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0"/>
  </p:notesMasterIdLst>
  <p:handoutMasterIdLst>
    <p:handoutMasterId r:id="rId11"/>
  </p:handoutMasterIdLst>
  <p:sldIdLst>
    <p:sldId id="303" r:id="rId7"/>
    <p:sldId id="790" r:id="rId8"/>
    <p:sldId id="78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09" autoAdjust="0"/>
    <p:restoredTop sz="95885" autoAdjust="0"/>
  </p:normalViewPr>
  <p:slideViewPr>
    <p:cSldViewPr snapToGrid="0">
      <p:cViewPr varScale="1">
        <p:scale>
          <a:sx n="122" d="100"/>
          <a:sy n="122" d="100"/>
        </p:scale>
        <p:origin x="153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78" d="100"/>
          <a:sy n="178" d="100"/>
        </p:scale>
        <p:origin x="1952" y="-292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6/1/21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6/1/21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85695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58232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WG2#145E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28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168105" y="146873"/>
            <a:ext cx="20608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S2-2105097</a:t>
            </a:r>
            <a:endParaRPr lang="en-US" altLang="zh-CN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0550" y="64723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WG2#145E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Meeting,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Elbonia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 May 17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– 2</a:t>
            </a:r>
            <a:r>
              <a:rPr lang="en-US" altLang="zh-CN" sz="1200" baseline="0" dirty="0">
                <a:solidFill>
                  <a:schemeClr val="bg1"/>
                </a:solidFill>
              </a:rPr>
              <a:t>8</a:t>
            </a:r>
            <a:r>
              <a:rPr lang="en-GB" altLang="de-DE" sz="1200" baseline="30000" dirty="0" err="1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5G_AIS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b="1" dirty="0">
                <a:latin typeface="Arial" charset="0"/>
              </a:rPr>
              <a:t>Lei </a:t>
            </a:r>
            <a:r>
              <a:rPr lang="en-US" sz="2000" b="1" dirty="0" err="1">
                <a:latin typeface="Arial" charset="0"/>
              </a:rPr>
              <a:t>Yixue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Tencent</a:t>
            </a:r>
            <a:r>
              <a:rPr lang="en-US" sz="1800" b="1" dirty="0">
                <a:latin typeface="Arial" charset="0"/>
              </a:rPr>
              <a:t>(Rapporteur)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altLang="zh-CN" dirty="0"/>
              <a:t>5G_AIS</a:t>
            </a:r>
            <a:r>
              <a:rPr lang="zh-CN" altLang="en-US" dirty="0"/>
              <a:t> </a:t>
            </a:r>
            <a:r>
              <a:rPr lang="en-US" altLang="de-DE" dirty="0"/>
              <a:t>Status since SA#91E</a:t>
            </a:r>
            <a:endParaRPr lang="de-DE" altLang="de-DE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168" y="2638051"/>
            <a:ext cx="8443632" cy="3325937"/>
          </a:xfrm>
        </p:spPr>
        <p:txBody>
          <a:bodyPr>
            <a:normAutofit lnSpcReduction="10000"/>
          </a:bodyPr>
          <a:lstStyle/>
          <a:p>
            <a:r>
              <a:rPr lang="de-DE" altLang="de-DE" sz="1800" dirty="0"/>
              <a:t>Progress  since SA#91E:</a:t>
            </a:r>
          </a:p>
          <a:p>
            <a:pPr lvl="1"/>
            <a:r>
              <a:rPr lang="en-US" altLang="zh-CN" sz="1600" dirty="0"/>
              <a:t>5G_AIS</a:t>
            </a:r>
            <a:r>
              <a:rPr lang="zh-CN" altLang="en-US" sz="1600" dirty="0"/>
              <a:t> </a:t>
            </a:r>
            <a:r>
              <a:rPr lang="en-US" altLang="zh-CN" sz="1600" dirty="0"/>
              <a:t>work item was discussed and under 5G_AIS agenda item, 5 CRs were agreed.</a:t>
            </a:r>
          </a:p>
          <a:p>
            <a:pPr lvl="2"/>
            <a:r>
              <a:rPr lang="en-US" altLang="zh-CN" sz="1200" dirty="0"/>
              <a:t>4 CRs to 501 (S2-2105137, S2-2105138,S2-2103312, S2-2101116) </a:t>
            </a:r>
          </a:p>
          <a:p>
            <a:pPr lvl="2"/>
            <a:r>
              <a:rPr lang="en-US" altLang="zh-CN" sz="1200" dirty="0"/>
              <a:t>1 CR to 503 (S2-2101117)</a:t>
            </a:r>
          </a:p>
          <a:p>
            <a:pPr lvl="1"/>
            <a:r>
              <a:rPr lang="en-US" altLang="zh-CN" sz="1600" dirty="0"/>
              <a:t>4  CRs (S2-2105084,S2-2103054,S2-2103055,S2-2103056)</a:t>
            </a:r>
            <a:r>
              <a:rPr lang="zh-CN" altLang="en-US" sz="1600" dirty="0"/>
              <a:t> </a:t>
            </a:r>
            <a:r>
              <a:rPr lang="en-US" altLang="zh-CN" sz="1600" dirty="0"/>
              <a:t>related to both IIoT and 5G_AIS are approved under IIoT agenda item.</a:t>
            </a:r>
          </a:p>
          <a:p>
            <a:pPr lvl="1"/>
            <a:r>
              <a:rPr lang="en-US" altLang="zh-CN" sz="1600" dirty="0"/>
              <a:t>LS exchanges with RAN1 and SA4 were conducted.</a:t>
            </a:r>
          </a:p>
          <a:p>
            <a:pPr lvl="1"/>
            <a:r>
              <a:rPr lang="en-US" altLang="zh-CN" sz="1600" dirty="0"/>
              <a:t>Main objectives of 5G_AIS was achieved and 5G_AIS work item is now complete.</a:t>
            </a:r>
          </a:p>
          <a:p>
            <a:r>
              <a:rPr lang="en-US" sz="2000" dirty="0"/>
              <a:t>RAN impacts or dependencies:</a:t>
            </a:r>
            <a:endParaRPr lang="de-DE" sz="2000" dirty="0"/>
          </a:p>
          <a:p>
            <a:pPr lvl="1"/>
            <a:r>
              <a:rPr lang="en-US" sz="1600" dirty="0"/>
              <a:t>N/A</a:t>
            </a:r>
            <a:endParaRPr lang="en-US" sz="1600" dirty="0">
              <a:solidFill>
                <a:srgbClr val="FF0000"/>
              </a:solidFill>
            </a:endParaRPr>
          </a:p>
          <a:p>
            <a:pPr lvl="0"/>
            <a:r>
              <a:rPr lang="de-DE" sz="1800" dirty="0"/>
              <a:t>Next steps:</a:t>
            </a:r>
          </a:p>
          <a:p>
            <a:pPr lvl="1"/>
            <a:r>
              <a:rPr lang="de-DE" altLang="de-DE" sz="1600" dirty="0"/>
              <a:t>Maintenance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28AE79E-1C37-4138-A893-6A2780288F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304080"/>
              </p:ext>
            </p:extLst>
          </p:nvPr>
        </p:nvGraphicFramePr>
        <p:xfrm>
          <a:off x="243168" y="161484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Enhancements for Advanced Interactive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  <a:r>
                        <a:rPr lang="zh-CN" alt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24972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altLang="zh-CN" dirty="0"/>
              <a:t>5G_AIS</a:t>
            </a:r>
            <a:r>
              <a:rPr lang="zh-CN" altLang="en-US" dirty="0"/>
              <a:t> </a:t>
            </a:r>
            <a:r>
              <a:rPr lang="en-US" altLang="de-DE" dirty="0"/>
              <a:t>Status after SA2#145E</a:t>
            </a:r>
            <a:endParaRPr lang="de-DE" altLang="de-DE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168" y="2638051"/>
            <a:ext cx="8443632" cy="3325937"/>
          </a:xfrm>
        </p:spPr>
        <p:txBody>
          <a:bodyPr>
            <a:normAutofit/>
          </a:bodyPr>
          <a:lstStyle/>
          <a:p>
            <a:r>
              <a:rPr lang="de-DE" altLang="de-DE" sz="1800" dirty="0"/>
              <a:t>Progress since SA#91E:</a:t>
            </a:r>
          </a:p>
          <a:p>
            <a:pPr lvl="1"/>
            <a:r>
              <a:rPr lang="en-US" altLang="zh-CN" sz="1600" dirty="0"/>
              <a:t>SA2#145e was the fourth meeting for 5G_AIS.</a:t>
            </a:r>
          </a:p>
          <a:p>
            <a:pPr lvl="1"/>
            <a:r>
              <a:rPr lang="en-US" altLang="zh-CN" sz="1600" dirty="0"/>
              <a:t>Two CRs to 501 (S2-2105137, S2-2105138) were approved about 5QI values for motion tracking and visual content.</a:t>
            </a:r>
          </a:p>
          <a:p>
            <a:pPr lvl="1"/>
            <a:r>
              <a:rPr lang="en-US" altLang="zh-CN" sz="1600" dirty="0"/>
              <a:t>1 CR(S2-2105084)</a:t>
            </a:r>
            <a:r>
              <a:rPr lang="zh-CN" altLang="en-US" sz="1600" dirty="0"/>
              <a:t> </a:t>
            </a:r>
            <a:r>
              <a:rPr lang="en-US" altLang="zh-CN" sz="1600" dirty="0"/>
              <a:t>related to both IIoT and 5G_AIS were approved under IIoT agenda item.</a:t>
            </a:r>
          </a:p>
          <a:p>
            <a:pPr lvl="1"/>
            <a:r>
              <a:rPr lang="en-US" altLang="zh-CN" sz="1600" dirty="0"/>
              <a:t>Main objectives of 5G_AIS was achieved and 5G_AIS work item is completed from SA2 point of view.</a:t>
            </a:r>
          </a:p>
          <a:p>
            <a:r>
              <a:rPr lang="en-US" sz="2000" dirty="0"/>
              <a:t>RAN impacts or dependencies:</a:t>
            </a:r>
            <a:endParaRPr lang="de-DE" sz="2000" dirty="0"/>
          </a:p>
          <a:p>
            <a:pPr lvl="1"/>
            <a:r>
              <a:rPr lang="en-US" sz="1600" dirty="0"/>
              <a:t>N/A</a:t>
            </a:r>
            <a:endParaRPr lang="en-US" sz="1600" dirty="0">
              <a:solidFill>
                <a:srgbClr val="FF0000"/>
              </a:solidFill>
            </a:endParaRPr>
          </a:p>
          <a:p>
            <a:pPr lvl="0"/>
            <a:r>
              <a:rPr lang="de-DE" sz="1800" dirty="0"/>
              <a:t>Next steps:</a:t>
            </a:r>
          </a:p>
          <a:p>
            <a:pPr lvl="1"/>
            <a:r>
              <a:rPr lang="de-DE" altLang="de-DE" sz="1600" dirty="0"/>
              <a:t>Maintenance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28AE79E-1C37-4138-A893-6A2780288F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0530149"/>
              </p:ext>
            </p:extLst>
          </p:nvPr>
        </p:nvGraphicFramePr>
        <p:xfrm>
          <a:off x="243168" y="161484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Enhancements for Advanced Interactive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27626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6551</TotalTime>
  <Words>288</Words>
  <Application>Microsoft Macintosh PowerPoint</Application>
  <PresentationFormat>全屏显示(4:3)</PresentationFormat>
  <Paragraphs>48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</vt:lpstr>
      <vt:lpstr>Arial</vt:lpstr>
      <vt:lpstr>Calibri</vt:lpstr>
      <vt:lpstr>Times New Roman</vt:lpstr>
      <vt:lpstr>Office Theme</vt:lpstr>
      <vt:lpstr>5G_AIS Status Report</vt:lpstr>
      <vt:lpstr>5G_AIS Status since SA#91E</vt:lpstr>
      <vt:lpstr>5G_AIS Status after SA2#145E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T137290</cp:lastModifiedBy>
  <cp:revision>1303</cp:revision>
  <dcterms:created xsi:type="dcterms:W3CDTF">2008-08-30T09:32:10Z</dcterms:created>
  <dcterms:modified xsi:type="dcterms:W3CDTF">2021-06-01T09:34:24Z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