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11"/>
  </p:notesMasterIdLst>
  <p:handoutMasterIdLst>
    <p:handoutMasterId r:id="rId12"/>
  </p:handoutMasterIdLst>
  <p:sldIdLst>
    <p:sldId id="303" r:id="rId7"/>
    <p:sldId id="786" r:id="rId8"/>
    <p:sldId id="787" r:id="rId9"/>
    <p:sldId id="790"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62A14D"/>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489" autoAdjust="0"/>
    <p:restoredTop sz="87156" autoAdjust="0"/>
  </p:normalViewPr>
  <p:slideViewPr>
    <p:cSldViewPr snapToGrid="0">
      <p:cViewPr varScale="1">
        <p:scale>
          <a:sx n="54" d="100"/>
          <a:sy n="54" d="100"/>
        </p:scale>
        <p:origin x="1416"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viewProps" Target="viewProps.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ndramouli, Devaki (Nokia - US/Dallas)" userId="ebf2a9f8-651b-4485-926f-9d93c0eafbc5" providerId="ADAL" clId="{8AEB2B8C-5C8F-4AF1-ABC2-97D7EDF1DED2}"/>
    <pc:docChg chg="modSld">
      <pc:chgData name="Chandramouli, Devaki (Nokia - US/Dallas)" userId="ebf2a9f8-651b-4485-926f-9d93c0eafbc5" providerId="ADAL" clId="{8AEB2B8C-5C8F-4AF1-ABC2-97D7EDF1DED2}" dt="2021-06-02T15:28:14.780" v="23" actId="20577"/>
      <pc:docMkLst>
        <pc:docMk/>
      </pc:docMkLst>
      <pc:sldChg chg="modSp mod">
        <pc:chgData name="Chandramouli, Devaki (Nokia - US/Dallas)" userId="ebf2a9f8-651b-4485-926f-9d93c0eafbc5" providerId="ADAL" clId="{8AEB2B8C-5C8F-4AF1-ABC2-97D7EDF1DED2}" dt="2021-06-02T15:27:03.526" v="7" actId="20577"/>
        <pc:sldMkLst>
          <pc:docMk/>
          <pc:sldMk cId="2754923581" sldId="786"/>
        </pc:sldMkLst>
        <pc:spChg chg="mod">
          <ac:chgData name="Chandramouli, Devaki (Nokia - US/Dallas)" userId="ebf2a9f8-651b-4485-926f-9d93c0eafbc5" providerId="ADAL" clId="{8AEB2B8C-5C8F-4AF1-ABC2-97D7EDF1DED2}" dt="2021-06-02T15:27:03.526" v="7" actId="20577"/>
          <ac:spMkLst>
            <pc:docMk/>
            <pc:sldMk cId="2754923581" sldId="786"/>
            <ac:spMk id="29716" creationId="{00000000-0000-0000-0000-000000000000}"/>
          </ac:spMkLst>
        </pc:spChg>
      </pc:sldChg>
      <pc:sldChg chg="modSp mod">
        <pc:chgData name="Chandramouli, Devaki (Nokia - US/Dallas)" userId="ebf2a9f8-651b-4485-926f-9d93c0eafbc5" providerId="ADAL" clId="{8AEB2B8C-5C8F-4AF1-ABC2-97D7EDF1DED2}" dt="2021-06-02T15:28:14.780" v="23" actId="20577"/>
        <pc:sldMkLst>
          <pc:docMk/>
          <pc:sldMk cId="46549111" sldId="787"/>
        </pc:sldMkLst>
        <pc:spChg chg="mod">
          <ac:chgData name="Chandramouli, Devaki (Nokia - US/Dallas)" userId="ebf2a9f8-651b-4485-926f-9d93c0eafbc5" providerId="ADAL" clId="{8AEB2B8C-5C8F-4AF1-ABC2-97D7EDF1DED2}" dt="2021-06-02T15:28:14.780" v="23" actId="20577"/>
          <ac:spMkLst>
            <pc:docMk/>
            <pc:sldMk cId="46549111" sldId="787"/>
            <ac:spMk id="29698" creationId="{00000000-0000-0000-0000-000000000000}"/>
          </ac:spMkLst>
        </pc:spChg>
      </pc:sldChg>
      <pc:sldChg chg="modSp mod">
        <pc:chgData name="Chandramouli, Devaki (Nokia - US/Dallas)" userId="ebf2a9f8-651b-4485-926f-9d93c0eafbc5" providerId="ADAL" clId="{8AEB2B8C-5C8F-4AF1-ABC2-97D7EDF1DED2}" dt="2021-06-02T15:26:41.625" v="1" actId="20577"/>
        <pc:sldMkLst>
          <pc:docMk/>
          <pc:sldMk cId="3395385372" sldId="790"/>
        </pc:sldMkLst>
        <pc:spChg chg="mod">
          <ac:chgData name="Chandramouli, Devaki (Nokia - US/Dallas)" userId="ebf2a9f8-651b-4485-926f-9d93c0eafbc5" providerId="ADAL" clId="{8AEB2B8C-5C8F-4AF1-ABC2-97D7EDF1DED2}" dt="2021-06-02T15:26:41.625" v="1" actId="20577"/>
          <ac:spMkLst>
            <pc:docMk/>
            <pc:sldMk cId="3395385372" sldId="790"/>
            <ac:spMk id="2971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6/2/2021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6/2/2021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92534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a:t>
            </a:fld>
            <a:endParaRPr lang="en-GB" altLang="en-US" dirty="0"/>
          </a:p>
        </p:txBody>
      </p:sp>
    </p:spTree>
    <p:extLst>
      <p:ext uri="{BB962C8B-B14F-4D97-AF65-F5344CB8AC3E}">
        <p14:creationId xmlns:p14="http://schemas.microsoft.com/office/powerpoint/2010/main" val="3962411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3</a:t>
            </a:fld>
            <a:endParaRPr lang="en-GB" altLang="en-US" dirty="0"/>
          </a:p>
        </p:txBody>
      </p:sp>
    </p:spTree>
    <p:extLst>
      <p:ext uri="{BB962C8B-B14F-4D97-AF65-F5344CB8AC3E}">
        <p14:creationId xmlns:p14="http://schemas.microsoft.com/office/powerpoint/2010/main" val="4194706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hangingPunct="0"/>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a:t>
            </a:fld>
            <a:endParaRPr lang="en-GB" altLang="en-US" dirty="0"/>
          </a:p>
        </p:txBody>
      </p:sp>
    </p:spTree>
    <p:extLst>
      <p:ext uri="{BB962C8B-B14F-4D97-AF65-F5344CB8AC3E}">
        <p14:creationId xmlns:p14="http://schemas.microsoft.com/office/powerpoint/2010/main" val="416433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WG2#145E</a:t>
            </a:r>
          </a:p>
          <a:p>
            <a:r>
              <a:rPr lang="de-DE" sz="1200" b="1" kern="1200" dirty="0" err="1">
                <a:solidFill>
                  <a:schemeClr val="tx1"/>
                </a:solidFill>
                <a:latin typeface="Arial "/>
                <a:ea typeface="+mn-ea"/>
                <a:cs typeface="Arial" panose="020B0604020202020204" pitchFamily="34" charset="0"/>
              </a:rPr>
              <a:t>Elbonia</a:t>
            </a:r>
            <a:r>
              <a:rPr lang="de-DE" sz="1200" b="1" kern="1200" dirty="0">
                <a:solidFill>
                  <a:schemeClr val="tx1"/>
                </a:solidFill>
                <a:latin typeface="Arial "/>
                <a:ea typeface="+mn-ea"/>
                <a:cs typeface="Arial" panose="020B0604020202020204" pitchFamily="34" charset="0"/>
              </a:rPr>
              <a:t>, May 17th –  28th,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S2-2104127</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WG2#144E</a:t>
            </a:r>
            <a:r>
              <a:rPr lang="en-GB" altLang="de-DE" sz="1200" baseline="0" dirty="0">
                <a:solidFill>
                  <a:schemeClr val="bg1"/>
                </a:solidFill>
              </a:rPr>
              <a:t> Meeting Location</a:t>
            </a:r>
            <a:r>
              <a:rPr lang="en-GB" altLang="de-DE" sz="1200" dirty="0">
                <a:solidFill>
                  <a:schemeClr val="bg1"/>
                </a:solidFill>
              </a:rPr>
              <a:t>,</a:t>
            </a:r>
            <a:r>
              <a:rPr lang="en-GB" altLang="de-DE" sz="1200" baseline="0" dirty="0">
                <a:solidFill>
                  <a:schemeClr val="bg1"/>
                </a:solidFill>
              </a:rPr>
              <a:t> Meeting Date, 2021</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2_Arch/Latest_SA2_Specs/Latest_draft_S2_Specs/"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desktopmodules/Specifications/SpecificationDetails.aspx?specificationId=3688"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US" sz="3600" b="1" i="1" dirty="0" err="1">
                <a:effectLst>
                  <a:outerShdw blurRad="38100" dist="38100" dir="2700000" algn="tl">
                    <a:srgbClr val="C0C0C0"/>
                  </a:outerShdw>
                </a:effectLst>
              </a:rPr>
              <a:t>FS_IIoT</a:t>
            </a:r>
            <a:r>
              <a:rPr lang="en-US" sz="3600" b="1" i="1" dirty="0">
                <a:effectLst>
                  <a:outerShdw blurRad="38100" dist="38100" dir="2700000" algn="tl">
                    <a:srgbClr val="C0C0C0"/>
                  </a:outerShdw>
                </a:effectLst>
              </a:rPr>
              <a:t> / </a:t>
            </a:r>
            <a:r>
              <a:rPr lang="en-US" sz="3600" b="1" i="1" dirty="0" err="1">
                <a:effectLst>
                  <a:outerShdw blurRad="38100" dist="38100" dir="2700000" algn="tl">
                    <a:srgbClr val="C0C0C0"/>
                  </a:outerShdw>
                </a:effectLst>
              </a:rPr>
              <a:t>IIoT</a:t>
            </a:r>
            <a:r>
              <a:rPr lang="en-US" altLang="de-DE" sz="3600" b="1" dirty="0"/>
              <a:t> Status </a:t>
            </a:r>
            <a:r>
              <a:rPr lang="en-GB" altLang="zh-CN" sz="3600" b="1" dirty="0"/>
              <a:t>Report</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GB" sz="1800" b="1" dirty="0">
                <a:latin typeface="Arial" charset="0"/>
              </a:rPr>
              <a:t>Devaki Chandramouli (Rapporteur)</a:t>
            </a:r>
          </a:p>
          <a:p>
            <a:pPr>
              <a:lnSpc>
                <a:spcPct val="80000"/>
              </a:lnSpc>
            </a:pPr>
            <a:r>
              <a:rPr lang="en-GB" sz="1800" b="1" dirty="0">
                <a:latin typeface="Arial" charset="0"/>
              </a:rPr>
              <a:t>Nokia</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FS_IIoT, IIoT Status at SA#92e</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78880325"/>
              </p:ext>
            </p:extLst>
          </p:nvPr>
        </p:nvGraphicFramePr>
        <p:xfrm>
          <a:off x="179388" y="137636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FS_IIoT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enhanced support of Industrial Internet of Things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December’ 20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dirty="0">
                          <a:effectLst/>
                        </a:rPr>
                        <a:t>SP-200298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434974" y="3632547"/>
            <a:ext cx="8709026" cy="2595533"/>
          </a:xfrm>
        </p:spPr>
        <p:txBody>
          <a:bodyPr/>
          <a:lstStyle/>
          <a:p>
            <a:pPr>
              <a:spcBef>
                <a:spcPts val="0"/>
              </a:spcBef>
              <a:spcAft>
                <a:spcPts val="0"/>
              </a:spcAft>
            </a:pPr>
            <a:r>
              <a:rPr lang="de-DE" altLang="de-DE" sz="1600" b="1" dirty="0"/>
              <a:t>Progress since SA#90E:</a:t>
            </a:r>
          </a:p>
          <a:p>
            <a:pPr lvl="1">
              <a:spcBef>
                <a:spcPts val="0"/>
              </a:spcBef>
              <a:spcAft>
                <a:spcPts val="0"/>
              </a:spcAft>
            </a:pPr>
            <a:r>
              <a:rPr lang="en-US" altLang="zh-CN" sz="1200" dirty="0" err="1"/>
              <a:t>FS_IIoT</a:t>
            </a:r>
            <a:r>
              <a:rPr lang="en-US" altLang="zh-CN" sz="1200" dirty="0"/>
              <a:t> TR 23.700-20v1.4.0 is available </a:t>
            </a:r>
            <a:r>
              <a:rPr lang="en-US" altLang="zh-CN" sz="1200" dirty="0">
                <a:hlinkClick r:id="rId3"/>
              </a:rPr>
              <a:t>here</a:t>
            </a:r>
            <a:endParaRPr lang="en-US" altLang="zh-CN" sz="1200" dirty="0"/>
          </a:p>
          <a:p>
            <a:pPr lvl="1">
              <a:spcBef>
                <a:spcPts val="0"/>
              </a:spcBef>
              <a:spcAft>
                <a:spcPts val="0"/>
              </a:spcAft>
            </a:pPr>
            <a:r>
              <a:rPr lang="en-US" altLang="zh-CN" sz="1200" dirty="0"/>
              <a:t>37 normative CRs approved for stage 2 specifications - TS 23.501/23.502/503</a:t>
            </a:r>
          </a:p>
          <a:p>
            <a:pPr marL="457200" lvl="1" indent="-457200">
              <a:spcBef>
                <a:spcPts val="0"/>
              </a:spcBef>
              <a:spcAft>
                <a:spcPts val="0"/>
              </a:spcAft>
              <a:buBlip>
                <a:blip r:embed="rId4"/>
              </a:buBlip>
            </a:pPr>
            <a:r>
              <a:rPr lang="en-US" sz="1600" b="1" dirty="0">
                <a:ea typeface="+mn-ea"/>
                <a:cs typeface="+mn-cs"/>
              </a:rPr>
              <a:t>RAN impacts and dependencies:</a:t>
            </a:r>
            <a:endParaRPr lang="de-DE" sz="1600" b="1" dirty="0">
              <a:ea typeface="+mn-ea"/>
              <a:cs typeface="+mn-cs"/>
            </a:endParaRPr>
          </a:p>
          <a:p>
            <a:pPr lvl="1">
              <a:spcBef>
                <a:spcPts val="0"/>
              </a:spcBef>
              <a:spcAft>
                <a:spcPts val="600"/>
              </a:spcAft>
            </a:pPr>
            <a:r>
              <a:rPr lang="en-US" sz="1200" dirty="0"/>
              <a:t>Considering RAN2 LS response on Time Synchronization assistance parameters for AF influencing Time Synchronization accuracy error budget, 5G reference time distribution to NG-RAN</a:t>
            </a:r>
          </a:p>
          <a:p>
            <a:pPr lvl="0">
              <a:spcBef>
                <a:spcPts val="0"/>
              </a:spcBef>
              <a:spcAft>
                <a:spcPts val="0"/>
              </a:spcAft>
            </a:pPr>
            <a:r>
              <a:rPr lang="de-DE" sz="1600" b="1" dirty="0"/>
              <a:t>Next steps:</a:t>
            </a:r>
          </a:p>
          <a:p>
            <a:pPr lvl="1">
              <a:spcBef>
                <a:spcPts val="0"/>
              </a:spcBef>
              <a:spcAft>
                <a:spcPts val="0"/>
              </a:spcAft>
            </a:pPr>
            <a:r>
              <a:rPr lang="de-DE" altLang="de-DE" sz="1200" dirty="0" err="1"/>
              <a:t>Complete</a:t>
            </a:r>
            <a:r>
              <a:rPr lang="de-DE" altLang="de-DE" sz="1200" dirty="0"/>
              <a:t> </a:t>
            </a:r>
            <a:r>
              <a:rPr lang="de-DE" altLang="de-DE" sz="1200" dirty="0" err="1"/>
              <a:t>the</a:t>
            </a:r>
            <a:r>
              <a:rPr lang="de-DE" altLang="de-DE" sz="1200" dirty="0"/>
              <a:t> </a:t>
            </a:r>
            <a:r>
              <a:rPr lang="de-DE" altLang="de-DE" sz="1200" dirty="0" err="1"/>
              <a:t>remaining</a:t>
            </a:r>
            <a:r>
              <a:rPr lang="de-DE" altLang="de-DE" sz="1200" dirty="0"/>
              <a:t> open </a:t>
            </a:r>
            <a:r>
              <a:rPr lang="de-DE" altLang="de-DE" sz="1200" dirty="0" err="1"/>
              <a:t>items</a:t>
            </a:r>
            <a:r>
              <a:rPr lang="de-DE" altLang="de-DE" sz="1200" dirty="0"/>
              <a:t> </a:t>
            </a:r>
            <a:r>
              <a:rPr lang="de-DE" altLang="de-DE" sz="1200" dirty="0" err="1"/>
              <a:t>identified</a:t>
            </a:r>
            <a:r>
              <a:rPr lang="de-DE" altLang="de-DE" sz="1200" dirty="0"/>
              <a:t> in </a:t>
            </a:r>
            <a:r>
              <a:rPr lang="de-DE" altLang="de-DE" sz="1200" dirty="0" err="1"/>
              <a:t>IIoT</a:t>
            </a:r>
            <a:r>
              <a:rPr lang="de-DE" altLang="de-DE" sz="1200" dirty="0"/>
              <a:t> </a:t>
            </a:r>
            <a:r>
              <a:rPr lang="de-DE" altLang="de-DE" sz="1200" dirty="0" err="1"/>
              <a:t>exception</a:t>
            </a:r>
            <a:r>
              <a:rPr lang="de-DE" altLang="de-DE" sz="1200" dirty="0"/>
              <a:t> </a:t>
            </a:r>
            <a:r>
              <a:rPr lang="de-DE" altLang="de-DE" sz="1200" dirty="0" err="1"/>
              <a:t>sheet</a:t>
            </a:r>
            <a:r>
              <a:rPr lang="de-DE" altLang="de-DE" sz="1200" dirty="0"/>
              <a:t> (S2-2105179)</a:t>
            </a:r>
          </a:p>
        </p:txBody>
      </p:sp>
      <p:graphicFrame>
        <p:nvGraphicFramePr>
          <p:cNvPr id="6" name="Content Placeholder 8">
            <a:extLst>
              <a:ext uri="{FF2B5EF4-FFF2-40B4-BE49-F238E27FC236}">
                <a16:creationId xmlns:a16="http://schemas.microsoft.com/office/drawing/2014/main" id="{B4EEC30F-8B37-452A-AC4B-888A1B549F20}"/>
              </a:ext>
            </a:extLst>
          </p:cNvPr>
          <p:cNvGraphicFramePr>
            <a:graphicFrameLocks/>
          </p:cNvGraphicFramePr>
          <p:nvPr>
            <p:extLst>
              <p:ext uri="{D42A27DB-BD31-4B8C-83A1-F6EECF244321}">
                <p14:modId xmlns:p14="http://schemas.microsoft.com/office/powerpoint/2010/main" val="2380649419"/>
              </p:ext>
            </p:extLst>
          </p:nvPr>
        </p:nvGraphicFramePr>
        <p:xfrm>
          <a:off x="179388" y="2422427"/>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IIoT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Enhanced support of Industrial Internet of Things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65</a:t>
                      </a:r>
                      <a:r>
                        <a:rPr lang="en-US" sz="1400" b="1" kern="1200">
                          <a:solidFill>
                            <a:srgbClr val="7030A0"/>
                          </a:solidFill>
                          <a:latin typeface="+mn-lt"/>
                          <a:ea typeface="+mn-ea"/>
                          <a:cs typeface="+mn-cs"/>
                        </a:rPr>
                        <a: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dirty="0">
                          <a:effectLst/>
                        </a:rPr>
                        <a:t>SP-200973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5492358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950986" cy="787400"/>
          </a:xfrm>
        </p:spPr>
        <p:txBody>
          <a:bodyPr/>
          <a:lstStyle/>
          <a:p>
            <a:r>
              <a:rPr lang="en-US" altLang="de-DE" sz="2800" b="1" dirty="0" err="1"/>
              <a:t>FS_IIoT</a:t>
            </a:r>
            <a:r>
              <a:rPr lang="en-US" altLang="de-DE" sz="2800" b="1" dirty="0"/>
              <a:t> status after SA#92e</a:t>
            </a:r>
            <a:endParaRPr lang="de-DE" altLang="de-DE" sz="2800" b="1" dirty="0"/>
          </a:p>
        </p:txBody>
      </p:sp>
      <p:sp>
        <p:nvSpPr>
          <p:cNvPr id="29716" name="Content Placeholder 7"/>
          <p:cNvSpPr>
            <a:spLocks noGrp="1"/>
          </p:cNvSpPr>
          <p:nvPr>
            <p:ph sz="half" idx="2"/>
          </p:nvPr>
        </p:nvSpPr>
        <p:spPr>
          <a:xfrm>
            <a:off x="434974" y="2699266"/>
            <a:ext cx="8554481" cy="3648779"/>
          </a:xfrm>
        </p:spPr>
        <p:txBody>
          <a:bodyPr/>
          <a:lstStyle/>
          <a:p>
            <a:pPr>
              <a:spcBef>
                <a:spcPts val="0"/>
              </a:spcBef>
              <a:spcAft>
                <a:spcPts val="0"/>
              </a:spcAft>
            </a:pPr>
            <a:r>
              <a:rPr lang="de-DE" altLang="de-DE" sz="1400" b="1" dirty="0"/>
              <a:t>General</a:t>
            </a:r>
          </a:p>
          <a:p>
            <a:pPr lvl="1">
              <a:spcBef>
                <a:spcPts val="0"/>
              </a:spcBef>
              <a:spcAft>
                <a:spcPts val="0"/>
              </a:spcAft>
            </a:pPr>
            <a:r>
              <a:rPr lang="en-US" altLang="zh-CN" sz="1400" dirty="0" err="1"/>
              <a:t>FS_IIoT</a:t>
            </a:r>
            <a:r>
              <a:rPr lang="en-US" altLang="zh-CN" sz="1400" dirty="0"/>
              <a:t> TR 23.700-20v17.0.0 is available </a:t>
            </a:r>
            <a:r>
              <a:rPr lang="en-US" altLang="zh-CN" sz="1400" dirty="0">
                <a:hlinkClick r:id="rId3"/>
              </a:rPr>
              <a:t>here</a:t>
            </a:r>
            <a:endParaRPr lang="en-US" altLang="zh-CN" sz="1400" dirty="0"/>
          </a:p>
          <a:p>
            <a:pPr lvl="1">
              <a:spcBef>
                <a:spcPts val="0"/>
              </a:spcBef>
              <a:spcAft>
                <a:spcPts val="0"/>
              </a:spcAft>
            </a:pPr>
            <a:r>
              <a:rPr lang="en-US" sz="1400" dirty="0"/>
              <a:t>No more outstanding issue.</a:t>
            </a:r>
            <a:endParaRPr lang="en-US" altLang="zh-CN" sz="1400" dirty="0"/>
          </a:p>
        </p:txBody>
      </p:sp>
      <p:graphicFrame>
        <p:nvGraphicFramePr>
          <p:cNvPr id="8" name="Content Placeholder 8">
            <a:extLst>
              <a:ext uri="{FF2B5EF4-FFF2-40B4-BE49-F238E27FC236}">
                <a16:creationId xmlns:a16="http://schemas.microsoft.com/office/drawing/2014/main" id="{98E5AFE9-83EA-4D5E-8AA2-213994042A66}"/>
              </a:ext>
            </a:extLst>
          </p:cNvPr>
          <p:cNvGraphicFramePr>
            <a:graphicFrameLocks noGrp="1"/>
          </p:cNvGraphicFramePr>
          <p:nvPr>
            <p:ph sz="half" idx="1"/>
            <p:extLst>
              <p:ext uri="{D42A27DB-BD31-4B8C-83A1-F6EECF244321}">
                <p14:modId xmlns:p14="http://schemas.microsoft.com/office/powerpoint/2010/main" val="1992324485"/>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FS_IIoT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Enhanced support of Industrial Internet of Things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December’ 20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dirty="0">
                          <a:effectLst/>
                        </a:rPr>
                        <a:t>SP-200298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654911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err="1"/>
              <a:t>IIoT</a:t>
            </a:r>
            <a:r>
              <a:rPr lang="en-US" altLang="de-DE" sz="2800" b="1" dirty="0"/>
              <a:t> Status after SA2#145E</a:t>
            </a:r>
            <a:endParaRPr lang="de-DE" altLang="de-DE" sz="2800" b="1" dirty="0"/>
          </a:p>
        </p:txBody>
      </p:sp>
      <p:sp>
        <p:nvSpPr>
          <p:cNvPr id="29716" name="Content Placeholder 7"/>
          <p:cNvSpPr>
            <a:spLocks noGrp="1"/>
          </p:cNvSpPr>
          <p:nvPr>
            <p:ph sz="half" idx="2"/>
          </p:nvPr>
        </p:nvSpPr>
        <p:spPr>
          <a:xfrm>
            <a:off x="268007" y="2521520"/>
            <a:ext cx="8709026" cy="3656456"/>
          </a:xfrm>
        </p:spPr>
        <p:txBody>
          <a:bodyPr/>
          <a:lstStyle/>
          <a:p>
            <a:pPr>
              <a:spcBef>
                <a:spcPts val="0"/>
              </a:spcBef>
              <a:spcAft>
                <a:spcPts val="0"/>
              </a:spcAft>
            </a:pPr>
            <a:r>
              <a:rPr lang="de-DE" altLang="de-DE" sz="1600" b="1" dirty="0"/>
              <a:t>Progress since SA#90E:</a:t>
            </a:r>
          </a:p>
          <a:p>
            <a:pPr lvl="1">
              <a:spcBef>
                <a:spcPts val="0"/>
              </a:spcBef>
              <a:spcAft>
                <a:spcPts val="0"/>
              </a:spcAft>
            </a:pPr>
            <a:r>
              <a:rPr lang="en-US" altLang="zh-CN" sz="1200" dirty="0"/>
              <a:t>37 normative CRs approved for stage 2 specifications - TS 23.501/23.502/503</a:t>
            </a:r>
          </a:p>
          <a:p>
            <a:pPr lvl="1">
              <a:spcBef>
                <a:spcPts val="0"/>
              </a:spcBef>
              <a:spcAft>
                <a:spcPts val="0"/>
              </a:spcAft>
            </a:pPr>
            <a:r>
              <a:rPr lang="en-US" altLang="zh-CN" sz="1200" dirty="0"/>
              <a:t>Introducing new TSC TSF function to support Time Synchronization (BMCA, PMIC/BMIC creation </a:t>
            </a:r>
            <a:r>
              <a:rPr lang="en-US" altLang="zh-CN" sz="1200" dirty="0" err="1"/>
              <a:t>etc</a:t>
            </a:r>
            <a:r>
              <a:rPr lang="en-US" altLang="zh-CN" sz="1200" dirty="0"/>
              <a:t>), QoS related and TSC Assistance container functionality for both trusted and untrusted AF (resolved exposure related open items for both trusted and untrusted AF). Impacts to 23.501/2/3 as a result of new NF were addressed</a:t>
            </a:r>
          </a:p>
          <a:p>
            <a:pPr lvl="1">
              <a:spcBef>
                <a:spcPts val="0"/>
              </a:spcBef>
              <a:spcAft>
                <a:spcPts val="0"/>
              </a:spcAft>
            </a:pPr>
            <a:r>
              <a:rPr lang="en-US" altLang="zh-CN" sz="1200" dirty="0"/>
              <a:t>Progressed (g)</a:t>
            </a:r>
            <a:r>
              <a:rPr lang="en-US" altLang="zh-CN" sz="1200" dirty="0" err="1"/>
              <a:t>PtP</a:t>
            </a:r>
            <a:r>
              <a:rPr lang="en-US" altLang="zh-CN" sz="1200" dirty="0"/>
              <a:t> Time synchronization, AF influenced Time Synchronization activation and deactivation.</a:t>
            </a:r>
          </a:p>
          <a:p>
            <a:pPr lvl="1">
              <a:spcBef>
                <a:spcPts val="0"/>
              </a:spcBef>
              <a:spcAft>
                <a:spcPts val="0"/>
              </a:spcAft>
            </a:pPr>
            <a:r>
              <a:rPr lang="en-US" altLang="zh-CN" sz="1200" dirty="0"/>
              <a:t>Resolution of many Editor’s notes</a:t>
            </a:r>
          </a:p>
          <a:p>
            <a:pPr marL="457200" lvl="1" indent="-457200">
              <a:spcBef>
                <a:spcPts val="0"/>
              </a:spcBef>
              <a:spcAft>
                <a:spcPts val="0"/>
              </a:spcAft>
              <a:buBlip>
                <a:blip r:embed="rId3"/>
              </a:buBlip>
            </a:pPr>
            <a:r>
              <a:rPr lang="en-US" sz="1600" b="1" dirty="0">
                <a:ea typeface="+mn-ea"/>
                <a:cs typeface="+mn-cs"/>
              </a:rPr>
              <a:t>RAN impacts and dependencies:</a:t>
            </a:r>
            <a:endParaRPr lang="de-DE" sz="1600" b="1" dirty="0">
              <a:ea typeface="+mn-ea"/>
              <a:cs typeface="+mn-cs"/>
            </a:endParaRPr>
          </a:p>
          <a:p>
            <a:pPr lvl="1">
              <a:spcBef>
                <a:spcPts val="0"/>
              </a:spcBef>
              <a:spcAft>
                <a:spcPts val="600"/>
              </a:spcAft>
            </a:pPr>
            <a:r>
              <a:rPr lang="en-US" sz="1200" dirty="0"/>
              <a:t>Considering RAN2 LS response on Time Synchronization assistance parameters for AF influencing Time Synchronization accuracy error budget, 5G reference time distribution to NG-RAN</a:t>
            </a:r>
          </a:p>
          <a:p>
            <a:pPr lvl="0">
              <a:spcBef>
                <a:spcPts val="0"/>
              </a:spcBef>
              <a:spcAft>
                <a:spcPts val="0"/>
              </a:spcAft>
            </a:pPr>
            <a:r>
              <a:rPr lang="de-DE" sz="1600" b="1" dirty="0"/>
              <a:t>Next steps:</a:t>
            </a:r>
          </a:p>
          <a:p>
            <a:pPr marL="457200" lvl="1" indent="0">
              <a:spcBef>
                <a:spcPts val="0"/>
              </a:spcBef>
              <a:spcAft>
                <a:spcPts val="600"/>
              </a:spcAft>
              <a:buNone/>
            </a:pPr>
            <a:r>
              <a:rPr lang="en-GB" sz="1200" b="1" dirty="0"/>
              <a:t>Resolve open items identified in the exception sheet (S2-2105179):</a:t>
            </a:r>
          </a:p>
          <a:p>
            <a:pPr lvl="1">
              <a:spcBef>
                <a:spcPts val="0"/>
              </a:spcBef>
              <a:spcAft>
                <a:spcPts val="600"/>
              </a:spcAft>
            </a:pPr>
            <a:r>
              <a:rPr lang="en-GB" sz="1200" dirty="0"/>
              <a:t>AF influence of Time synchronization accuracy error budget (related LS response from RAN2 was not handled as related papers were postponed)</a:t>
            </a:r>
            <a:endParaRPr lang="en-US" sz="1200" dirty="0"/>
          </a:p>
          <a:p>
            <a:pPr lvl="1">
              <a:spcBef>
                <a:spcPts val="0"/>
              </a:spcBef>
              <a:spcAft>
                <a:spcPts val="600"/>
              </a:spcAft>
            </a:pPr>
            <a:r>
              <a:rPr lang="en-GB" sz="1200" dirty="0"/>
              <a:t>How the AF influence of the 5G reference time is performed is FFS. (Some companies commented that the solution needs to be discussed in conjunction with the LS response from RAN2 on synchronization accuracy.)</a:t>
            </a:r>
            <a:endParaRPr lang="en-US" sz="1200" dirty="0"/>
          </a:p>
          <a:p>
            <a:pPr lvl="1">
              <a:spcBef>
                <a:spcPts val="0"/>
              </a:spcBef>
              <a:spcAft>
                <a:spcPts val="600"/>
              </a:spcAft>
            </a:pPr>
            <a:r>
              <a:rPr lang="en-GB" sz="1200" dirty="0"/>
              <a:t>Any pending clean up and/or fixes due to TSCTSF NF introduction, handling of PMIC (e.g. due to triggers such as validity timer expiry) when UE is in idle mode.</a:t>
            </a:r>
            <a:endParaRPr lang="en-US" sz="1200" dirty="0"/>
          </a:p>
          <a:p>
            <a:pPr lvl="1">
              <a:spcBef>
                <a:spcPts val="0"/>
              </a:spcBef>
              <a:spcAft>
                <a:spcPts val="0"/>
              </a:spcAft>
            </a:pPr>
            <a:endParaRPr lang="de-DE" altLang="de-DE" sz="1200" dirty="0"/>
          </a:p>
        </p:txBody>
      </p:sp>
      <p:graphicFrame>
        <p:nvGraphicFramePr>
          <p:cNvPr id="5" name="Content Placeholder 8">
            <a:extLst>
              <a:ext uri="{FF2B5EF4-FFF2-40B4-BE49-F238E27FC236}">
                <a16:creationId xmlns:a16="http://schemas.microsoft.com/office/drawing/2014/main" id="{E28AE79E-1C37-4138-A893-6A2780288F26}"/>
              </a:ext>
            </a:extLst>
          </p:cNvPr>
          <p:cNvGraphicFramePr>
            <a:graphicFrameLocks/>
          </p:cNvGraphicFramePr>
          <p:nvPr>
            <p:extLst>
              <p:ext uri="{D42A27DB-BD31-4B8C-83A1-F6EECF244321}">
                <p14:modId xmlns:p14="http://schemas.microsoft.com/office/powerpoint/2010/main" val="3767882045"/>
              </p:ext>
            </p:extLst>
          </p:nvPr>
        </p:nvGraphicFramePr>
        <p:xfrm>
          <a:off x="166966" y="131254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IIoT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Enhanced support of Industrial Internet of Things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65</a:t>
                      </a:r>
                      <a:r>
                        <a:rPr lang="en-US" sz="1400" b="1" kern="1200">
                          <a:solidFill>
                            <a:srgbClr val="7030A0"/>
                          </a:solidFill>
                          <a:latin typeface="+mn-lt"/>
                          <a:ea typeface="+mn-ea"/>
                          <a:cs typeface="+mn-cs"/>
                        </a:rPr>
                        <a: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dirty="0">
                          <a:effectLst/>
                        </a:rPr>
                        <a:t>SP-200973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9538537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C17A4B69EF56E94C827924DC4B490231" ma:contentTypeVersion="16" ma:contentTypeDescription="Create a new document." ma:contentTypeScope="" ma:versionID="9912d19776983c6aade29a3686f1c79f">
  <xsd:schema xmlns:xsd="http://www.w3.org/2001/XMLSchema" xmlns:xs="http://www.w3.org/2001/XMLSchema" xmlns:p="http://schemas.microsoft.com/office/2006/metadata/properties" xmlns:ns3="71c5aaf6-e6ce-465b-b873-5148d2a4c105" xmlns:ns4="e0d6c333-3612-4d65-a7f4-5976eb42d46a" xmlns:ns5="c67c731b-696e-4d20-8664-fee8943d9cc6" targetNamespace="http://schemas.microsoft.com/office/2006/metadata/properties" ma:root="true" ma:fieldsID="b1f01fd908848de894b0fc5cac9f1093" ns3:_="" ns4:_="" ns5:_="">
    <xsd:import namespace="71c5aaf6-e6ce-465b-b873-5148d2a4c105"/>
    <xsd:import namespace="e0d6c333-3612-4d65-a7f4-5976eb42d46a"/>
    <xsd:import namespace="c67c731b-696e-4d20-8664-fee8943d9cc6"/>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ServiceLocation" minOccurs="0"/>
                <xsd:element ref="ns5:SharedWithUsers" minOccurs="0"/>
                <xsd:element ref="ns5:SharedWithDetails" minOccurs="0"/>
                <xsd:element ref="ns5:SharingHintHash"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e0d6c333-3612-4d65-a7f4-5976eb42d46a"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67c731b-696e-4d20-8664-fee8943d9cc6"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SharingHintHash" ma:index="2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haredContentType xmlns="Microsoft.SharePoint.Taxonomy.ContentTypeSync" SourceId="34c87397-5fc1-491e-85e7-d6110dbe9cbd" ContentTypeId="0x0101" PreviousValue="false"/>
</file>

<file path=customXml/itemProps1.xml><?xml version="1.0" encoding="utf-8"?>
<ds:datastoreItem xmlns:ds="http://schemas.openxmlformats.org/officeDocument/2006/customXml" ds:itemID="{CD561E15-ED7D-426C-AAA3-BE3BEEF7B6CC}">
  <ds:schemaRefs>
    <ds:schemaRef ds:uri="http://schemas.microsoft.com/sharepoint/events"/>
  </ds:schemaRefs>
</ds:datastoreItem>
</file>

<file path=customXml/itemProps2.xml><?xml version="1.0" encoding="utf-8"?>
<ds:datastoreItem xmlns:ds="http://schemas.openxmlformats.org/officeDocument/2006/customXml" ds:itemID="{6C244691-0162-45DC-8925-D69A4F52A0CA}">
  <ds:schemaRefs>
    <ds:schemaRef ds:uri="http://schemas.microsoft.com/sharepoint/v3/contenttype/forms"/>
  </ds:schemaRefs>
</ds:datastoreItem>
</file>

<file path=customXml/itemProps3.xml><?xml version="1.0" encoding="utf-8"?>
<ds:datastoreItem xmlns:ds="http://schemas.openxmlformats.org/officeDocument/2006/customXml" ds:itemID="{1DD099C7-CF44-471D-B7DF-D246DF2BD038}">
  <ds:schemaRefs>
    <ds:schemaRef ds:uri="http://schemas.microsoft.com/office/2006/metadata/properties"/>
    <ds:schemaRef ds:uri="http://schemas.microsoft.com/office/infopath/2007/PartnerControls"/>
    <ds:schemaRef ds:uri="71c5aaf6-e6ce-465b-b873-5148d2a4c105"/>
  </ds:schemaRefs>
</ds:datastoreItem>
</file>

<file path=customXml/itemProps4.xml><?xml version="1.0" encoding="utf-8"?>
<ds:datastoreItem xmlns:ds="http://schemas.openxmlformats.org/officeDocument/2006/customXml" ds:itemID="{A72B9F3D-C684-4F3E-9670-5E464CA8BA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e0d6c333-3612-4d65-a7f4-5976eb42d46a"/>
    <ds:schemaRef ds:uri="c67c731b-696e-4d20-8664-fee8943d9c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889FBBD8-3D06-492C-9E53-CCC01A1B933A}">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
  <TotalTime>6438</TotalTime>
  <Words>468</Words>
  <Application>Microsoft Office PowerPoint</Application>
  <PresentationFormat>On-screen Show (4:3)</PresentationFormat>
  <Paragraphs>72</Paragraphs>
  <Slides>4</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Arial </vt:lpstr>
      <vt:lpstr>Calibri</vt:lpstr>
      <vt:lpstr>Times New Roman</vt:lpstr>
      <vt:lpstr>Office Theme</vt:lpstr>
      <vt:lpstr>FS_IIoT / IIoT Status Report</vt:lpstr>
      <vt:lpstr>FS_IIoT, IIoT Status at SA#92e</vt:lpstr>
      <vt:lpstr>FS_IIoT status after SA#92e</vt:lpstr>
      <vt:lpstr>IIoT Status after SA2#145E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Nokia-Rev</cp:lastModifiedBy>
  <cp:revision>1289</cp:revision>
  <dcterms:created xsi:type="dcterms:W3CDTF">2008-08-30T09:32:10Z</dcterms:created>
  <dcterms:modified xsi:type="dcterms:W3CDTF">2021-06-02T15:28:42Z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0x010100C17A4B69EF56E94C827924DC4B490231</vt:lpwstr>
  </property>
</Properties>
</file>