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1"/>
    <p:sldMasterId id="2147483808" r:id="rId2"/>
    <p:sldMasterId id="2147483796" r:id="rId3"/>
    <p:sldMasterId id="2147483784" r:id="rId4"/>
    <p:sldMasterId id="2147483772" r:id="rId5"/>
  </p:sldMasterIdLst>
  <p:notesMasterIdLst>
    <p:notesMasterId r:id="rId20"/>
  </p:notesMasterIdLst>
  <p:handoutMasterIdLst>
    <p:handoutMasterId r:id="rId21"/>
  </p:handoutMasterIdLst>
  <p:sldIdLst>
    <p:sldId id="303" r:id="rId6"/>
    <p:sldId id="15052" r:id="rId7"/>
    <p:sldId id="15060" r:id="rId8"/>
    <p:sldId id="15044" r:id="rId9"/>
    <p:sldId id="15058" r:id="rId10"/>
    <p:sldId id="260" r:id="rId11"/>
    <p:sldId id="15062" r:id="rId12"/>
    <p:sldId id="15054" r:id="rId13"/>
    <p:sldId id="15055" r:id="rId14"/>
    <p:sldId id="15056" r:id="rId15"/>
    <p:sldId id="15061" r:id="rId16"/>
    <p:sldId id="1486" r:id="rId17"/>
    <p:sldId id="1477" r:id="rId18"/>
    <p:sldId id="749" r:id="rId19"/>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shan Xiong - Tencent2" initials="c" lastIdx="2" clrIdx="0">
    <p:extLst>
      <p:ext uri="{19B8F6BF-5375-455C-9EA6-DF929625EA0E}">
        <p15:presenceInfo xmlns:p15="http://schemas.microsoft.com/office/powerpoint/2012/main" userId="Chunshan Xiong - Tencent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181"/>
    <a:srgbClr val="2A6EA8"/>
    <a:srgbClr val="0968E7"/>
    <a:srgbClr val="FF3300"/>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36" autoAdjust="0"/>
    <p:restoredTop sz="92673" autoAdjust="0"/>
  </p:normalViewPr>
  <p:slideViewPr>
    <p:cSldViewPr snapToGrid="0">
      <p:cViewPr varScale="1">
        <p:scale>
          <a:sx n="71" d="100"/>
          <a:sy n="71" d="100"/>
        </p:scale>
        <p:origin x="212"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13T14:26:19.625" idx="2">
    <p:pos x="10" y="10"/>
    <p:text/>
    <p:extLst>
      <p:ext uri="{C676402C-5697-4E1C-873F-D02D1690AC5C}">
        <p15:threadingInfo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5/18/2021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C355D564-108F-4C17-BE19-1D8157CA0990}"/>
              </a:ext>
            </a:extLst>
          </p:cNvPr>
          <p:cNvSpPr txBox="1">
            <a:spLocks noChangeArrowheads="1"/>
          </p:cNvSpPr>
          <p:nvPr userDrawn="1"/>
        </p:nvSpPr>
        <p:spPr bwMode="auto">
          <a:xfrm>
            <a:off x="316652" y="297019"/>
            <a:ext cx="108281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#145E (e-meeting)					S2-2103838	</a:t>
            </a:r>
          </a:p>
          <a:p>
            <a:r>
              <a:rPr lang="en-US" sz="1600" b="1" kern="1200" dirty="0">
                <a:solidFill>
                  <a:schemeClr val="tx1"/>
                </a:solidFill>
                <a:latin typeface="Arial "/>
                <a:ea typeface="+mn-ea"/>
                <a:cs typeface="Arial" panose="020B0604020202020204" pitchFamily="34" charset="0"/>
              </a:rPr>
              <a:t>May 17 – 29, 2021, </a:t>
            </a:r>
            <a:r>
              <a:rPr lang="en-US" sz="1600" b="1" kern="1200" dirty="0" err="1">
                <a:solidFill>
                  <a:schemeClr val="tx1"/>
                </a:solidFill>
                <a:latin typeface="Arial "/>
                <a:ea typeface="+mn-ea"/>
                <a:cs typeface="Arial" panose="020B0604020202020204" pitchFamily="34" charset="0"/>
              </a:rPr>
              <a:t>Elbonia</a:t>
            </a:r>
            <a:endParaRPr lang="sv-SE" altLang="en-US" sz="16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5/18/2021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5/18/2021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5/18/2021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5/18/2021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B737708-655B-4122-B724-753544C69222}" type="datetimeFigureOut">
              <a:rPr lang="zh-CN" altLang="en-US" smtClean="0"/>
              <a:t>2021/5/18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41AFB-60C3-4E04-B62B-1B12B8C52FF3}" type="slidenum">
              <a:rPr lang="zh-CN" altLang="en-US" smtClean="0"/>
              <a:t>‹#›</a:t>
            </a:fld>
            <a:endParaRPr lang="zh-CN" altLang="en-US"/>
          </a:p>
        </p:txBody>
      </p:sp>
    </p:spTree>
    <p:extLst>
      <p:ext uri="{BB962C8B-B14F-4D97-AF65-F5344CB8AC3E}">
        <p14:creationId xmlns:p14="http://schemas.microsoft.com/office/powerpoint/2010/main" val="42558715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5/18/2021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82821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5/18/2021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5/18/2021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5/18/2021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0" r:id="rId5"/>
    <p:sldLayoutId id="2147483821"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5/18/2021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5/18/2021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5/18/2021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5/18/2021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2.vsdx"/><Relationship Id="rId7" Type="http://schemas.openxmlformats.org/officeDocument/2006/relationships/comments" Target="../comments/comment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Visio_Drawing3.vsdx"/><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7" y="1882492"/>
            <a:ext cx="6974542" cy="1810967"/>
          </a:xfrm>
        </p:spPr>
        <p:txBody>
          <a:bodyPr/>
          <a:lstStyle/>
          <a:p>
            <a:pPr marL="0" indent="0" eaLnBrk="1" hangingPunct="1">
              <a:lnSpc>
                <a:spcPct val="110000"/>
              </a:lnSpc>
              <a:spcBef>
                <a:spcPts val="0"/>
              </a:spcBef>
              <a:buNone/>
            </a:pPr>
            <a:r>
              <a:rPr lang="en-US" sz="3200" b="1" dirty="0"/>
              <a:t>PCF authorizing MBS Session policy</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197292" y="395865"/>
            <a:ext cx="11184467" cy="6559111"/>
          </a:xfrm>
        </p:spPr>
        <p:txBody>
          <a:bodyPr/>
          <a:lstStyle/>
          <a:p>
            <a:r>
              <a:rPr lang="de-DE" sz="2000" dirty="0"/>
              <a:t>Option 1</a:t>
            </a:r>
          </a:p>
          <a:p>
            <a:pPr lvl="1"/>
            <a:r>
              <a:rPr lang="de-DE" sz="1800" dirty="0"/>
              <a:t>Unclear how policy authorization requests can be rejected =&gt; </a:t>
            </a:r>
            <a:r>
              <a:rPr lang="de-DE" sz="1400" dirty="0">
                <a:highlight>
                  <a:srgbClr val="FFFF00"/>
                </a:highlight>
              </a:rPr>
              <a:t>[Ericsson] PCF provides authorized QoS</a:t>
            </a:r>
            <a:endParaRPr lang="de-DE" sz="1800" dirty="0">
              <a:highlight>
                <a:srgbClr val="FFFF00"/>
              </a:highlight>
            </a:endParaRPr>
          </a:p>
          <a:p>
            <a:pPr lvl="1"/>
            <a:r>
              <a:rPr lang="de-DE" sz="1800" dirty="0"/>
              <a:t>Large containers might be required for service decription =&gt; </a:t>
            </a:r>
            <a:r>
              <a:rPr lang="de-DE" sz="1400" dirty="0">
                <a:highlight>
                  <a:srgbClr val="FFFF00"/>
                </a:highlight>
              </a:rPr>
              <a:t>[Ericsson] Do we expect many service descriptions? For MBS Sesison with 2 MBS QoS Flows, then 2 sets of packet filters would be sufficient? Besides, is the size of container an issue with SBI? </a:t>
            </a:r>
            <a:endParaRPr lang="de-DE" sz="1400" dirty="0"/>
          </a:p>
          <a:p>
            <a:pPr lvl="1"/>
            <a:r>
              <a:rPr lang="de-DE" sz="1800" dirty="0"/>
              <a:t>MB-SMF would be affected for service informnation updates even if PCF does not updated authorized QoS =&gt; </a:t>
            </a:r>
            <a:r>
              <a:rPr lang="de-DE" sz="1400" dirty="0">
                <a:highlight>
                  <a:srgbClr val="FFFF00"/>
                </a:highlight>
              </a:rPr>
              <a:t>[Ericsson] Do we expect any scenario that a new service data flow is to be added without changing the QoS? What is the difference if AF send the request to the PCF ?</a:t>
            </a:r>
            <a:endParaRPr lang="de-DE" sz="1400" dirty="0"/>
          </a:p>
          <a:p>
            <a:pPr lvl="1"/>
            <a:r>
              <a:rPr lang="de-DE" sz="1800" dirty="0"/>
              <a:t>Unclear how PCF can use preconfigurede input for policy decisions (without database access) =&gt; </a:t>
            </a:r>
            <a:r>
              <a:rPr lang="de-DE" sz="1400" dirty="0">
                <a:highlight>
                  <a:srgbClr val="FFFF00"/>
                </a:highlight>
              </a:rPr>
              <a:t>[Ericsson] What is the difference from AF interacting with PCF directly? Policy decision can be provisioned by AF -&gt; NEF -&gt; UDR, and then PCF can subscribe to policy change</a:t>
            </a:r>
            <a:endParaRPr lang="de-DE" sz="1400" dirty="0"/>
          </a:p>
          <a:p>
            <a:r>
              <a:rPr lang="de-DE" sz="2000" dirty="0"/>
              <a:t>Option 2 (already withdrawn) =&gt; </a:t>
            </a:r>
            <a:r>
              <a:rPr lang="de-DE" sz="1400" dirty="0">
                <a:highlight>
                  <a:srgbClr val="FFFF00"/>
                </a:highlight>
              </a:rPr>
              <a:t>[Ericsson] does not seem to work.</a:t>
            </a:r>
            <a:endParaRPr lang="de-DE" sz="1400" dirty="0"/>
          </a:p>
          <a:p>
            <a:pPr lvl="1"/>
            <a:r>
              <a:rPr lang="de-DE" sz="1800" dirty="0"/>
              <a:t>Substantial </a:t>
            </a:r>
            <a:r>
              <a:rPr lang="de-DE" sz="1800" dirty="0" err="1"/>
              <a:t>change</a:t>
            </a:r>
            <a:r>
              <a:rPr lang="de-DE" sz="1800" dirty="0"/>
              <a:t> </a:t>
            </a:r>
            <a:r>
              <a:rPr lang="de-DE" sz="1800" dirty="0" err="1"/>
              <a:t>of</a:t>
            </a:r>
            <a:r>
              <a:rPr lang="de-DE" sz="1800" dirty="0"/>
              <a:t> MB-SMF PCF </a:t>
            </a:r>
            <a:r>
              <a:rPr lang="de-DE" sz="1800" dirty="0" err="1"/>
              <a:t>interactions</a:t>
            </a:r>
            <a:r>
              <a:rPr lang="de-DE" sz="1800" dirty="0"/>
              <a:t> </a:t>
            </a:r>
            <a:r>
              <a:rPr lang="de-DE" sz="1800" dirty="0" err="1"/>
              <a:t>compared</a:t>
            </a:r>
            <a:r>
              <a:rPr lang="de-DE" sz="1800" dirty="0"/>
              <a:t> </a:t>
            </a:r>
            <a:r>
              <a:rPr lang="de-DE" sz="1800" dirty="0" err="1"/>
              <a:t>to</a:t>
            </a:r>
            <a:r>
              <a:rPr lang="de-DE" sz="1800" dirty="0"/>
              <a:t> </a:t>
            </a:r>
            <a:r>
              <a:rPr lang="de-DE" sz="1800" dirty="0" err="1"/>
              <a:t>existing</a:t>
            </a:r>
            <a:r>
              <a:rPr lang="de-DE" sz="1800" dirty="0"/>
              <a:t> </a:t>
            </a:r>
            <a:r>
              <a:rPr lang="de-DE" sz="1800" dirty="0" err="1"/>
              <a:t>PCF_SmPolicyControl</a:t>
            </a:r>
            <a:r>
              <a:rPr lang="de-DE" sz="1800" dirty="0"/>
              <a:t> (</a:t>
            </a:r>
            <a:r>
              <a:rPr lang="de-DE" sz="1800" dirty="0" err="1"/>
              <a:t>might</a:t>
            </a:r>
            <a:r>
              <a:rPr lang="de-DE" sz="1800" dirty="0"/>
              <a:t> </a:t>
            </a:r>
            <a:r>
              <a:rPr lang="de-DE" sz="1800" dirty="0" err="1"/>
              <a:t>become</a:t>
            </a:r>
            <a:r>
              <a:rPr lang="de-DE" sz="1800" dirty="0"/>
              <a:t> an MB-SMF </a:t>
            </a:r>
            <a:r>
              <a:rPr lang="de-DE" sz="1800" dirty="0" err="1"/>
              <a:t>service</a:t>
            </a:r>
            <a:r>
              <a:rPr lang="de-DE" sz="1800" dirty="0"/>
              <a:t>)</a:t>
            </a:r>
          </a:p>
          <a:p>
            <a:pPr lvl="1"/>
            <a:r>
              <a:rPr lang="de-DE" sz="1800" dirty="0" err="1"/>
              <a:t>Unclear</a:t>
            </a:r>
            <a:r>
              <a:rPr lang="de-DE" sz="1800" dirty="0"/>
              <a:t> </a:t>
            </a:r>
            <a:r>
              <a:rPr lang="de-DE" sz="1800" dirty="0" err="1"/>
              <a:t>how</a:t>
            </a:r>
            <a:r>
              <a:rPr lang="de-DE" sz="1800" dirty="0"/>
              <a:t> PCF </a:t>
            </a:r>
            <a:r>
              <a:rPr lang="de-DE" sz="1800" dirty="0" err="1"/>
              <a:t>can</a:t>
            </a:r>
            <a:r>
              <a:rPr lang="de-DE" sz="1800" dirty="0"/>
              <a:t> </a:t>
            </a:r>
            <a:r>
              <a:rPr lang="de-DE" sz="1800" dirty="0" err="1"/>
              <a:t>use</a:t>
            </a:r>
            <a:r>
              <a:rPr lang="de-DE" sz="1800" dirty="0"/>
              <a:t> </a:t>
            </a:r>
            <a:r>
              <a:rPr lang="de-DE" sz="1800" dirty="0" err="1"/>
              <a:t>preconfigurede</a:t>
            </a:r>
            <a:r>
              <a:rPr lang="de-DE" sz="1800" dirty="0"/>
              <a:t> </a:t>
            </a:r>
            <a:r>
              <a:rPr lang="de-DE" sz="1800" dirty="0" err="1"/>
              <a:t>input</a:t>
            </a:r>
            <a:r>
              <a:rPr lang="de-DE" sz="1800" dirty="0"/>
              <a:t> </a:t>
            </a:r>
            <a:r>
              <a:rPr lang="de-DE" sz="1800" dirty="0" err="1"/>
              <a:t>for</a:t>
            </a:r>
            <a:r>
              <a:rPr lang="de-DE" sz="1800" dirty="0"/>
              <a:t> </a:t>
            </a:r>
            <a:r>
              <a:rPr lang="de-DE" sz="1800" dirty="0" err="1"/>
              <a:t>policy</a:t>
            </a:r>
            <a:r>
              <a:rPr lang="de-DE" sz="1800" dirty="0"/>
              <a:t> </a:t>
            </a:r>
            <a:r>
              <a:rPr lang="de-DE" sz="1800" dirty="0" err="1"/>
              <a:t>decisions</a:t>
            </a:r>
            <a:r>
              <a:rPr lang="de-DE" sz="1800" dirty="0"/>
              <a:t> (</a:t>
            </a:r>
            <a:r>
              <a:rPr lang="de-DE" sz="1800" dirty="0" err="1"/>
              <a:t>without</a:t>
            </a:r>
            <a:r>
              <a:rPr lang="de-DE" sz="1800" dirty="0"/>
              <a:t> </a:t>
            </a:r>
            <a:r>
              <a:rPr lang="de-DE" sz="1800" dirty="0" err="1"/>
              <a:t>database</a:t>
            </a:r>
            <a:r>
              <a:rPr lang="de-DE" sz="1800" dirty="0"/>
              <a:t> </a:t>
            </a:r>
            <a:r>
              <a:rPr lang="de-DE" sz="1800" dirty="0" err="1"/>
              <a:t>access</a:t>
            </a:r>
            <a:r>
              <a:rPr lang="de-DE" sz="1800" dirty="0"/>
              <a:t>)</a:t>
            </a:r>
          </a:p>
          <a:p>
            <a:r>
              <a:rPr lang="de-DE" sz="2000" dirty="0"/>
              <a:t>Option 3</a:t>
            </a:r>
          </a:p>
          <a:p>
            <a:pPr lvl="1"/>
            <a:r>
              <a:rPr lang="de-DE" sz="1800" dirty="0"/>
              <a:t>Aims for alignment with and maximum reuse of existing PCC procedures to ease implementations  </a:t>
            </a:r>
            <a:r>
              <a:rPr lang="de-DE" sz="1600" dirty="0"/>
              <a:t>=&gt;</a:t>
            </a:r>
            <a:r>
              <a:rPr lang="de-DE" sz="1400" dirty="0">
                <a:highlight>
                  <a:srgbClr val="FFFF00"/>
                </a:highlight>
              </a:rPr>
              <a:t>[Ericsson] What is the alignement? In PDU Session establishment, SMF create SM policy association with PCF before AF requested resoruce allocation. </a:t>
            </a:r>
          </a:p>
          <a:p>
            <a:pPr lvl="1"/>
            <a:r>
              <a:rPr lang="de-DE" sz="1800" dirty="0"/>
              <a:t>Provides farmework for extensions (e.g. event notification when service is activated, when PCF decides to downgrade QoS …)</a:t>
            </a:r>
          </a:p>
          <a:p>
            <a:pPr marL="857250" lvl="2" indent="0">
              <a:buNone/>
            </a:pPr>
            <a:r>
              <a:rPr lang="de-DE" sz="1400" dirty="0">
                <a:highlight>
                  <a:srgbClr val="FFFF00"/>
                </a:highlight>
              </a:rPr>
              <a:t>[Ericsson] With the MB-SMF – PCF interaction in 23.247 v0.2.0, PCF can also downgrade QoS. Do you have example of event notification? It would be helpful if we discuss the use case for MBS Session policy control.</a:t>
            </a:r>
          </a:p>
          <a:p>
            <a:pPr lvl="1"/>
            <a:endParaRPr lang="de-DE" sz="2000" dirty="0"/>
          </a:p>
          <a:p>
            <a:pPr lvl="1"/>
            <a:endParaRPr lang="en-US" sz="2000"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05751" y="-52073"/>
            <a:ext cx="9103784" cy="362527"/>
          </a:xfrm>
        </p:spPr>
        <p:txBody>
          <a:bodyPr/>
          <a:lstStyle/>
          <a:p>
            <a:r>
              <a:rPr lang="de-DE" dirty="0" err="1"/>
              <a:t>Comparison</a:t>
            </a:r>
            <a:r>
              <a:rPr lang="de-DE" dirty="0"/>
              <a:t> </a:t>
            </a:r>
            <a:r>
              <a:rPr lang="de-DE" dirty="0" err="1"/>
              <a:t>of</a:t>
            </a:r>
            <a:r>
              <a:rPr lang="de-DE" dirty="0"/>
              <a:t> 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8182511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47700" y="2685011"/>
            <a:ext cx="11184467" cy="1122217"/>
          </a:xfrm>
        </p:spPr>
        <p:txBody>
          <a:bodyPr/>
          <a:lstStyle/>
          <a:p>
            <a:pPr marL="514350" indent="-514350">
              <a:buFont typeface="+mj-lt"/>
              <a:buAutoNum type="arabicPeriod" startAt="2"/>
            </a:pPr>
            <a:r>
              <a:rPr lang="de-DE" dirty="0" err="1"/>
              <a:t>How</a:t>
            </a:r>
            <a:r>
              <a:rPr lang="de-DE" dirty="0"/>
              <a:t> </a:t>
            </a:r>
            <a:r>
              <a:rPr lang="de-DE" dirty="0" err="1"/>
              <a:t>to</a:t>
            </a:r>
            <a:r>
              <a:rPr lang="de-DE" dirty="0"/>
              <a:t> handle </a:t>
            </a:r>
            <a:r>
              <a:rPr lang="de-DE" dirty="0" err="1"/>
              <a:t>associated</a:t>
            </a:r>
            <a:r>
              <a:rPr lang="de-DE" dirty="0"/>
              <a:t> </a:t>
            </a:r>
            <a:r>
              <a:rPr lang="de-DE" dirty="0" err="1"/>
              <a:t>QoS</a:t>
            </a:r>
            <a:r>
              <a:rPr lang="de-DE" dirty="0"/>
              <a:t> </a:t>
            </a:r>
            <a:r>
              <a:rPr lang="de-DE" dirty="0" err="1"/>
              <a:t>flows</a:t>
            </a:r>
            <a:r>
              <a:rPr lang="de-DE" dirty="0"/>
              <a:t> </a:t>
            </a:r>
            <a:r>
              <a:rPr lang="de-DE" dirty="0" err="1"/>
              <a:t>for</a:t>
            </a:r>
            <a:r>
              <a:rPr lang="de-DE" dirty="0"/>
              <a:t> individual </a:t>
            </a:r>
            <a:r>
              <a:rPr lang="de-DE" dirty="0" err="1"/>
              <a:t>fallback</a:t>
            </a:r>
            <a:r>
              <a:rPr lang="de-DE" dirty="0"/>
              <a:t> in </a:t>
            </a:r>
            <a:r>
              <a:rPr lang="de-DE" dirty="0" err="1"/>
              <a:t>policy</a:t>
            </a:r>
            <a:r>
              <a:rPr lang="de-DE" dirty="0"/>
              <a:t> </a:t>
            </a:r>
            <a:r>
              <a:rPr lang="de-DE" dirty="0" err="1"/>
              <a:t>control</a:t>
            </a:r>
            <a:r>
              <a:rPr lang="de-DE" dirty="0"/>
              <a:t>?</a:t>
            </a:r>
          </a:p>
          <a:p>
            <a:endParaRPr lang="de-DE" dirty="0"/>
          </a:p>
          <a:p>
            <a:endParaRPr lang="en-US" dirty="0"/>
          </a:p>
        </p:txBody>
      </p:sp>
    </p:spTree>
    <p:extLst>
      <p:ext uri="{BB962C8B-B14F-4D97-AF65-F5344CB8AC3E}">
        <p14:creationId xmlns:p14="http://schemas.microsoft.com/office/powerpoint/2010/main" val="224672430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05AA9A-59C2-438D-8DC3-5263904039D8}"/>
              </a:ext>
            </a:extLst>
          </p:cNvPr>
          <p:cNvSpPr>
            <a:spLocks noGrp="1"/>
          </p:cNvSpPr>
          <p:nvPr>
            <p:ph type="body" sz="quarter" idx="12"/>
          </p:nvPr>
        </p:nvSpPr>
        <p:spPr>
          <a:xfrm>
            <a:off x="556799" y="1206034"/>
            <a:ext cx="9825797" cy="5144890"/>
          </a:xfrm>
        </p:spPr>
        <p:txBody>
          <a:bodyPr vert="horz" wrap="square" lIns="0" tIns="0" rIns="0" bIns="0" numCol="1" anchor="t" anchorCtr="0" compatLnSpc="1">
            <a:prstTxWarp prst="textNoShape">
              <a:avLst/>
            </a:prstTxWarp>
            <a:normAutofit lnSpcReduction="10000"/>
          </a:bodyPr>
          <a:lstStyle/>
          <a:p>
            <a:pPr marL="380990" indent="-380990">
              <a:buChar char="•"/>
            </a:pPr>
            <a:r>
              <a:rPr lang="en-US" dirty="0">
                <a:ea typeface="+mn-lt"/>
                <a:cs typeface="+mn-lt"/>
              </a:rPr>
              <a:t>At the time when the UE joins, QoS flows associated to the multicast session will be added by the SMF to the unicast PDU session and marked as being associated with the multicast session in preparation to a fallback to individual delivery.</a:t>
            </a:r>
          </a:p>
          <a:p>
            <a:pPr marL="380990" indent="-380990">
              <a:buChar char="•"/>
            </a:pPr>
            <a:r>
              <a:rPr lang="en-US" dirty="0">
                <a:ea typeface="+mn-lt"/>
                <a:cs typeface="+mn-lt"/>
              </a:rPr>
              <a:t>The SMF obtains the information about the QoS flows for multicast from the MB-SMF.</a:t>
            </a:r>
          </a:p>
          <a:p>
            <a:pPr marL="380990" indent="-380990">
              <a:buChar char="•"/>
            </a:pPr>
            <a:r>
              <a:rPr lang="en-US" dirty="0">
                <a:ea typeface="+mn-lt"/>
                <a:cs typeface="+mn-lt"/>
              </a:rPr>
              <a:t>Other QoS flows are determined by the SMF based on Policy Rules supplied by the PCF</a:t>
            </a:r>
          </a:p>
          <a:p>
            <a:pPr marL="380990" indent="-380990">
              <a:buChar char="•"/>
            </a:pPr>
            <a:r>
              <a:rPr lang="en-US" dirty="0"/>
              <a:t>QoS flows contain QoS rules with Packet filters and priorities and QFIs that need to be harmonized and decided upon based on policies. Associated QoS flows should be kept separate from QoS flows where radio resources are always reserved. Thus, special 5QIs not used for the PDU session may need to be allocated. This conflicts with existing QoS flow binding procedures in TS 23.503.</a:t>
            </a:r>
          </a:p>
          <a:p>
            <a:pPr marL="380990" indent="-380990">
              <a:buChar char="•"/>
            </a:pPr>
            <a:r>
              <a:rPr lang="en-US" dirty="0"/>
              <a:t>Total available bandwidth also needs to be considered</a:t>
            </a:r>
          </a:p>
          <a:p>
            <a:pPr marL="380990" indent="-380990">
              <a:buFont typeface="Arial" panose="020B0604020202020204" pitchFamily="34" charset="0"/>
              <a:buChar char="•"/>
            </a:pPr>
            <a:r>
              <a:rPr lang="en-US" dirty="0"/>
              <a:t>Policy control should be able decide which services the user can obtain simultaneously</a:t>
            </a:r>
          </a:p>
          <a:p>
            <a:pPr marL="380990" indent="-380990">
              <a:buChar char="•"/>
            </a:pPr>
            <a:endParaRPr lang="en-US" dirty="0"/>
          </a:p>
          <a:p>
            <a:pPr marL="380990" indent="-380990">
              <a:buChar char="•"/>
            </a:pPr>
            <a:endParaRPr lang="en-US" dirty="0"/>
          </a:p>
          <a:p>
            <a:pPr marL="380990" indent="-380990">
              <a:buChar char="•"/>
            </a:pPr>
            <a:endParaRPr lang="en-US" dirty="0"/>
          </a:p>
        </p:txBody>
      </p:sp>
      <p:sp>
        <p:nvSpPr>
          <p:cNvPr id="7" name="Rectangle 2">
            <a:extLst>
              <a:ext uri="{FF2B5EF4-FFF2-40B4-BE49-F238E27FC236}">
                <a16:creationId xmlns:a16="http://schemas.microsoft.com/office/drawing/2014/main" id="{9BF06F4C-604D-4BA7-96EB-BC94F44853E7}"/>
              </a:ext>
            </a:extLst>
          </p:cNvPr>
          <p:cNvSpPr>
            <a:spLocks noChangeArrowheads="1"/>
          </p:cNvSpPr>
          <p:nvPr/>
        </p:nvSpPr>
        <p:spPr bwMode="auto">
          <a:xfrm>
            <a:off x="5274365" y="92093"/>
            <a:ext cx="246286" cy="32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1333"/>
          </a:p>
        </p:txBody>
      </p:sp>
      <p:sp>
        <p:nvSpPr>
          <p:cNvPr id="9" name="Title 2">
            <a:extLst>
              <a:ext uri="{FF2B5EF4-FFF2-40B4-BE49-F238E27FC236}">
                <a16:creationId xmlns:a16="http://schemas.microsoft.com/office/drawing/2014/main" id="{912AE92E-19C0-47E4-96A6-6FD2C00516F0}"/>
              </a:ext>
            </a:extLst>
          </p:cNvPr>
          <p:cNvSpPr txBox="1">
            <a:spLocks/>
          </p:cNvSpPr>
          <p:nvPr/>
        </p:nvSpPr>
        <p:spPr>
          <a:xfrm>
            <a:off x="651933" y="228600"/>
            <a:ext cx="9103784" cy="1143000"/>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kern="0" dirty="0"/>
              <a:t>Problem</a:t>
            </a:r>
            <a:endParaRPr lang="en-US" kern="0" dirty="0"/>
          </a:p>
        </p:txBody>
      </p:sp>
    </p:spTree>
    <p:extLst>
      <p:ext uri="{BB962C8B-B14F-4D97-AF65-F5344CB8AC3E}">
        <p14:creationId xmlns:p14="http://schemas.microsoft.com/office/powerpoint/2010/main" val="244338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05AA9A-59C2-438D-8DC3-5263904039D8}"/>
              </a:ext>
            </a:extLst>
          </p:cNvPr>
          <p:cNvSpPr>
            <a:spLocks noGrp="1"/>
          </p:cNvSpPr>
          <p:nvPr>
            <p:ph type="body" sz="quarter" idx="12"/>
          </p:nvPr>
        </p:nvSpPr>
        <p:spPr>
          <a:xfrm>
            <a:off x="556800" y="1440000"/>
            <a:ext cx="5752560" cy="4747200"/>
          </a:xfrm>
        </p:spPr>
        <p:txBody>
          <a:bodyPr vert="horz" wrap="square" lIns="0" tIns="0" rIns="0" bIns="0" numCol="1" anchor="t" anchorCtr="0" compatLnSpc="1">
            <a:prstTxWarp prst="textNoShape">
              <a:avLst/>
            </a:prstTxWarp>
            <a:normAutofit/>
          </a:bodyPr>
          <a:lstStyle/>
          <a:p>
            <a:pPr marL="380990" indent="-380990">
              <a:buChar char="•"/>
            </a:pPr>
            <a:r>
              <a:rPr lang="en-US" dirty="0"/>
              <a:t>SMF informs PCF that UE joined a multicast session and provides QoS flows obtained from MB-SMF for that multicast session</a:t>
            </a:r>
          </a:p>
          <a:p>
            <a:pPr marL="380990" indent="-380990">
              <a:buFont typeface="Arial" panose="020B0604020202020204" pitchFamily="34" charset="0"/>
              <a:buChar char="•"/>
            </a:pPr>
            <a:r>
              <a:rPr lang="en-US" dirty="0"/>
              <a:t>The PCF determines Policy Rules from the QoS flow information for the multicast session and selects 5QIs and priorities taking into account other installed PCC rules.</a:t>
            </a:r>
          </a:p>
          <a:p>
            <a:pPr marL="342900" indent="-342900">
              <a:buFont typeface="Arial" panose="020B0604020202020204" pitchFamily="34" charset="0"/>
              <a:buChar char="•"/>
            </a:pPr>
            <a:r>
              <a:rPr lang="en-US" dirty="0"/>
              <a:t>PCF provides Policy rules for associated QoS flows that contain an indication that those rules are for QoS flows associated with a multicast session</a:t>
            </a:r>
          </a:p>
          <a:p>
            <a:endParaRPr lang="en-US" dirty="0"/>
          </a:p>
          <a:p>
            <a:pPr marL="380990" indent="-380990">
              <a:buChar char="•"/>
            </a:pPr>
            <a:endParaRPr lang="en-US" dirty="0"/>
          </a:p>
          <a:p>
            <a:pPr marL="380990" indent="-380990">
              <a:buChar char="•"/>
            </a:pPr>
            <a:endParaRPr lang="en-US" dirty="0"/>
          </a:p>
        </p:txBody>
      </p:sp>
      <p:graphicFrame>
        <p:nvGraphicFramePr>
          <p:cNvPr id="7" name="Object 6">
            <a:extLst>
              <a:ext uri="{FF2B5EF4-FFF2-40B4-BE49-F238E27FC236}">
                <a16:creationId xmlns:a16="http://schemas.microsoft.com/office/drawing/2014/main" id="{61856E2B-8436-41BD-ABA7-91A076A23AF0}"/>
              </a:ext>
            </a:extLst>
          </p:cNvPr>
          <p:cNvGraphicFramePr>
            <a:graphicFrameLocks noChangeAspect="1"/>
          </p:cNvGraphicFramePr>
          <p:nvPr/>
        </p:nvGraphicFramePr>
        <p:xfrm>
          <a:off x="6867392" y="993601"/>
          <a:ext cx="4767808" cy="5281809"/>
        </p:xfrm>
        <a:graphic>
          <a:graphicData uri="http://schemas.openxmlformats.org/presentationml/2006/ole">
            <mc:AlternateContent xmlns:mc="http://schemas.openxmlformats.org/markup-compatibility/2006">
              <mc:Choice xmlns:v="urn:schemas-microsoft-com:vml" Requires="v">
                <p:oleObj spid="_x0000_s4116" name="Visio" r:id="rId3" imgW="6819773" imgH="7562782" progId="Visio.Drawing.15">
                  <p:embed/>
                </p:oleObj>
              </mc:Choice>
              <mc:Fallback>
                <p:oleObj name="Visio" r:id="rId3" imgW="6819773" imgH="7562782" progId="Visio.Drawing.15">
                  <p:embed/>
                  <p:pic>
                    <p:nvPicPr>
                      <p:cNvPr id="7" name="Object 6">
                        <a:extLst>
                          <a:ext uri="{FF2B5EF4-FFF2-40B4-BE49-F238E27FC236}">
                            <a16:creationId xmlns:a16="http://schemas.microsoft.com/office/drawing/2014/main" id="{61856E2B-8436-41BD-ABA7-91A076A23AF0}"/>
                          </a:ext>
                        </a:extLst>
                      </p:cNvPr>
                      <p:cNvPicPr>
                        <a:picLocks noChangeAspect="1" noChangeArrowheads="1"/>
                      </p:cNvPicPr>
                      <p:nvPr/>
                    </p:nvPicPr>
                    <p:blipFill>
                      <a:blip r:embed="rId4"/>
                      <a:srcRect/>
                      <a:stretch>
                        <a:fillRect/>
                      </a:stretch>
                    </p:blipFill>
                    <p:spPr bwMode="auto">
                      <a:xfrm>
                        <a:off x="6867392" y="993601"/>
                        <a:ext cx="4767808" cy="5281809"/>
                      </a:xfrm>
                      <a:prstGeom prst="rect">
                        <a:avLst/>
                      </a:prstGeom>
                      <a:noFill/>
                    </p:spPr>
                  </p:pic>
                </p:oleObj>
              </mc:Fallback>
            </mc:AlternateContent>
          </a:graphicData>
        </a:graphic>
      </p:graphicFrame>
      <p:sp>
        <p:nvSpPr>
          <p:cNvPr id="8" name="Title 2">
            <a:extLst>
              <a:ext uri="{FF2B5EF4-FFF2-40B4-BE49-F238E27FC236}">
                <a16:creationId xmlns:a16="http://schemas.microsoft.com/office/drawing/2014/main" id="{5EEDEFCD-65F7-43CE-A1AB-BB42FAF1054F}"/>
              </a:ext>
            </a:extLst>
          </p:cNvPr>
          <p:cNvSpPr txBox="1">
            <a:spLocks/>
          </p:cNvSpPr>
          <p:nvPr/>
        </p:nvSpPr>
        <p:spPr>
          <a:xfrm>
            <a:off x="651933" y="228600"/>
            <a:ext cx="9103784" cy="56110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kern="0" dirty="0" err="1"/>
              <a:t>Proposal</a:t>
            </a:r>
            <a:endParaRPr lang="en-US" kern="0" dirty="0"/>
          </a:p>
        </p:txBody>
      </p:sp>
    </p:spTree>
    <p:extLst>
      <p:ext uri="{BB962C8B-B14F-4D97-AF65-F5344CB8AC3E}">
        <p14:creationId xmlns:p14="http://schemas.microsoft.com/office/powerpoint/2010/main" val="3249068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47700" y="1454152"/>
            <a:ext cx="11184467" cy="2053820"/>
          </a:xfrm>
        </p:spPr>
        <p:txBody>
          <a:bodyPr/>
          <a:lstStyle/>
          <a:p>
            <a:pPr marL="514350" indent="-514350">
              <a:buFont typeface="+mj-lt"/>
              <a:buAutoNum type="arabicPeriod"/>
            </a:pPr>
            <a:r>
              <a:rPr lang="de-DE" dirty="0" err="1"/>
              <a:t>How</a:t>
            </a:r>
            <a:r>
              <a:rPr lang="de-DE" dirty="0"/>
              <a:t> </a:t>
            </a:r>
            <a:r>
              <a:rPr lang="de-DE" dirty="0" err="1"/>
              <a:t>to</a:t>
            </a:r>
            <a:r>
              <a:rPr lang="de-DE" dirty="0"/>
              <a:t> bring MBS </a:t>
            </a:r>
            <a:r>
              <a:rPr lang="de-DE" dirty="0" err="1"/>
              <a:t>service</a:t>
            </a:r>
            <a:r>
              <a:rPr lang="de-DE" dirty="0"/>
              <a:t> </a:t>
            </a:r>
            <a:r>
              <a:rPr lang="de-DE" dirty="0" err="1"/>
              <a:t>description</a:t>
            </a:r>
            <a:r>
              <a:rPr lang="de-DE" dirty="0"/>
              <a:t> </a:t>
            </a:r>
            <a:r>
              <a:rPr lang="de-DE" dirty="0" err="1"/>
              <a:t>for</a:t>
            </a:r>
            <a:r>
              <a:rPr lang="de-DE" dirty="0"/>
              <a:t> an MBS </a:t>
            </a:r>
            <a:r>
              <a:rPr lang="de-DE" dirty="0" err="1"/>
              <a:t>session</a:t>
            </a:r>
            <a:r>
              <a:rPr lang="de-DE" dirty="0"/>
              <a:t> </a:t>
            </a:r>
            <a:r>
              <a:rPr lang="de-DE" dirty="0" err="1"/>
              <a:t>from</a:t>
            </a:r>
            <a:r>
              <a:rPr lang="de-DE" dirty="0"/>
              <a:t> NEF/MBSF/AF </a:t>
            </a:r>
            <a:r>
              <a:rPr lang="de-DE" dirty="0" err="1"/>
              <a:t>to</a:t>
            </a:r>
            <a:r>
              <a:rPr lang="de-DE" dirty="0"/>
              <a:t> PCF?</a:t>
            </a:r>
          </a:p>
          <a:p>
            <a:pPr marL="514350" indent="-514350">
              <a:buFont typeface="+mj-lt"/>
              <a:buAutoNum type="arabicPeriod"/>
            </a:pPr>
            <a:r>
              <a:rPr lang="de-DE" dirty="0" err="1"/>
              <a:t>How</a:t>
            </a:r>
            <a:r>
              <a:rPr lang="de-DE" dirty="0"/>
              <a:t> </a:t>
            </a:r>
            <a:r>
              <a:rPr lang="de-DE" dirty="0" err="1"/>
              <a:t>to</a:t>
            </a:r>
            <a:r>
              <a:rPr lang="de-DE" dirty="0"/>
              <a:t> handle </a:t>
            </a:r>
            <a:r>
              <a:rPr lang="de-DE" dirty="0" err="1"/>
              <a:t>associated</a:t>
            </a:r>
            <a:r>
              <a:rPr lang="de-DE" dirty="0"/>
              <a:t> </a:t>
            </a:r>
            <a:r>
              <a:rPr lang="de-DE" dirty="0" err="1"/>
              <a:t>QoS</a:t>
            </a:r>
            <a:r>
              <a:rPr lang="de-DE" dirty="0"/>
              <a:t> </a:t>
            </a:r>
            <a:r>
              <a:rPr lang="de-DE" dirty="0" err="1"/>
              <a:t>flows</a:t>
            </a:r>
            <a:r>
              <a:rPr lang="de-DE" dirty="0"/>
              <a:t> </a:t>
            </a:r>
            <a:r>
              <a:rPr lang="de-DE" dirty="0" err="1"/>
              <a:t>for</a:t>
            </a:r>
            <a:r>
              <a:rPr lang="de-DE" dirty="0"/>
              <a:t> individual </a:t>
            </a:r>
            <a:r>
              <a:rPr lang="de-DE" dirty="0" err="1"/>
              <a:t>fallback</a:t>
            </a:r>
            <a:r>
              <a:rPr lang="de-DE" dirty="0"/>
              <a:t> in </a:t>
            </a:r>
            <a:r>
              <a:rPr lang="de-DE" dirty="0" err="1"/>
              <a:t>policy</a:t>
            </a:r>
            <a:r>
              <a:rPr lang="de-DE" dirty="0"/>
              <a:t> </a:t>
            </a:r>
            <a:r>
              <a:rPr lang="de-DE" dirty="0" err="1"/>
              <a:t>control</a:t>
            </a:r>
            <a:r>
              <a:rPr lang="de-DE" dirty="0"/>
              <a:t>?</a:t>
            </a:r>
          </a:p>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a:t>Central </a:t>
            </a:r>
            <a:r>
              <a:rPr lang="de-DE" dirty="0" err="1"/>
              <a:t>issues</a:t>
            </a:r>
            <a:endParaRPr lang="en-US" dirty="0"/>
          </a:p>
        </p:txBody>
      </p:sp>
    </p:spTree>
    <p:extLst>
      <p:ext uri="{BB962C8B-B14F-4D97-AF65-F5344CB8AC3E}">
        <p14:creationId xmlns:p14="http://schemas.microsoft.com/office/powerpoint/2010/main" val="8998264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40C02B-01EA-429D-86AD-783CD3D80C91}"/>
              </a:ext>
            </a:extLst>
          </p:cNvPr>
          <p:cNvSpPr>
            <a:spLocks noGrp="1"/>
          </p:cNvSpPr>
          <p:nvPr>
            <p:ph idx="1"/>
          </p:nvPr>
        </p:nvSpPr>
        <p:spPr>
          <a:xfrm>
            <a:off x="647700" y="2867892"/>
            <a:ext cx="11184467" cy="1147156"/>
          </a:xfrm>
        </p:spPr>
        <p:txBody>
          <a:bodyPr/>
          <a:lstStyle/>
          <a:p>
            <a:pPr marL="514350" indent="-514350" algn="ctr">
              <a:buFont typeface="+mj-lt"/>
              <a:buAutoNum type="arabicPeriod"/>
            </a:pPr>
            <a:r>
              <a:rPr lang="de-DE" dirty="0" err="1"/>
              <a:t>How</a:t>
            </a:r>
            <a:r>
              <a:rPr lang="de-DE" dirty="0"/>
              <a:t> </a:t>
            </a:r>
            <a:r>
              <a:rPr lang="de-DE" dirty="0" err="1"/>
              <a:t>to</a:t>
            </a:r>
            <a:r>
              <a:rPr lang="de-DE" dirty="0"/>
              <a:t> bring MBS </a:t>
            </a:r>
            <a:r>
              <a:rPr lang="de-DE" dirty="0" err="1"/>
              <a:t>service</a:t>
            </a:r>
            <a:r>
              <a:rPr lang="de-DE" dirty="0"/>
              <a:t> </a:t>
            </a:r>
            <a:r>
              <a:rPr lang="de-DE" dirty="0" err="1"/>
              <a:t>description</a:t>
            </a:r>
            <a:r>
              <a:rPr lang="de-DE" dirty="0"/>
              <a:t> </a:t>
            </a:r>
            <a:r>
              <a:rPr lang="de-DE" dirty="0" err="1"/>
              <a:t>for</a:t>
            </a:r>
            <a:r>
              <a:rPr lang="de-DE" dirty="0"/>
              <a:t> an MBS </a:t>
            </a:r>
            <a:r>
              <a:rPr lang="de-DE" dirty="0" err="1"/>
              <a:t>session</a:t>
            </a:r>
            <a:r>
              <a:rPr lang="de-DE" dirty="0"/>
              <a:t> </a:t>
            </a:r>
            <a:r>
              <a:rPr lang="de-DE" dirty="0" err="1"/>
              <a:t>from</a:t>
            </a:r>
            <a:r>
              <a:rPr lang="de-DE" dirty="0"/>
              <a:t> NEF/MBSF/AF </a:t>
            </a:r>
            <a:r>
              <a:rPr lang="de-DE" dirty="0" err="1"/>
              <a:t>to</a:t>
            </a:r>
            <a:r>
              <a:rPr lang="de-DE" dirty="0"/>
              <a:t> PCF?</a:t>
            </a:r>
          </a:p>
          <a:p>
            <a:pPr marL="0" indent="0">
              <a:buNone/>
            </a:pPr>
            <a:endParaRPr lang="en-US" dirty="0"/>
          </a:p>
        </p:txBody>
      </p:sp>
    </p:spTree>
    <p:extLst>
      <p:ext uri="{BB962C8B-B14F-4D97-AF65-F5344CB8AC3E}">
        <p14:creationId xmlns:p14="http://schemas.microsoft.com/office/powerpoint/2010/main" val="343560180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71262" y="266356"/>
            <a:ext cx="10646683" cy="387570"/>
          </a:xfrm>
        </p:spPr>
        <p:txBody>
          <a:bodyPr/>
          <a:lstStyle/>
          <a:p>
            <a:r>
              <a:rPr lang="en-US" sz="2000" b="1" dirty="0"/>
              <a:t>Conclusions in TR 23.757</a:t>
            </a:r>
          </a:p>
        </p:txBody>
      </p:sp>
      <p:sp>
        <p:nvSpPr>
          <p:cNvPr id="2" name="Rectangle 2">
            <a:extLst>
              <a:ext uri="{FF2B5EF4-FFF2-40B4-BE49-F238E27FC236}">
                <a16:creationId xmlns:a16="http://schemas.microsoft.com/office/drawing/2014/main" id="{0876231A-DC69-4301-B62E-B5E45D29A41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31F89F98-E08B-434F-8EFE-B8062F77ACDF}"/>
              </a:ext>
            </a:extLst>
          </p:cNvPr>
          <p:cNvGraphicFramePr>
            <a:graphicFrameLocks noChangeAspect="1"/>
          </p:cNvGraphicFramePr>
          <p:nvPr>
            <p:extLst>
              <p:ext uri="{D42A27DB-BD31-4B8C-83A1-F6EECF244321}">
                <p14:modId xmlns:p14="http://schemas.microsoft.com/office/powerpoint/2010/main" val="1496112182"/>
              </p:ext>
            </p:extLst>
          </p:nvPr>
        </p:nvGraphicFramePr>
        <p:xfrm>
          <a:off x="4289366" y="386548"/>
          <a:ext cx="5981700" cy="5143500"/>
        </p:xfrm>
        <a:graphic>
          <a:graphicData uri="http://schemas.openxmlformats.org/presentationml/2006/ole">
            <mc:AlternateContent xmlns:mc="http://schemas.openxmlformats.org/markup-compatibility/2006">
              <mc:Choice xmlns:v="urn:schemas-microsoft-com:vml" Requires="v">
                <p:oleObj spid="_x0000_s1045" name="Visio" r:id="rId3" imgW="5991308" imgH="5143500" progId="Visio.Drawing.15">
                  <p:embed/>
                </p:oleObj>
              </mc:Choice>
              <mc:Fallback>
                <p:oleObj name="Visio" r:id="rId3" imgW="5991308" imgH="5143500" progId="Visio.Drawing.15">
                  <p:embed/>
                  <p:pic>
                    <p:nvPicPr>
                      <p:cNvPr id="4" name="Object 3">
                        <a:extLst>
                          <a:ext uri="{FF2B5EF4-FFF2-40B4-BE49-F238E27FC236}">
                            <a16:creationId xmlns:a16="http://schemas.microsoft.com/office/drawing/2014/main" id="{31F89F98-E08B-434F-8EFE-B8062F77AC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9366" y="386548"/>
                        <a:ext cx="5981700" cy="5143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3">
            <a:extLst>
              <a:ext uri="{FF2B5EF4-FFF2-40B4-BE49-F238E27FC236}">
                <a16:creationId xmlns:a16="http://schemas.microsoft.com/office/drawing/2014/main" id="{B07C64F0-7B0A-4707-BAD7-4A4F7371E68D}"/>
              </a:ext>
            </a:extLst>
          </p:cNvPr>
          <p:cNvSpPr>
            <a:spLocks noChangeArrowheads="1"/>
          </p:cNvSpPr>
          <p:nvPr/>
        </p:nvSpPr>
        <p:spPr bwMode="auto">
          <a:xfrm>
            <a:off x="0" y="5638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Figure 8.2.3-2: Initial Multicast group configuration via NEF</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25" name="Content Placeholder 1">
            <a:extLst>
              <a:ext uri="{FF2B5EF4-FFF2-40B4-BE49-F238E27FC236}">
                <a16:creationId xmlns:a16="http://schemas.microsoft.com/office/drawing/2014/main" id="{FCC309E6-B714-4814-9084-DD230102DC59}"/>
              </a:ext>
            </a:extLst>
          </p:cNvPr>
          <p:cNvSpPr txBox="1">
            <a:spLocks/>
          </p:cNvSpPr>
          <p:nvPr/>
        </p:nvSpPr>
        <p:spPr bwMode="auto">
          <a:xfrm>
            <a:off x="340131" y="904478"/>
            <a:ext cx="3433848" cy="20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de-DE" kern="0" dirty="0" err="1"/>
              <a:t>Only</a:t>
            </a:r>
            <a:r>
              <a:rPr lang="de-DE" kern="0" dirty="0"/>
              <a:t> </a:t>
            </a:r>
            <a:r>
              <a:rPr lang="de-DE" kern="0" dirty="0" err="1"/>
              <a:t>flow</a:t>
            </a:r>
            <a:r>
              <a:rPr lang="de-DE" kern="0" dirty="0"/>
              <a:t> </a:t>
            </a:r>
            <a:r>
              <a:rPr lang="de-DE" kern="0" dirty="0" err="1"/>
              <a:t>for</a:t>
            </a:r>
            <a:r>
              <a:rPr lang="de-DE" kern="0" dirty="0"/>
              <a:t> initial </a:t>
            </a:r>
            <a:r>
              <a:rPr lang="de-DE" kern="0" dirty="0" err="1"/>
              <a:t>configuration</a:t>
            </a:r>
            <a:r>
              <a:rPr lang="de-DE" kern="0" dirty="0"/>
              <a:t>, </a:t>
            </a:r>
          </a:p>
          <a:p>
            <a:r>
              <a:rPr lang="de-DE" kern="0" dirty="0" err="1"/>
              <a:t>uses</a:t>
            </a:r>
            <a:r>
              <a:rPr lang="de-DE" kern="0" dirty="0"/>
              <a:t> Service </a:t>
            </a:r>
            <a:r>
              <a:rPr lang="de-DE" kern="0" dirty="0" err="1"/>
              <a:t>information</a:t>
            </a:r>
            <a:r>
              <a:rPr lang="de-DE" kern="0" dirty="0"/>
              <a:t> in UDR</a:t>
            </a:r>
          </a:p>
          <a:p>
            <a:r>
              <a:rPr lang="de-DE" kern="0" dirty="0" err="1"/>
              <a:t>uses</a:t>
            </a:r>
            <a:r>
              <a:rPr lang="de-DE" kern="0" dirty="0"/>
              <a:t> BSF </a:t>
            </a:r>
            <a:r>
              <a:rPr lang="de-DE" kern="0" dirty="0" err="1"/>
              <a:t>to</a:t>
            </a:r>
            <a:r>
              <a:rPr lang="de-DE" kern="0" dirty="0"/>
              <a:t> </a:t>
            </a:r>
            <a:r>
              <a:rPr lang="de-DE" kern="0" dirty="0" err="1"/>
              <a:t>support</a:t>
            </a:r>
            <a:r>
              <a:rPr lang="de-DE" kern="0" dirty="0"/>
              <a:t> </a:t>
            </a:r>
            <a:r>
              <a:rPr lang="de-DE" kern="0" dirty="0" err="1"/>
              <a:t>session</a:t>
            </a:r>
            <a:r>
              <a:rPr lang="de-DE" kern="0" dirty="0"/>
              <a:t> </a:t>
            </a:r>
            <a:r>
              <a:rPr lang="de-DE" kern="0" dirty="0" err="1"/>
              <a:t>binding</a:t>
            </a:r>
            <a:r>
              <a:rPr lang="de-DE" kern="0" dirty="0"/>
              <a:t>. This </a:t>
            </a:r>
            <a:r>
              <a:rPr lang="de-DE" kern="0" dirty="0" err="1"/>
              <a:t>enables</a:t>
            </a:r>
            <a:r>
              <a:rPr lang="de-DE" kern="0" dirty="0"/>
              <a:t> NEF </a:t>
            </a:r>
            <a:r>
              <a:rPr lang="de-DE" kern="0" dirty="0" err="1"/>
              <a:t>to</a:t>
            </a:r>
            <a:r>
              <a:rPr lang="de-DE" kern="0" dirty="0"/>
              <a:t> </a:t>
            </a:r>
            <a:r>
              <a:rPr lang="de-DE" kern="0" dirty="0" err="1"/>
              <a:t>discover</a:t>
            </a:r>
            <a:r>
              <a:rPr lang="de-DE" kern="0" dirty="0"/>
              <a:t> MB-PCF </a:t>
            </a:r>
            <a:r>
              <a:rPr lang="de-DE" kern="0" dirty="0" err="1"/>
              <a:t>for</a:t>
            </a:r>
            <a:r>
              <a:rPr lang="de-DE" kern="0" dirty="0"/>
              <a:t> subsequent </a:t>
            </a:r>
            <a:r>
              <a:rPr lang="de-DE" kern="0" dirty="0" err="1"/>
              <a:t>interactions</a:t>
            </a:r>
            <a:endParaRPr lang="de-DE" kern="0" dirty="0"/>
          </a:p>
          <a:p>
            <a:endParaRPr lang="de-DE" kern="0" dirty="0"/>
          </a:p>
          <a:p>
            <a:endParaRPr lang="en-US" kern="0" dirty="0"/>
          </a:p>
        </p:txBody>
      </p:sp>
      <p:sp>
        <p:nvSpPr>
          <p:cNvPr id="7" name="Speech Bubble: Rectangle with Corners Rounded 6">
            <a:extLst>
              <a:ext uri="{FF2B5EF4-FFF2-40B4-BE49-F238E27FC236}">
                <a16:creationId xmlns:a16="http://schemas.microsoft.com/office/drawing/2014/main" id="{BBCA47CF-0397-4413-91AC-DF733A7ED48E}"/>
              </a:ext>
            </a:extLst>
          </p:cNvPr>
          <p:cNvSpPr/>
          <p:nvPr/>
        </p:nvSpPr>
        <p:spPr bwMode="auto">
          <a:xfrm>
            <a:off x="2792694" y="1693315"/>
            <a:ext cx="1496672" cy="476146"/>
          </a:xfrm>
          <a:prstGeom prst="wedgeRoundRectCallout">
            <a:avLst>
              <a:gd name="adj1" fmla="val -56513"/>
              <a:gd name="adj2" fmla="val 862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Not yet adopted in TS</a:t>
            </a:r>
            <a:endParaRPr lang="en-US" dirty="0"/>
          </a:p>
        </p:txBody>
      </p:sp>
      <p:sp>
        <p:nvSpPr>
          <p:cNvPr id="8" name="Speech Bubble: Rectangle with Corners Rounded 7">
            <a:extLst>
              <a:ext uri="{FF2B5EF4-FFF2-40B4-BE49-F238E27FC236}">
                <a16:creationId xmlns:a16="http://schemas.microsoft.com/office/drawing/2014/main" id="{56108EF8-8C15-4B7B-8F92-395D7E61108F}"/>
              </a:ext>
            </a:extLst>
          </p:cNvPr>
          <p:cNvSpPr/>
          <p:nvPr/>
        </p:nvSpPr>
        <p:spPr bwMode="auto">
          <a:xfrm>
            <a:off x="2550647" y="5738151"/>
            <a:ext cx="1833094" cy="405218"/>
          </a:xfrm>
          <a:prstGeom prst="wedgeRoundRectCallout">
            <a:avLst>
              <a:gd name="adj1" fmla="val -35268"/>
              <a:gd name="adj2" fmla="val -15817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a:t>
            </a:r>
            <a:r>
              <a:rPr lang="en-US" dirty="0">
                <a:highlight>
                  <a:srgbClr val="FFFF00"/>
                </a:highlight>
                <a:latin typeface="Arial" charset="0"/>
              </a:rPr>
              <a:t>: </a:t>
            </a:r>
            <a:r>
              <a:rPr kumimoji="0" lang="en-US" sz="1000" b="0" i="0" u="none" strike="noStrike" cap="none" normalizeH="0" baseline="0" dirty="0">
                <a:ln>
                  <a:noFill/>
                </a:ln>
                <a:solidFill>
                  <a:schemeClr val="tx1"/>
                </a:solidFill>
                <a:effectLst/>
                <a:highlight>
                  <a:srgbClr val="FFFF00"/>
                </a:highlight>
                <a:latin typeface="Arial" charset="0"/>
              </a:rPr>
              <a:t>what is the subsequent interaction?</a:t>
            </a:r>
            <a:endParaRPr lang="en-US" dirty="0"/>
          </a:p>
        </p:txBody>
      </p:sp>
    </p:spTree>
    <p:extLst>
      <p:ext uri="{BB962C8B-B14F-4D97-AF65-F5344CB8AC3E}">
        <p14:creationId xmlns:p14="http://schemas.microsoft.com/office/powerpoint/2010/main" val="39083183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F5045B-16FE-4B91-A3A2-11B38E48D8F8}"/>
              </a:ext>
            </a:extLst>
          </p:cNvPr>
          <p:cNvSpPr>
            <a:spLocks noGrp="1"/>
          </p:cNvSpPr>
          <p:nvPr>
            <p:ph idx="1"/>
          </p:nvPr>
        </p:nvSpPr>
        <p:spPr>
          <a:xfrm>
            <a:off x="503766" y="1013618"/>
            <a:ext cx="11184467" cy="4830763"/>
          </a:xfrm>
        </p:spPr>
        <p:txBody>
          <a:bodyPr/>
          <a:lstStyle/>
          <a:p>
            <a:r>
              <a:rPr lang="de-DE" sz="2000" dirty="0"/>
              <a:t>In </a:t>
            </a:r>
            <a:r>
              <a:rPr lang="de-DE" sz="2000" dirty="0" err="1"/>
              <a:t>Clause</a:t>
            </a:r>
            <a:r>
              <a:rPr lang="de-DE" sz="2000" dirty="0"/>
              <a:t> </a:t>
            </a:r>
            <a:r>
              <a:rPr lang="en-GB" sz="2000" dirty="0"/>
              <a:t>7.1.1.1 Initial MBS session configuration:</a:t>
            </a:r>
          </a:p>
          <a:p>
            <a:pPr lvl="1"/>
            <a:r>
              <a:rPr lang="en-GB" sz="1800" dirty="0"/>
              <a:t>It is still unclear how information for policy authorization is conveyed from NEF to PCF.</a:t>
            </a:r>
          </a:p>
          <a:p>
            <a:pPr lvl="1"/>
            <a:r>
              <a:rPr lang="en-GB" sz="1800" dirty="0"/>
              <a:t>PCF used BSF and thus performs some binding</a:t>
            </a:r>
            <a:endParaRPr lang="en-US" sz="1800" dirty="0"/>
          </a:p>
          <a:p>
            <a:pPr marL="914400" lvl="2" indent="0">
              <a:buNone/>
            </a:pPr>
            <a:r>
              <a:rPr lang="en-US" sz="900" i="1" dirty="0"/>
              <a:t>7.	AF of content provider may provide contents for an MBS session (possibly providing information for a previously allocated TMGI; e.g. service type of either multicast service or broadcast service) to NEF. If step 1-4 has not been executed before, the AF may provide a source specific multicast address or it may request that the network allocates an identifier for the MBS session (i.e., TMGI) and its service type of either multicast service or broadcast service. MBS information may further include QoS requirements, UE authorization information (e.g. a GPSI or an External Group Id or a UE ID to identify UEs authorized to join the multicast service), MBS service area (see step 6 for detail) identifying the service scope.</a:t>
            </a:r>
          </a:p>
          <a:p>
            <a:pPr marL="914400" lvl="2" indent="0">
              <a:buNone/>
            </a:pPr>
            <a:r>
              <a:rPr lang="en-US" sz="900" i="1" dirty="0"/>
              <a:t>…</a:t>
            </a:r>
          </a:p>
          <a:p>
            <a:pPr marL="914400" lvl="2" indent="0">
              <a:buNone/>
            </a:pPr>
            <a:r>
              <a:rPr lang="en-US" sz="900" i="1" dirty="0"/>
              <a:t>9.	NEF/MBSF requests MB-SMF to reserve ingress resources for a MBS distribution session and provides MBS Session ID or request allocation, and indicate its service type (either multicast service or broadcast service). It also indicates if the allocation of an ingress transport address is requested.</a:t>
            </a:r>
          </a:p>
          <a:p>
            <a:pPr marL="914400" lvl="2" indent="0">
              <a:buNone/>
            </a:pPr>
            <a:r>
              <a:rPr lang="en-US" sz="900" i="1" dirty="0"/>
              <a:t>	The MBS service area is provided by NEF/MBSF to the MB-SMF if provided by the AF in step 7.</a:t>
            </a:r>
          </a:p>
          <a:p>
            <a:pPr marL="914400" lvl="2" indent="0">
              <a:buNone/>
            </a:pPr>
            <a:r>
              <a:rPr lang="en-US" sz="900" i="1" dirty="0"/>
              <a:t>10.	MB-SMF updates NF profile to NRF with the serving MBS Session ID.</a:t>
            </a:r>
          </a:p>
          <a:p>
            <a:pPr marL="914400" lvl="2" indent="0">
              <a:buNone/>
            </a:pPr>
            <a:r>
              <a:rPr lang="en-US" sz="900" i="1" dirty="0"/>
              <a:t>11.	[Optional] The MB-SMF sends SM MBS Policy Association Request to MB-PCF with the MBS Session ID, AF Identifier, and the QoS requirements.</a:t>
            </a:r>
          </a:p>
          <a:p>
            <a:pPr marL="914400" lvl="2" indent="0">
              <a:buNone/>
            </a:pPr>
            <a:r>
              <a:rPr lang="en-US" sz="900" i="1" dirty="0"/>
              <a:t>12.	[Optional] The MB-PCF registers at the BSF that it handles the multicast session. It provides an identifier that the policy association is for multicast and the MBS Session ID, it own PCF ID and optionally its PCF set ID.</a:t>
            </a:r>
          </a:p>
          <a:p>
            <a:r>
              <a:rPr lang="en-GB" sz="2000" dirty="0"/>
              <a:t>In Clause 7.3.1	MBS Session Establishment for Broadcast</a:t>
            </a:r>
          </a:p>
          <a:p>
            <a:pPr lvl="1"/>
            <a:r>
              <a:rPr lang="en-GB" sz="1800" dirty="0"/>
              <a:t>There was a desire to have common procedures for multicast and broadcast, but this is not yet implemented</a:t>
            </a:r>
          </a:p>
          <a:p>
            <a:pPr lvl="1"/>
            <a:r>
              <a:rPr lang="en-GB" sz="1800" dirty="0"/>
              <a:t>There is a direct service request from NEF to PCF</a:t>
            </a:r>
          </a:p>
          <a:p>
            <a:pPr marL="914400" lvl="2" indent="0">
              <a:buNone/>
            </a:pPr>
            <a:r>
              <a:rPr lang="en-US" sz="900" i="1" dirty="0"/>
              <a:t>If dynamic PCC is deployed, the steps 7a,7b, 9a and 9b are executed.</a:t>
            </a:r>
          </a:p>
          <a:p>
            <a:pPr marL="914400" lvl="2" indent="0">
              <a:buNone/>
            </a:pPr>
            <a:r>
              <a:rPr lang="en-US" sz="900" i="1" dirty="0"/>
              <a:t>7a.	… The NEF/MBSF sends an MBS Session Start (TMGI, Service Requirement, MBS service area) message to the PCF.</a:t>
            </a:r>
          </a:p>
          <a:p>
            <a:pPr marL="914400" lvl="2" indent="0">
              <a:buNone/>
            </a:pPr>
            <a:r>
              <a:rPr lang="en-US" sz="900" i="1" dirty="0"/>
              <a:t>7b.	The PCF responses to the NEF/MBSF.</a:t>
            </a:r>
          </a:p>
          <a:p>
            <a:pPr marL="914400" lvl="2" indent="0">
              <a:buNone/>
            </a:pPr>
            <a:r>
              <a:rPr lang="en-US" sz="900" i="1" dirty="0"/>
              <a:t>8.	... NEF/MBSF sends an MBS Session Start (TMGI, PCF ID) message to the MB-SMF.</a:t>
            </a:r>
          </a:p>
          <a:p>
            <a:pPr marL="914400" lvl="2" indent="0">
              <a:buNone/>
            </a:pPr>
            <a:r>
              <a:rPr lang="en-US" sz="900" i="1" dirty="0"/>
              <a:t>9a.	[Optional] MB-SMF sends the TMGI for the MBS Session and the Service Requirement to the MB-PCF.</a:t>
            </a:r>
          </a:p>
          <a:p>
            <a:pPr marL="914400" lvl="2" indent="0">
              <a:buNone/>
            </a:pPr>
            <a:r>
              <a:rPr lang="en-US" sz="900" i="1" dirty="0"/>
              <a:t>9b.	[Optional] The MB-PCF returns the PCC rule for the MBS Session, which the MB-SMF uses as the 5G Authorized QoS Profile for the MBS Session. If multiple MBS service requirements are received, then MB-PCF will provide multiple 5G Authorized QoS Profiles.</a:t>
            </a:r>
          </a:p>
          <a:p>
            <a:pPr lvl="1"/>
            <a:endParaRPr lang="en-US" sz="2000" dirty="0"/>
          </a:p>
        </p:txBody>
      </p:sp>
      <p:sp>
        <p:nvSpPr>
          <p:cNvPr id="3" name="Title 2">
            <a:extLst>
              <a:ext uri="{FF2B5EF4-FFF2-40B4-BE49-F238E27FC236}">
                <a16:creationId xmlns:a16="http://schemas.microsoft.com/office/drawing/2014/main" id="{33383415-28FC-413F-ADD8-C6D49BD9A417}"/>
              </a:ext>
            </a:extLst>
          </p:cNvPr>
          <p:cNvSpPr>
            <a:spLocks noGrp="1"/>
          </p:cNvSpPr>
          <p:nvPr>
            <p:ph type="title"/>
          </p:nvPr>
        </p:nvSpPr>
        <p:spPr>
          <a:xfrm>
            <a:off x="647700" y="162098"/>
            <a:ext cx="9103784" cy="1143000"/>
          </a:xfrm>
        </p:spPr>
        <p:txBody>
          <a:bodyPr/>
          <a:lstStyle/>
          <a:p>
            <a:r>
              <a:rPr lang="de-DE" dirty="0"/>
              <a:t>Status in TS 23.247</a:t>
            </a:r>
            <a:endParaRPr lang="en-US" dirty="0"/>
          </a:p>
        </p:txBody>
      </p:sp>
    </p:spTree>
    <p:extLst>
      <p:ext uri="{BB962C8B-B14F-4D97-AF65-F5344CB8AC3E}">
        <p14:creationId xmlns:p14="http://schemas.microsoft.com/office/powerpoint/2010/main" val="8158930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 at SA2#144E</a:t>
            </a:r>
            <a:endParaRPr lang="zh-CN" altLang="en-US" b="1" dirty="0"/>
          </a:p>
        </p:txBody>
      </p:sp>
      <p:graphicFrame>
        <p:nvGraphicFramePr>
          <p:cNvPr id="4" name="内容占位符 4"/>
          <p:cNvGraphicFramePr>
            <a:graphicFrameLocks noGrp="1"/>
          </p:cNvGraphicFramePr>
          <p:nvPr>
            <p:ph idx="1"/>
            <p:extLst>
              <p:ext uri="{D42A27DB-BD31-4B8C-83A1-F6EECF244321}">
                <p14:modId xmlns:p14="http://schemas.microsoft.com/office/powerpoint/2010/main" val="3904381252"/>
              </p:ext>
            </p:extLst>
          </p:nvPr>
        </p:nvGraphicFramePr>
        <p:xfrm>
          <a:off x="433442" y="1126086"/>
          <a:ext cx="11148970" cy="1926820"/>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629174">
                  <a:extLst>
                    <a:ext uri="{9D8B030D-6E8A-4147-A177-3AD203B41FA5}">
                      <a16:colId xmlns:a16="http://schemas.microsoft.com/office/drawing/2014/main" val="20004"/>
                    </a:ext>
                  </a:extLst>
                </a:gridCol>
                <a:gridCol w="771787">
                  <a:extLst>
                    <a:ext uri="{9D8B030D-6E8A-4147-A177-3AD203B41FA5}">
                      <a16:colId xmlns:a16="http://schemas.microsoft.com/office/drawing/2014/main" val="20005"/>
                    </a:ext>
                  </a:extLst>
                </a:gridCol>
                <a:gridCol w="721454">
                  <a:extLst>
                    <a:ext uri="{9D8B030D-6E8A-4147-A177-3AD203B41FA5}">
                      <a16:colId xmlns:a16="http://schemas.microsoft.com/office/drawing/2014/main" val="20006"/>
                    </a:ext>
                  </a:extLst>
                </a:gridCol>
                <a:gridCol w="268447">
                  <a:extLst>
                    <a:ext uri="{9D8B030D-6E8A-4147-A177-3AD203B41FA5}">
                      <a16:colId xmlns:a16="http://schemas.microsoft.com/office/drawing/2014/main" val="20007"/>
                    </a:ext>
                  </a:extLst>
                </a:gridCol>
                <a:gridCol w="276837">
                  <a:extLst>
                    <a:ext uri="{9D8B030D-6E8A-4147-A177-3AD203B41FA5}">
                      <a16:colId xmlns:a16="http://schemas.microsoft.com/office/drawing/2014/main" val="20008"/>
                    </a:ext>
                  </a:extLst>
                </a:gridCol>
                <a:gridCol w="2046914">
                  <a:extLst>
                    <a:ext uri="{9D8B030D-6E8A-4147-A177-3AD203B41FA5}">
                      <a16:colId xmlns:a16="http://schemas.microsoft.com/office/drawing/2014/main" val="20009"/>
                    </a:ext>
                  </a:extLst>
                </a:gridCol>
                <a:gridCol w="1247252">
                  <a:extLst>
                    <a:ext uri="{9D8B030D-6E8A-4147-A177-3AD203B41FA5}">
                      <a16:colId xmlns:a16="http://schemas.microsoft.com/office/drawing/2014/main" val="20010"/>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6">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Annex A</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9.X (General description)</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9.Y (PCF </a:t>
                      </a:r>
                      <a:r>
                        <a:rPr lang="en-US" altLang="zh-CN" sz="800" u="none" strike="noStrike" kern="1200" dirty="0">
                          <a:solidFill>
                            <a:schemeClr val="tx1"/>
                          </a:solidFill>
                          <a:effectLst/>
                          <a:latin typeface="+mn-lt"/>
                          <a:ea typeface="+mn-ea"/>
                          <a:cs typeface="+mn-cs"/>
                        </a:rPr>
                        <a:t>service with</a:t>
                      </a:r>
                      <a:r>
                        <a:rPr lang="en-US" altLang="zh-CN" sz="800" u="none" strike="noStrike" kern="1200" baseline="0" dirty="0">
                          <a:solidFill>
                            <a:schemeClr val="tx1"/>
                          </a:solidFill>
                          <a:effectLst/>
                          <a:latin typeface="+mn-lt"/>
                          <a:ea typeface="+mn-ea"/>
                          <a:cs typeface="+mn-cs"/>
                        </a:rPr>
                        <a:t> SMF</a:t>
                      </a:r>
                      <a:r>
                        <a:rPr lang="en-US" altLang="zh-CN" sz="800" u="none" strike="noStrike" dirty="0">
                          <a:effectLst/>
                        </a:rPr>
                        <a:t>)</a:t>
                      </a:r>
                      <a:endParaRPr lang="en-US" altLang="zh-CN"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9.Z (PCF service with NEF)</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7.1.1</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6.6</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Application and Service Configuration Options</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2"/>
                  </a:ext>
                </a:extLst>
              </a:tr>
              <a:tr h="0">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S2-2102439</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Policy control for Multicast and Broadcast services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CATT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General description</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PCF service for Interactions between MB-SMF and PCF.</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Interaction between MB-SMF and PCF</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 one</a:t>
                      </a:r>
                    </a:p>
                  </a:txBody>
                  <a:tcPr marL="4403" marR="4403" marT="4403" marB="0" anchor="ctr"/>
                </a:tc>
                <a:extLst>
                  <a:ext uri="{0D108BD9-81ED-4DB2-BD59-A6C34878D82A}">
                    <a16:rowId xmlns:a16="http://schemas.microsoft.com/office/drawing/2014/main" val="10004"/>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S2-2102724</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Requested MBS </a:t>
                      </a:r>
                      <a:r>
                        <a:rPr lang="en-US" sz="900" u="none" strike="noStrike" kern="1200" dirty="0" err="1">
                          <a:solidFill>
                            <a:schemeClr val="tx1"/>
                          </a:solidFill>
                          <a:effectLst/>
                          <a:latin typeface="+mn-lt"/>
                          <a:ea typeface="+mn-ea"/>
                          <a:cs typeface="+mn-cs"/>
                        </a:rPr>
                        <a:t>QoS</a:t>
                      </a:r>
                      <a:r>
                        <a:rPr lang="en-US" sz="900" u="none" strike="noStrike" kern="1200" dirty="0">
                          <a:solidFill>
                            <a:schemeClr val="tx1"/>
                          </a:solidFill>
                          <a:effectLst/>
                          <a:latin typeface="+mn-lt"/>
                          <a:ea typeface="+mn-ea"/>
                          <a:cs typeface="+mn-cs"/>
                        </a:rPr>
                        <a:t> and Dynamic PCC</a:t>
                      </a:r>
                    </a:p>
                  </a:txBody>
                  <a:tcPr marL="6239" marR="6239" marT="6239" marB="0" anchor="ctr"/>
                </a:tc>
                <a:tc>
                  <a:txBody>
                    <a:bodyPr/>
                    <a:lstStyle/>
                    <a:p>
                      <a:pPr marL="0" algn="ctr" defTabSz="914400" rtl="0" eaLnBrk="1" fontAlgn="ctr" latinLnBrk="0" hangingPunct="1"/>
                      <a:r>
                        <a:rPr lang="en-US" sz="900" u="none" strike="noStrike" kern="1200">
                          <a:solidFill>
                            <a:schemeClr val="tx1"/>
                          </a:solidFill>
                          <a:effectLst/>
                          <a:latin typeface="+mn-lt"/>
                          <a:ea typeface="+mn-ea"/>
                          <a:cs typeface="+mn-cs"/>
                        </a:rPr>
                        <a:t>Tencent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111808">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S2-2102725</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Session-AMBR</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Session AMBR for MBS should be considered for individual delivery</a:t>
                      </a:r>
                    </a:p>
                  </a:txBody>
                  <a:tcPr marL="4403" marR="4403" marT="4403"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Separate one</a:t>
                      </a:r>
                    </a:p>
                  </a:txBody>
                  <a:tcPr marL="4403" marR="4403" marT="4403" marB="0" anchor="ctr"/>
                </a:tc>
                <a:extLst>
                  <a:ext uri="{0D108BD9-81ED-4DB2-BD59-A6C34878D82A}">
                    <a16:rowId xmlns:a16="http://schemas.microsoft.com/office/drawing/2014/main" val="10006"/>
                  </a:ext>
                </a:extLst>
              </a:tr>
              <a:tr h="3201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S2-2102947</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NEF PCF interactions.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Interaction between NEF and PCF</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7" name="内容占位符 4">
            <a:extLst>
              <a:ext uri="{FF2B5EF4-FFF2-40B4-BE49-F238E27FC236}">
                <a16:creationId xmlns:a16="http://schemas.microsoft.com/office/drawing/2014/main" id="{95A6F540-E045-4B6E-98E0-D5A11A6EEEDC}"/>
              </a:ext>
            </a:extLst>
          </p:cNvPr>
          <p:cNvGraphicFramePr>
            <a:graphicFrameLocks/>
          </p:cNvGraphicFramePr>
          <p:nvPr>
            <p:extLst>
              <p:ext uri="{D42A27DB-BD31-4B8C-83A1-F6EECF244321}">
                <p14:modId xmlns:p14="http://schemas.microsoft.com/office/powerpoint/2010/main" val="364197955"/>
              </p:ext>
            </p:extLst>
          </p:nvPr>
        </p:nvGraphicFramePr>
        <p:xfrm>
          <a:off x="651933" y="5340215"/>
          <a:ext cx="10153649" cy="924847"/>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50337">
                  <a:extLst>
                    <a:ext uri="{9D8B030D-6E8A-4147-A177-3AD203B41FA5}">
                      <a16:colId xmlns:a16="http://schemas.microsoft.com/office/drawing/2014/main" val="20001"/>
                    </a:ext>
                  </a:extLst>
                </a:gridCol>
                <a:gridCol w="513954">
                  <a:extLst>
                    <a:ext uri="{9D8B030D-6E8A-4147-A177-3AD203B41FA5}">
                      <a16:colId xmlns:a16="http://schemas.microsoft.com/office/drawing/2014/main" val="20002"/>
                    </a:ext>
                  </a:extLst>
                </a:gridCol>
                <a:gridCol w="336743">
                  <a:extLst>
                    <a:ext uri="{9D8B030D-6E8A-4147-A177-3AD203B41FA5}">
                      <a16:colId xmlns:a16="http://schemas.microsoft.com/office/drawing/2014/main" val="20003"/>
                    </a:ext>
                  </a:extLst>
                </a:gridCol>
                <a:gridCol w="447675">
                  <a:extLst>
                    <a:ext uri="{9D8B030D-6E8A-4147-A177-3AD203B41FA5}">
                      <a16:colId xmlns:a16="http://schemas.microsoft.com/office/drawing/2014/main" val="20004"/>
                    </a:ext>
                  </a:extLst>
                </a:gridCol>
                <a:gridCol w="438150">
                  <a:extLst>
                    <a:ext uri="{9D8B030D-6E8A-4147-A177-3AD203B41FA5}">
                      <a16:colId xmlns:a16="http://schemas.microsoft.com/office/drawing/2014/main" val="20005"/>
                    </a:ext>
                  </a:extLst>
                </a:gridCol>
                <a:gridCol w="695325">
                  <a:extLst>
                    <a:ext uri="{9D8B030D-6E8A-4147-A177-3AD203B41FA5}">
                      <a16:colId xmlns:a16="http://schemas.microsoft.com/office/drawing/2014/main" val="20006"/>
                    </a:ext>
                  </a:extLst>
                </a:gridCol>
                <a:gridCol w="2038350">
                  <a:extLst>
                    <a:ext uri="{9D8B030D-6E8A-4147-A177-3AD203B41FA5}">
                      <a16:colId xmlns:a16="http://schemas.microsoft.com/office/drawing/2014/main" val="20007"/>
                    </a:ext>
                  </a:extLst>
                </a:gridCol>
                <a:gridCol w="1857373">
                  <a:extLst>
                    <a:ext uri="{9D8B030D-6E8A-4147-A177-3AD203B41FA5}">
                      <a16:colId xmlns:a16="http://schemas.microsoft.com/office/drawing/2014/main" val="20008"/>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7.3.2</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7.3.3</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Establishment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S2-2102729</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Update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S2-2102730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Release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8" name="表格 3">
            <a:extLst>
              <a:ext uri="{FF2B5EF4-FFF2-40B4-BE49-F238E27FC236}">
                <a16:creationId xmlns:a16="http://schemas.microsoft.com/office/drawing/2014/main" id="{C70AC808-D3E9-4D7E-83EF-45CBADF39281}"/>
              </a:ext>
            </a:extLst>
          </p:cNvPr>
          <p:cNvGraphicFramePr>
            <a:graphicFrameLocks noGrp="1"/>
          </p:cNvGraphicFramePr>
          <p:nvPr>
            <p:extLst>
              <p:ext uri="{D42A27DB-BD31-4B8C-83A1-F6EECF244321}">
                <p14:modId xmlns:p14="http://schemas.microsoft.com/office/powerpoint/2010/main" val="1630652128"/>
              </p:ext>
            </p:extLst>
          </p:nvPr>
        </p:nvGraphicFramePr>
        <p:xfrm>
          <a:off x="433442" y="3236779"/>
          <a:ext cx="10142291" cy="1919563"/>
        </p:xfrm>
        <a:graphic>
          <a:graphicData uri="http://schemas.openxmlformats.org/drawingml/2006/table">
            <a:tbl>
              <a:tblPr>
                <a:tableStyleId>{5940675A-B579-460E-94D1-54222C63F5DA}</a:tableStyleId>
              </a:tblPr>
              <a:tblGrid>
                <a:gridCol w="1334065">
                  <a:extLst>
                    <a:ext uri="{9D8B030D-6E8A-4147-A177-3AD203B41FA5}">
                      <a16:colId xmlns:a16="http://schemas.microsoft.com/office/drawing/2014/main" val="20000"/>
                    </a:ext>
                  </a:extLst>
                </a:gridCol>
                <a:gridCol w="2660756">
                  <a:extLst>
                    <a:ext uri="{9D8B030D-6E8A-4147-A177-3AD203B41FA5}">
                      <a16:colId xmlns:a16="http://schemas.microsoft.com/office/drawing/2014/main" val="20001"/>
                    </a:ext>
                  </a:extLst>
                </a:gridCol>
                <a:gridCol w="695325">
                  <a:extLst>
                    <a:ext uri="{9D8B030D-6E8A-4147-A177-3AD203B41FA5}">
                      <a16:colId xmlns:a16="http://schemas.microsoft.com/office/drawing/2014/main" val="20002"/>
                    </a:ext>
                  </a:extLst>
                </a:gridCol>
                <a:gridCol w="539079">
                  <a:extLst>
                    <a:ext uri="{9D8B030D-6E8A-4147-A177-3AD203B41FA5}">
                      <a16:colId xmlns:a16="http://schemas.microsoft.com/office/drawing/2014/main" val="20003"/>
                    </a:ext>
                  </a:extLst>
                </a:gridCol>
                <a:gridCol w="466725">
                  <a:extLst>
                    <a:ext uri="{9D8B030D-6E8A-4147-A177-3AD203B41FA5}">
                      <a16:colId xmlns:a16="http://schemas.microsoft.com/office/drawing/2014/main" val="20004"/>
                    </a:ext>
                  </a:extLst>
                </a:gridCol>
                <a:gridCol w="642938">
                  <a:extLst>
                    <a:ext uri="{9D8B030D-6E8A-4147-A177-3AD203B41FA5}">
                      <a16:colId xmlns:a16="http://schemas.microsoft.com/office/drawing/2014/main" val="20005"/>
                    </a:ext>
                  </a:extLst>
                </a:gridCol>
                <a:gridCol w="604837">
                  <a:extLst>
                    <a:ext uri="{9D8B030D-6E8A-4147-A177-3AD203B41FA5}">
                      <a16:colId xmlns:a16="http://schemas.microsoft.com/office/drawing/2014/main" val="20006"/>
                    </a:ext>
                  </a:extLst>
                </a:gridCol>
                <a:gridCol w="419100">
                  <a:extLst>
                    <a:ext uri="{9D8B030D-6E8A-4147-A177-3AD203B41FA5}">
                      <a16:colId xmlns:a16="http://schemas.microsoft.com/office/drawing/2014/main" val="20007"/>
                    </a:ext>
                  </a:extLst>
                </a:gridCol>
                <a:gridCol w="1485900">
                  <a:extLst>
                    <a:ext uri="{9D8B030D-6E8A-4147-A177-3AD203B41FA5}">
                      <a16:colId xmlns:a16="http://schemas.microsoft.com/office/drawing/2014/main" val="20008"/>
                    </a:ext>
                  </a:extLst>
                </a:gridCol>
                <a:gridCol w="1293566">
                  <a:extLst>
                    <a:ext uri="{9D8B030D-6E8A-4147-A177-3AD203B41FA5}">
                      <a16:colId xmlns:a16="http://schemas.microsoft.com/office/drawing/2014/main" val="20009"/>
                    </a:ext>
                  </a:extLst>
                </a:gridCol>
              </a:tblGrid>
              <a:tr h="174092">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rgbClr val="D9D9D9"/>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D9D9D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rgbClr val="D9D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rgbClr val="D9D9D9"/>
                    </a:solidFill>
                  </a:tcPr>
                </a:tc>
                <a:extLst>
                  <a:ext uri="{0D108BD9-81ED-4DB2-BD59-A6C34878D82A}">
                    <a16:rowId xmlns:a16="http://schemas.microsoft.com/office/drawing/2014/main" val="10000"/>
                  </a:ext>
                </a:extLst>
              </a:tr>
              <a:tr h="174092">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rgbClr val="7F7F7F"/>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algn="ctr" fontAlgn="ctr"/>
                      <a:r>
                        <a:rPr lang="en-US" altLang="zh-CN" sz="800" u="none" strike="noStrike" dirty="0">
                          <a:effectLst/>
                        </a:rPr>
                        <a:t>7.1.1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7.1.2</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7.1.1.x de-configuration</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7.1.1.y configuration update</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7.2.1.3</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on common procedures for multicast and broadcast services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Adding de-configuration and configuration update procedure</a:t>
                      </a: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Updates for MBS session configuration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Timing</a:t>
                      </a:r>
                      <a:r>
                        <a:rPr lang="en-US" altLang="zh-CN" sz="800" b="0" i="0" u="none" strike="noStrike" kern="1200" baseline="0" dirty="0">
                          <a:solidFill>
                            <a:srgbClr val="000000"/>
                          </a:solidFill>
                          <a:effectLst/>
                          <a:latin typeface="Arial" panose="020B0604020202020204" pitchFamily="34" charset="0"/>
                          <a:ea typeface="+mn-ea"/>
                          <a:cs typeface="+mn-cs"/>
                        </a:rPr>
                        <a:t> of establishing N6 connection</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Procedures of configuration for MBS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[7.1.1]-Update to configuration procedures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a:t>
                      </a:r>
                      <a:r>
                        <a:rPr lang="en-US" altLang="zh-CN" sz="800" b="0" i="0" u="none" strike="noStrike" kern="1200" baseline="0" dirty="0">
                          <a:solidFill>
                            <a:srgbClr val="000000"/>
                          </a:solidFill>
                          <a:effectLst/>
                          <a:latin typeface="Arial" panose="020B0604020202020204" pitchFamily="34" charset="0"/>
                          <a:ea typeface="+mn-ea"/>
                          <a:cs typeface="+mn-cs"/>
                        </a:rPr>
                        <a:t> the “big” configuration procedure. </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the MBS Session Configuration Procedure</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Tencent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Clause 7.1.1: Clarification on MBS service area</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LG Electronics</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bl>
          </a:graphicData>
        </a:graphic>
      </p:graphicFrame>
      <p:sp>
        <p:nvSpPr>
          <p:cNvPr id="3" name="Rectangle 2">
            <a:extLst>
              <a:ext uri="{FF2B5EF4-FFF2-40B4-BE49-F238E27FC236}">
                <a16:creationId xmlns:a16="http://schemas.microsoft.com/office/drawing/2014/main" id="{6D125FE1-B58D-46B6-9681-FBF99EFCA857}"/>
              </a:ext>
            </a:extLst>
          </p:cNvPr>
          <p:cNvSpPr/>
          <p:nvPr/>
        </p:nvSpPr>
        <p:spPr>
          <a:xfrm>
            <a:off x="3048000" y="3228945"/>
            <a:ext cx="6096000" cy="400110"/>
          </a:xfrm>
          <a:prstGeom prst="rect">
            <a:avLst/>
          </a:prstGeom>
        </p:spPr>
        <p:txBody>
          <a:bodyPr>
            <a:spAutoFit/>
          </a:bodyPr>
          <a:lstStyle/>
          <a:p>
            <a:r>
              <a:rPr lang="en-US" dirty="0"/>
              <a:t> </a:t>
            </a:r>
          </a:p>
          <a:p>
            <a:r>
              <a:rPr lang="en-US" dirty="0"/>
              <a:t>Figure 8.2.3-2: Initial Multicast group configuration via NEF</a:t>
            </a:r>
          </a:p>
        </p:txBody>
      </p:sp>
    </p:spTree>
    <p:extLst>
      <p:ext uri="{BB962C8B-B14F-4D97-AF65-F5344CB8AC3E}">
        <p14:creationId xmlns:p14="http://schemas.microsoft.com/office/powerpoint/2010/main" val="779525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r>
              <a:rPr lang="de-DE" dirty="0"/>
              <a:t>Option 1 (</a:t>
            </a:r>
            <a:r>
              <a:rPr lang="de-DE" dirty="0">
                <a:highlight>
                  <a:srgbClr val="FFFF00"/>
                </a:highlight>
              </a:rPr>
              <a:t>currently concluded in TR 23.757 </a:t>
            </a:r>
            <a:r>
              <a:rPr lang="de-DE" strike="sngStrike" dirty="0"/>
              <a:t>Ericsson proposal, no CR</a:t>
            </a:r>
            <a:r>
              <a:rPr lang="de-DE" dirty="0"/>
              <a:t>)</a:t>
            </a:r>
          </a:p>
          <a:p>
            <a:pPr lvl="1"/>
            <a:r>
              <a:rPr lang="de-DE" dirty="0"/>
              <a:t>Service </a:t>
            </a:r>
            <a:r>
              <a:rPr lang="de-DE" dirty="0" err="1"/>
              <a:t>requirements</a:t>
            </a:r>
            <a:r>
              <a:rPr lang="de-DE" dirty="0"/>
              <a:t> </a:t>
            </a:r>
            <a:r>
              <a:rPr lang="de-DE" dirty="0" err="1"/>
              <a:t>are</a:t>
            </a:r>
            <a:r>
              <a:rPr lang="de-DE" dirty="0"/>
              <a:t> </a:t>
            </a:r>
            <a:r>
              <a:rPr lang="de-DE" dirty="0" err="1"/>
              <a:t>included</a:t>
            </a:r>
            <a:r>
              <a:rPr lang="de-DE" dirty="0"/>
              <a:t> in </a:t>
            </a:r>
            <a:r>
              <a:rPr lang="de-DE" dirty="0" err="1"/>
              <a:t>message</a:t>
            </a:r>
            <a:r>
              <a:rPr lang="de-DE" dirty="0"/>
              <a:t> </a:t>
            </a:r>
            <a:r>
              <a:rPr lang="de-DE" dirty="0" err="1"/>
              <a:t>from</a:t>
            </a:r>
            <a:r>
              <a:rPr lang="de-DE" dirty="0"/>
              <a:t> NEF </a:t>
            </a:r>
            <a:r>
              <a:rPr lang="de-DE" dirty="0" err="1"/>
              <a:t>to</a:t>
            </a:r>
            <a:r>
              <a:rPr lang="de-DE" dirty="0"/>
              <a:t> MB-SMF </a:t>
            </a:r>
            <a:r>
              <a:rPr lang="de-DE" dirty="0" err="1"/>
              <a:t>and</a:t>
            </a:r>
            <a:r>
              <a:rPr lang="de-DE" dirty="0"/>
              <a:t> </a:t>
            </a:r>
            <a:r>
              <a:rPr lang="de-DE" dirty="0" err="1"/>
              <a:t>then</a:t>
            </a:r>
            <a:r>
              <a:rPr lang="de-DE" dirty="0"/>
              <a:t> </a:t>
            </a:r>
            <a:r>
              <a:rPr lang="de-DE" dirty="0" err="1"/>
              <a:t>forwarded</a:t>
            </a:r>
            <a:r>
              <a:rPr lang="de-DE" dirty="0"/>
              <a:t> </a:t>
            </a:r>
            <a:r>
              <a:rPr lang="de-DE" dirty="0" err="1"/>
              <a:t>to</a:t>
            </a:r>
            <a:r>
              <a:rPr lang="de-DE" dirty="0"/>
              <a:t> PCF</a:t>
            </a:r>
          </a:p>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a:t>Different </a:t>
            </a:r>
            <a:r>
              <a:rPr lang="de-DE" dirty="0" err="1"/>
              <a:t>proposed</a:t>
            </a:r>
            <a:r>
              <a:rPr lang="de-DE" dirty="0"/>
              <a:t> </a:t>
            </a:r>
            <a:r>
              <a:rPr lang="de-DE" dirty="0" err="1"/>
              <a:t>options</a:t>
            </a:r>
            <a:endParaRPr lang="en-US" dirty="0"/>
          </a:p>
        </p:txBody>
      </p:sp>
      <p:grpSp>
        <p:nvGrpSpPr>
          <p:cNvPr id="21" name="Group 20">
            <a:extLst>
              <a:ext uri="{FF2B5EF4-FFF2-40B4-BE49-F238E27FC236}">
                <a16:creationId xmlns:a16="http://schemas.microsoft.com/office/drawing/2014/main" id="{54E55287-08B5-4B54-8BE5-F70080DF3F6D}"/>
              </a:ext>
            </a:extLst>
          </p:cNvPr>
          <p:cNvGrpSpPr/>
          <p:nvPr/>
        </p:nvGrpSpPr>
        <p:grpSpPr>
          <a:xfrm>
            <a:off x="1796072" y="2901576"/>
            <a:ext cx="4797276" cy="1527514"/>
            <a:chOff x="1550539" y="3841376"/>
            <a:chExt cx="4797276" cy="1527514"/>
          </a:xfrm>
        </p:grpSpPr>
        <p:sp>
          <p:nvSpPr>
            <p:cNvPr id="5" name="Rectangle: Rounded Corners 4">
              <a:extLst>
                <a:ext uri="{FF2B5EF4-FFF2-40B4-BE49-F238E27FC236}">
                  <a16:creationId xmlns:a16="http://schemas.microsoft.com/office/drawing/2014/main" id="{3EC8543F-15F4-403E-BE03-96C31A550F19}"/>
                </a:ext>
              </a:extLst>
            </p:cNvPr>
            <p:cNvSpPr/>
            <p:nvPr/>
          </p:nvSpPr>
          <p:spPr bwMode="auto">
            <a:xfrm>
              <a:off x="1952643" y="3886323"/>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6" name="Rectangle: Rounded Corners 5">
              <a:extLst>
                <a:ext uri="{FF2B5EF4-FFF2-40B4-BE49-F238E27FC236}">
                  <a16:creationId xmlns:a16="http://schemas.microsoft.com/office/drawing/2014/main" id="{16204637-0FE8-471D-90AC-DEB08AED942B}"/>
                </a:ext>
              </a:extLst>
            </p:cNvPr>
            <p:cNvSpPr/>
            <p:nvPr/>
          </p:nvSpPr>
          <p:spPr bwMode="auto">
            <a:xfrm>
              <a:off x="3230631" y="3857687"/>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7" name="Rectangle: Rounded Corners 6">
              <a:extLst>
                <a:ext uri="{FF2B5EF4-FFF2-40B4-BE49-F238E27FC236}">
                  <a16:creationId xmlns:a16="http://schemas.microsoft.com/office/drawing/2014/main" id="{B5FDFF07-F4DB-4E7B-B937-4B3784057D5A}"/>
                </a:ext>
              </a:extLst>
            </p:cNvPr>
            <p:cNvSpPr/>
            <p:nvPr/>
          </p:nvSpPr>
          <p:spPr bwMode="auto">
            <a:xfrm>
              <a:off x="4554238" y="3841376"/>
              <a:ext cx="631288" cy="366834"/>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NEF/MBSF</a:t>
              </a:r>
            </a:p>
          </p:txBody>
        </p:sp>
        <p:sp>
          <p:nvSpPr>
            <p:cNvPr id="8" name="Rectangle: Rounded Corners 7">
              <a:extLst>
                <a:ext uri="{FF2B5EF4-FFF2-40B4-BE49-F238E27FC236}">
                  <a16:creationId xmlns:a16="http://schemas.microsoft.com/office/drawing/2014/main" id="{8AFE1684-DF8E-4EFC-81B1-1A2CDDDEE5CE}"/>
                </a:ext>
              </a:extLst>
            </p:cNvPr>
            <p:cNvSpPr/>
            <p:nvPr/>
          </p:nvSpPr>
          <p:spPr bwMode="auto">
            <a:xfrm>
              <a:off x="5716527" y="3857687"/>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9" name="Straight Arrow Connector 8">
              <a:extLst>
                <a:ext uri="{FF2B5EF4-FFF2-40B4-BE49-F238E27FC236}">
                  <a16:creationId xmlns:a16="http://schemas.microsoft.com/office/drawing/2014/main" id="{42697CF5-5046-41C0-8FB3-B1972BE4E097}"/>
                </a:ext>
              </a:extLst>
            </p:cNvPr>
            <p:cNvCxnSpPr/>
            <p:nvPr/>
          </p:nvCxnSpPr>
          <p:spPr bwMode="auto">
            <a:xfrm flipH="1">
              <a:off x="4869882" y="4607704"/>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151F5496-0648-4EF3-AD35-F663C6B3B446}"/>
                </a:ext>
              </a:extLst>
            </p:cNvPr>
            <p:cNvCxnSpPr>
              <a:cxnSpLocks/>
            </p:cNvCxnSpPr>
            <p:nvPr/>
          </p:nvCxnSpPr>
          <p:spPr bwMode="auto">
            <a:xfrm flipH="1">
              <a:off x="3595453" y="4688963"/>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875313B7-3DCA-4E2B-8724-1E38A8123564}"/>
                </a:ext>
              </a:extLst>
            </p:cNvPr>
            <p:cNvCxnSpPr>
              <a:cxnSpLocks/>
            </p:cNvCxnSpPr>
            <p:nvPr/>
          </p:nvCxnSpPr>
          <p:spPr bwMode="auto">
            <a:xfrm flipH="1">
              <a:off x="2321024" y="4903539"/>
              <a:ext cx="12744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2" name="Straight Arrow Connector 11">
              <a:extLst>
                <a:ext uri="{FF2B5EF4-FFF2-40B4-BE49-F238E27FC236}">
                  <a16:creationId xmlns:a16="http://schemas.microsoft.com/office/drawing/2014/main" id="{2D6108F1-BF3C-4B6A-97DD-0191AA26D57B}"/>
                </a:ext>
              </a:extLst>
            </p:cNvPr>
            <p:cNvCxnSpPr>
              <a:cxnSpLocks/>
            </p:cNvCxnSpPr>
            <p:nvPr/>
          </p:nvCxnSpPr>
          <p:spPr bwMode="auto">
            <a:xfrm>
              <a:off x="2341238" y="5020080"/>
              <a:ext cx="1254215"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3" name="Straight Arrow Connector 12">
              <a:extLst>
                <a:ext uri="{FF2B5EF4-FFF2-40B4-BE49-F238E27FC236}">
                  <a16:creationId xmlns:a16="http://schemas.microsoft.com/office/drawing/2014/main" id="{855AB953-7591-4E8C-BBC9-E0D50C211E09}"/>
                </a:ext>
              </a:extLst>
            </p:cNvPr>
            <p:cNvCxnSpPr>
              <a:cxnSpLocks/>
            </p:cNvCxnSpPr>
            <p:nvPr/>
          </p:nvCxnSpPr>
          <p:spPr bwMode="auto">
            <a:xfrm>
              <a:off x="3595453" y="5127657"/>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91331BFF-CD7F-4475-ACC4-21866005EAF7}"/>
                </a:ext>
              </a:extLst>
            </p:cNvPr>
            <p:cNvCxnSpPr>
              <a:cxnSpLocks/>
            </p:cNvCxnSpPr>
            <p:nvPr/>
          </p:nvCxnSpPr>
          <p:spPr bwMode="auto">
            <a:xfrm>
              <a:off x="4869882" y="5181445"/>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TextBox 14">
              <a:extLst>
                <a:ext uri="{FF2B5EF4-FFF2-40B4-BE49-F238E27FC236}">
                  <a16:creationId xmlns:a16="http://schemas.microsoft.com/office/drawing/2014/main" id="{45E45143-D138-40BF-A396-C95924C26AA1}"/>
                </a:ext>
              </a:extLst>
            </p:cNvPr>
            <p:cNvSpPr txBox="1"/>
            <p:nvPr/>
          </p:nvSpPr>
          <p:spPr>
            <a:xfrm>
              <a:off x="3683501" y="4320469"/>
              <a:ext cx="2469451" cy="246221"/>
            </a:xfrm>
            <a:prstGeom prst="rect">
              <a:avLst/>
            </a:prstGeom>
            <a:noFill/>
          </p:spPr>
          <p:txBody>
            <a:bodyPr wrap="square" rtlCol="0">
              <a:spAutoFit/>
            </a:bodyPr>
            <a:lstStyle/>
            <a:p>
              <a:r>
                <a:rPr lang="en-US" dirty="0"/>
                <a:t>MB Session Start (service requirement)</a:t>
              </a:r>
            </a:p>
          </p:txBody>
        </p:sp>
        <p:cxnSp>
          <p:nvCxnSpPr>
            <p:cNvPr id="16" name="Straight Connector 15">
              <a:extLst>
                <a:ext uri="{FF2B5EF4-FFF2-40B4-BE49-F238E27FC236}">
                  <a16:creationId xmlns:a16="http://schemas.microsoft.com/office/drawing/2014/main" id="{8C4E553B-DE15-4806-9496-76A209645A4C}"/>
                </a:ext>
              </a:extLst>
            </p:cNvPr>
            <p:cNvCxnSpPr>
              <a:cxnSpLocks/>
            </p:cNvCxnSpPr>
            <p:nvPr/>
          </p:nvCxnSpPr>
          <p:spPr bwMode="auto">
            <a:xfrm>
              <a:off x="2309679" y="4180990"/>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0EB2B927-30A7-4461-AC09-0D9549AF02C3}"/>
                </a:ext>
              </a:extLst>
            </p:cNvPr>
            <p:cNvSpPr txBox="1"/>
            <p:nvPr/>
          </p:nvSpPr>
          <p:spPr>
            <a:xfrm>
              <a:off x="1550539" y="4679145"/>
              <a:ext cx="2779987" cy="246221"/>
            </a:xfrm>
            <a:prstGeom prst="rect">
              <a:avLst/>
            </a:prstGeom>
            <a:noFill/>
          </p:spPr>
          <p:txBody>
            <a:bodyPr wrap="square" rtlCol="0">
              <a:spAutoFit/>
            </a:bodyPr>
            <a:lstStyle/>
            <a:p>
              <a:r>
                <a:rPr lang="en-US" dirty="0"/>
                <a:t>MBS Policy Association Req/Resp</a:t>
              </a:r>
            </a:p>
          </p:txBody>
        </p:sp>
        <p:cxnSp>
          <p:nvCxnSpPr>
            <p:cNvPr id="18" name="Straight Connector 17">
              <a:extLst>
                <a:ext uri="{FF2B5EF4-FFF2-40B4-BE49-F238E27FC236}">
                  <a16:creationId xmlns:a16="http://schemas.microsoft.com/office/drawing/2014/main" id="{8AD710C5-5974-4020-A18B-CC6E6B4611DC}"/>
                </a:ext>
              </a:extLst>
            </p:cNvPr>
            <p:cNvCxnSpPr>
              <a:cxnSpLocks/>
            </p:cNvCxnSpPr>
            <p:nvPr/>
          </p:nvCxnSpPr>
          <p:spPr bwMode="auto">
            <a:xfrm>
              <a:off x="3602283" y="42169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151A1D79-23C6-4DFD-9957-F4272C1BBB25}"/>
                </a:ext>
              </a:extLst>
            </p:cNvPr>
            <p:cNvCxnSpPr>
              <a:cxnSpLocks/>
            </p:cNvCxnSpPr>
            <p:nvPr/>
          </p:nvCxnSpPr>
          <p:spPr bwMode="auto">
            <a:xfrm>
              <a:off x="4850645" y="42677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14F871ED-5DA2-4D6D-A09F-ECE366B61A3B}"/>
                </a:ext>
              </a:extLst>
            </p:cNvPr>
            <p:cNvCxnSpPr>
              <a:cxnSpLocks/>
            </p:cNvCxnSpPr>
            <p:nvPr/>
          </p:nvCxnSpPr>
          <p:spPr bwMode="auto">
            <a:xfrm>
              <a:off x="6018305" y="4243347"/>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2" name="Speech Bubble: Rectangle with Corners Rounded 21">
            <a:extLst>
              <a:ext uri="{FF2B5EF4-FFF2-40B4-BE49-F238E27FC236}">
                <a16:creationId xmlns:a16="http://schemas.microsoft.com/office/drawing/2014/main" id="{EA196BFE-F94C-418F-A4CB-65AC82A4681A}"/>
              </a:ext>
            </a:extLst>
          </p:cNvPr>
          <p:cNvSpPr/>
          <p:nvPr/>
        </p:nvSpPr>
        <p:spPr bwMode="auto">
          <a:xfrm>
            <a:off x="6915860" y="3633381"/>
            <a:ext cx="2443364" cy="1144821"/>
          </a:xfrm>
          <a:prstGeom prst="wedgeRoundRectCallout">
            <a:avLst>
              <a:gd name="adj1" fmla="val -55111"/>
              <a:gd name="adj2" fmla="val -208108"/>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 </a:t>
            </a:r>
          </a:p>
          <a:p>
            <a:r>
              <a:rPr kumimoji="0" lang="en-US" sz="1000" b="0" i="0" u="none" strike="noStrike" cap="none" normalizeH="0" baseline="0" dirty="0">
                <a:ln>
                  <a:noFill/>
                </a:ln>
                <a:solidFill>
                  <a:schemeClr val="tx1"/>
                </a:solidFill>
                <a:effectLst/>
                <a:latin typeface="Arial" charset="0"/>
              </a:rPr>
              <a:t>As commented during SA2#144E, PCF interaction illustrated here is also proposed </a:t>
            </a:r>
            <a:r>
              <a:rPr lang="en-US" dirty="0">
                <a:latin typeface="Arial" charset="0"/>
              </a:rPr>
              <a:t>in Nokia Sol</a:t>
            </a:r>
            <a:r>
              <a:rPr kumimoji="0" lang="en-US" sz="1000" b="0" i="0" u="none" strike="noStrike" cap="none" normalizeH="0" baseline="0" dirty="0">
                <a:ln>
                  <a:noFill/>
                </a:ln>
                <a:solidFill>
                  <a:schemeClr val="tx1"/>
                </a:solidFill>
                <a:effectLst/>
                <a:latin typeface="Arial" charset="0"/>
              </a:rPr>
              <a:t>#3 in TR23.757 and included in conclusion (clause </a:t>
            </a:r>
            <a:r>
              <a:rPr lang="en-GB" dirty="0"/>
              <a:t>8.2.3)</a:t>
            </a:r>
            <a:endParaRPr lang="en-US" dirty="0"/>
          </a:p>
        </p:txBody>
      </p:sp>
      <p:sp>
        <p:nvSpPr>
          <p:cNvPr id="24" name="Speech Bubble: Rectangle with Corners Rounded 23">
            <a:extLst>
              <a:ext uri="{FF2B5EF4-FFF2-40B4-BE49-F238E27FC236}">
                <a16:creationId xmlns:a16="http://schemas.microsoft.com/office/drawing/2014/main" id="{25EE0121-7186-4A7A-B175-42FE7B1F6A74}"/>
              </a:ext>
            </a:extLst>
          </p:cNvPr>
          <p:cNvSpPr/>
          <p:nvPr/>
        </p:nvSpPr>
        <p:spPr bwMode="auto">
          <a:xfrm>
            <a:off x="9622537" y="2946523"/>
            <a:ext cx="2443364" cy="926230"/>
          </a:xfrm>
          <a:prstGeom prst="wedgeRoundRectCallout">
            <a:avLst>
              <a:gd name="adj1" fmla="val -22457"/>
              <a:gd name="adj2" fmla="val -168714"/>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a:t>
            </a:r>
            <a:r>
              <a:rPr lang="en-US" dirty="0">
                <a:highlight>
                  <a:srgbClr val="FFFF00"/>
                </a:highlight>
                <a:latin typeface="Arial" charset="0"/>
              </a:rPr>
              <a:t>: Don’t understand why Nokia keeps describing things ignoring the fact that the flow in this slide is concluded in TR and currently adopted in 23.247. </a:t>
            </a:r>
          </a:p>
        </p:txBody>
      </p:sp>
    </p:spTree>
    <p:extLst>
      <p:ext uri="{BB962C8B-B14F-4D97-AF65-F5344CB8AC3E}">
        <p14:creationId xmlns:p14="http://schemas.microsoft.com/office/powerpoint/2010/main" val="142709601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51933" y="1227138"/>
            <a:ext cx="11184467" cy="1390649"/>
          </a:xfrm>
        </p:spPr>
        <p:txBody>
          <a:bodyPr/>
          <a:lstStyle/>
          <a:p>
            <a:r>
              <a:rPr lang="de-DE" dirty="0"/>
              <a:t>Option 2 (</a:t>
            </a:r>
            <a:r>
              <a:rPr lang="de-DE" dirty="0" err="1"/>
              <a:t>Tencent</a:t>
            </a:r>
            <a:r>
              <a:rPr lang="de-DE" dirty="0"/>
              <a:t>, was </a:t>
            </a:r>
            <a:r>
              <a:rPr lang="de-DE" dirty="0" err="1"/>
              <a:t>withdrawn</a:t>
            </a:r>
            <a:r>
              <a:rPr lang="de-DE" dirty="0"/>
              <a:t> </a:t>
            </a:r>
            <a:r>
              <a:rPr lang="de-DE" dirty="0" err="1"/>
              <a:t>during</a:t>
            </a:r>
            <a:r>
              <a:rPr lang="de-DE" dirty="0"/>
              <a:t> last </a:t>
            </a:r>
            <a:r>
              <a:rPr lang="de-DE" dirty="0" err="1"/>
              <a:t>meeting</a:t>
            </a:r>
            <a:r>
              <a:rPr lang="de-DE" dirty="0"/>
              <a:t>)</a:t>
            </a:r>
          </a:p>
          <a:p>
            <a:pPr lvl="1"/>
            <a:r>
              <a:rPr lang="de-DE" dirty="0" err="1"/>
              <a:t>If</a:t>
            </a:r>
            <a:r>
              <a:rPr lang="de-DE" dirty="0"/>
              <a:t> PCF </a:t>
            </a:r>
            <a:r>
              <a:rPr lang="de-DE" dirty="0" err="1"/>
              <a:t>is</a:t>
            </a:r>
            <a:r>
              <a:rPr lang="de-DE" dirty="0"/>
              <a:t> </a:t>
            </a:r>
            <a:r>
              <a:rPr lang="de-DE" dirty="0" err="1"/>
              <a:t>used</a:t>
            </a:r>
            <a:r>
              <a:rPr lang="de-DE" dirty="0"/>
              <a:t>, </a:t>
            </a:r>
            <a:r>
              <a:rPr lang="de-DE" dirty="0" err="1"/>
              <a:t>it</a:t>
            </a:r>
            <a:r>
              <a:rPr lang="de-DE" dirty="0"/>
              <a:t> </a:t>
            </a:r>
            <a:r>
              <a:rPr lang="de-DE" dirty="0" err="1"/>
              <a:t>triggers</a:t>
            </a:r>
            <a:r>
              <a:rPr lang="de-DE" dirty="0"/>
              <a:t> </a:t>
            </a:r>
            <a:r>
              <a:rPr lang="de-DE" dirty="0" err="1"/>
              <a:t>establishment</a:t>
            </a:r>
            <a:r>
              <a:rPr lang="de-DE" dirty="0"/>
              <a:t> </a:t>
            </a:r>
            <a:r>
              <a:rPr lang="de-DE" dirty="0" err="1"/>
              <a:t>of</a:t>
            </a:r>
            <a:r>
              <a:rPr lang="de-DE" dirty="0"/>
              <a:t> MBS </a:t>
            </a:r>
            <a:r>
              <a:rPr lang="de-DE" dirty="0" err="1"/>
              <a:t>context</a:t>
            </a:r>
            <a:r>
              <a:rPr lang="de-DE" dirty="0"/>
              <a:t> at MBS</a:t>
            </a:r>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 name="Object 127">
            <a:extLst>
              <a:ext uri="{FF2B5EF4-FFF2-40B4-BE49-F238E27FC236}">
                <a16:creationId xmlns:a16="http://schemas.microsoft.com/office/drawing/2014/main" id="{CEC55D8A-358E-4B75-8E2F-0C61FD1F0381}"/>
              </a:ext>
            </a:extLst>
          </p:cNvPr>
          <p:cNvGraphicFramePr>
            <a:graphicFrameLocks noChangeAspect="1"/>
          </p:cNvGraphicFramePr>
          <p:nvPr>
            <p:extLst>
              <p:ext uri="{D42A27DB-BD31-4B8C-83A1-F6EECF244321}">
                <p14:modId xmlns:p14="http://schemas.microsoft.com/office/powerpoint/2010/main" val="2836673942"/>
              </p:ext>
            </p:extLst>
          </p:nvPr>
        </p:nvGraphicFramePr>
        <p:xfrm>
          <a:off x="2457463" y="2151062"/>
          <a:ext cx="5991225" cy="2930525"/>
        </p:xfrm>
        <a:graphic>
          <a:graphicData uri="http://schemas.openxmlformats.org/presentationml/2006/ole">
            <mc:AlternateContent xmlns:mc="http://schemas.openxmlformats.org/markup-compatibility/2006">
              <mc:Choice xmlns:v="urn:schemas-microsoft-com:vml" Requires="v">
                <p:oleObj spid="_x0000_s2068" name="Visio" r:id="rId3" imgW="6000788" imgH="2933632" progId="Visio.Drawing.15">
                  <p:embed/>
                </p:oleObj>
              </mc:Choice>
              <mc:Fallback>
                <p:oleObj name="Visio" r:id="rId3" imgW="6000788" imgH="2933632" progId="Visio.Drawing.15">
                  <p:embed/>
                  <p:pic>
                    <p:nvPicPr>
                      <p:cNvPr id="128" name="Object 127">
                        <a:extLst>
                          <a:ext uri="{FF2B5EF4-FFF2-40B4-BE49-F238E27FC236}">
                            <a16:creationId xmlns:a16="http://schemas.microsoft.com/office/drawing/2014/main" id="{CEC55D8A-358E-4B75-8E2F-0C61FD1F0381}"/>
                          </a:ext>
                        </a:extLst>
                      </p:cNvPr>
                      <p:cNvPicPr>
                        <a:picLocks noChangeAspect="1" noChangeArrowheads="1"/>
                      </p:cNvPicPr>
                      <p:nvPr/>
                    </p:nvPicPr>
                    <p:blipFill>
                      <a:blip r:embed="rId4"/>
                      <a:srcRect/>
                      <a:stretch>
                        <a:fillRect/>
                      </a:stretch>
                    </p:blipFill>
                    <p:spPr bwMode="auto">
                      <a:xfrm>
                        <a:off x="2457463" y="2151062"/>
                        <a:ext cx="5991225" cy="2930525"/>
                      </a:xfrm>
                      <a:prstGeom prst="rect">
                        <a:avLst/>
                      </a:prstGeom>
                      <a:noFill/>
                    </p:spPr>
                  </p:pic>
                </p:oleObj>
              </mc:Fallback>
            </mc:AlternateContent>
          </a:graphicData>
        </a:graphic>
      </p:graphicFrame>
    </p:spTree>
    <p:extLst>
      <p:ext uri="{BB962C8B-B14F-4D97-AF65-F5344CB8AC3E}">
        <p14:creationId xmlns:p14="http://schemas.microsoft.com/office/powerpoint/2010/main" val="372227771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09399" y="811209"/>
            <a:ext cx="6511533" cy="1390649"/>
          </a:xfrm>
        </p:spPr>
        <p:txBody>
          <a:bodyPr/>
          <a:lstStyle/>
          <a:p>
            <a:r>
              <a:rPr lang="de-DE" sz="2000" dirty="0"/>
              <a:t>Option 3 (2947r01 (Nokia, </a:t>
            </a:r>
            <a:r>
              <a:rPr lang="de-DE" sz="2000" dirty="0" err="1"/>
              <a:t>Tencent</a:t>
            </a:r>
            <a:r>
              <a:rPr lang="de-DE" sz="2000" dirty="0"/>
              <a:t>), 2673(Vivo)?,  2439 (</a:t>
            </a:r>
            <a:r>
              <a:rPr lang="en-US" sz="2000" dirty="0"/>
              <a:t>Intel, Lenovo, Tencent, Motorola Mobility)?</a:t>
            </a:r>
            <a:r>
              <a:rPr lang="de-DE" sz="2000" dirty="0"/>
              <a:t>)</a:t>
            </a:r>
          </a:p>
          <a:p>
            <a:pPr lvl="1"/>
            <a:r>
              <a:rPr lang="de-DE" sz="1600" dirty="0" err="1"/>
              <a:t>Similar</a:t>
            </a:r>
            <a:r>
              <a:rPr lang="de-DE" sz="1600" dirty="0"/>
              <a:t> </a:t>
            </a:r>
            <a:r>
              <a:rPr lang="de-DE" sz="1600" dirty="0" err="1"/>
              <a:t>to</a:t>
            </a:r>
            <a:r>
              <a:rPr lang="de-DE" sz="1600" dirty="0"/>
              <a:t> </a:t>
            </a:r>
            <a:r>
              <a:rPr lang="de-DE" sz="1600" dirty="0" err="1"/>
              <a:t>existing</a:t>
            </a:r>
            <a:r>
              <a:rPr lang="de-DE" sz="1600" dirty="0"/>
              <a:t> PCC</a:t>
            </a:r>
          </a:p>
          <a:p>
            <a:pPr lvl="1"/>
            <a:r>
              <a:rPr lang="de-DE" sz="1600" dirty="0"/>
              <a:t>Session </a:t>
            </a:r>
            <a:r>
              <a:rPr lang="de-DE" sz="1600" dirty="0" err="1"/>
              <a:t>binding</a:t>
            </a:r>
            <a:r>
              <a:rPr lang="de-DE" sz="1600" dirty="0"/>
              <a:t> </a:t>
            </a:r>
            <a:r>
              <a:rPr lang="de-DE" sz="1600" dirty="0" err="1"/>
              <a:t>based</a:t>
            </a:r>
            <a:r>
              <a:rPr lang="de-DE" sz="1600" dirty="0"/>
              <a:t> on MBS </a:t>
            </a:r>
            <a:r>
              <a:rPr lang="de-DE" sz="1600" dirty="0" err="1"/>
              <a:t>session</a:t>
            </a:r>
            <a:r>
              <a:rPr lang="de-DE" sz="1600" dirty="0"/>
              <a:t> </a:t>
            </a:r>
            <a:r>
              <a:rPr lang="de-DE" sz="1600" dirty="0" err="1"/>
              <a:t>context</a:t>
            </a:r>
            <a:r>
              <a:rPr lang="de-DE" sz="1600" dirty="0"/>
              <a:t> at PCF</a:t>
            </a:r>
          </a:p>
          <a:p>
            <a:pPr lvl="1"/>
            <a:r>
              <a:rPr lang="de-DE" sz="1600" dirty="0" err="1"/>
              <a:t>For</a:t>
            </a:r>
            <a:r>
              <a:rPr lang="de-DE" sz="1600" dirty="0"/>
              <a:t> initial </a:t>
            </a:r>
            <a:r>
              <a:rPr lang="de-DE" sz="1600" dirty="0" err="1"/>
              <a:t>configuration</a:t>
            </a:r>
            <a:r>
              <a:rPr lang="de-DE" sz="1600" dirty="0"/>
              <a:t> , NEF </a:t>
            </a:r>
            <a:r>
              <a:rPr lang="de-DE" sz="1600" dirty="0" err="1"/>
              <a:t>establishes</a:t>
            </a:r>
            <a:r>
              <a:rPr lang="de-DE" sz="1600" dirty="0"/>
              <a:t> PCC </a:t>
            </a:r>
            <a:r>
              <a:rPr lang="de-DE" sz="1600" dirty="0" err="1"/>
              <a:t>authorization</a:t>
            </a:r>
            <a:r>
              <a:rPr lang="de-DE" sz="1600" dirty="0"/>
              <a:t> </a:t>
            </a:r>
            <a:r>
              <a:rPr lang="de-DE" sz="1600" dirty="0" err="1"/>
              <a:t>session</a:t>
            </a:r>
            <a:endParaRPr lang="de-DE" sz="1600" dirty="0"/>
          </a:p>
          <a:p>
            <a:pPr lvl="1"/>
            <a:r>
              <a:rPr lang="de-DE" sz="1600" dirty="0" err="1"/>
              <a:t>For</a:t>
            </a:r>
            <a:r>
              <a:rPr lang="de-DE" sz="1600" dirty="0"/>
              <a:t> </a:t>
            </a:r>
            <a:r>
              <a:rPr lang="de-DE" sz="1600" dirty="0" err="1"/>
              <a:t>updates</a:t>
            </a:r>
            <a:r>
              <a:rPr lang="de-DE" sz="1600" dirty="0"/>
              <a:t>, </a:t>
            </a:r>
            <a:r>
              <a:rPr lang="de-DE" sz="1600" dirty="0" err="1"/>
              <a:t>direct</a:t>
            </a:r>
            <a:r>
              <a:rPr lang="de-DE" sz="1600" dirty="0"/>
              <a:t> </a:t>
            </a:r>
            <a:r>
              <a:rPr lang="de-DE" sz="1600" dirty="0" err="1"/>
              <a:t>interaction</a:t>
            </a:r>
            <a:r>
              <a:rPr lang="de-DE" sz="1600" dirty="0"/>
              <a:t> </a:t>
            </a:r>
            <a:r>
              <a:rPr lang="de-DE" sz="1600" dirty="0" err="1"/>
              <a:t>between</a:t>
            </a:r>
            <a:r>
              <a:rPr lang="de-DE" sz="1600" dirty="0"/>
              <a:t> NEF </a:t>
            </a:r>
            <a:r>
              <a:rPr lang="de-DE" sz="1600" dirty="0" err="1"/>
              <a:t>and</a:t>
            </a:r>
            <a:r>
              <a:rPr lang="de-DE" sz="1600" dirty="0"/>
              <a:t> PCF</a:t>
            </a:r>
          </a:p>
          <a:p>
            <a:pPr lvl="1"/>
            <a:r>
              <a:rPr lang="de-DE" sz="1600" dirty="0"/>
              <a:t>PCF </a:t>
            </a:r>
            <a:r>
              <a:rPr lang="de-DE" sz="1600" dirty="0" err="1"/>
              <a:t>retrieves</a:t>
            </a:r>
            <a:r>
              <a:rPr lang="de-DE" sz="1600" dirty="0"/>
              <a:t> </a:t>
            </a:r>
            <a:r>
              <a:rPr lang="de-DE" sz="1600" dirty="0" err="1"/>
              <a:t>stored</a:t>
            </a:r>
            <a:r>
              <a:rPr lang="de-DE" sz="1600" dirty="0"/>
              <a:t> </a:t>
            </a:r>
            <a:r>
              <a:rPr lang="de-DE" sz="1600" dirty="0" err="1"/>
              <a:t>configured</a:t>
            </a:r>
            <a:r>
              <a:rPr lang="de-DE" sz="1600" dirty="0"/>
              <a:t> </a:t>
            </a:r>
            <a:r>
              <a:rPr lang="de-DE" sz="1600" dirty="0" err="1"/>
              <a:t>session</a:t>
            </a:r>
            <a:r>
              <a:rPr lang="de-DE" sz="1600" dirty="0"/>
              <a:t> </a:t>
            </a:r>
            <a:r>
              <a:rPr lang="de-DE" sz="1600" dirty="0" err="1"/>
              <a:t>information</a:t>
            </a:r>
            <a:r>
              <a:rPr lang="de-DE" sz="1600" dirty="0"/>
              <a:t> </a:t>
            </a:r>
            <a:r>
              <a:rPr lang="de-DE" sz="1600" dirty="0" err="1"/>
              <a:t>from</a:t>
            </a:r>
            <a:r>
              <a:rPr lang="de-DE" sz="1600" dirty="0"/>
              <a:t> </a:t>
            </a:r>
            <a:r>
              <a:rPr lang="de-DE" sz="1600" dirty="0" err="1"/>
              <a:t>database</a:t>
            </a:r>
            <a:r>
              <a:rPr lang="de-DE" sz="1600" dirty="0"/>
              <a:t> (Nokia: UDR, Vivo: UDR)</a:t>
            </a:r>
          </a:p>
          <a:p>
            <a:pPr lvl="1"/>
            <a:r>
              <a:rPr lang="de-DE" sz="1600" dirty="0"/>
              <a:t>BSF </a:t>
            </a:r>
            <a:r>
              <a:rPr lang="de-DE" sz="1600" dirty="0" err="1"/>
              <a:t>used</a:t>
            </a:r>
            <a:r>
              <a:rPr lang="de-DE" sz="1600" dirty="0"/>
              <a:t> </a:t>
            </a:r>
            <a:r>
              <a:rPr lang="de-DE" sz="1600" dirty="0" err="1"/>
              <a:t>to</a:t>
            </a:r>
            <a:r>
              <a:rPr lang="de-DE" sz="1600" dirty="0"/>
              <a:t> </a:t>
            </a:r>
            <a:r>
              <a:rPr lang="de-DE" sz="1600" dirty="0" err="1"/>
              <a:t>discover</a:t>
            </a:r>
            <a:r>
              <a:rPr lang="de-DE" sz="1600" dirty="0"/>
              <a:t> PCF </a:t>
            </a:r>
            <a:r>
              <a:rPr lang="de-DE" sz="1600" dirty="0" err="1"/>
              <a:t>with</a:t>
            </a:r>
            <a:r>
              <a:rPr lang="de-DE" sz="1600" dirty="0"/>
              <a:t> MBS </a:t>
            </a:r>
            <a:r>
              <a:rPr lang="de-DE" sz="1600" dirty="0" err="1"/>
              <a:t>session</a:t>
            </a:r>
            <a:r>
              <a:rPr lang="de-DE" sz="1600" dirty="0"/>
              <a:t> </a:t>
            </a:r>
            <a:r>
              <a:rPr lang="de-DE" sz="1600" dirty="0" err="1"/>
              <a:t>context</a:t>
            </a:r>
            <a:r>
              <a:rPr lang="de-DE" sz="1600" dirty="0"/>
              <a:t> </a:t>
            </a:r>
          </a:p>
          <a:p>
            <a:pPr lvl="1"/>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41425" y="0"/>
            <a:ext cx="9103784" cy="854075"/>
          </a:xfrm>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5">
            <a:extLst>
              <a:ext uri="{FF2B5EF4-FFF2-40B4-BE49-F238E27FC236}">
                <a16:creationId xmlns:a16="http://schemas.microsoft.com/office/drawing/2014/main" id="{7E6DBCBE-D2A4-4E02-9810-93D6BC8500A4}"/>
              </a:ext>
            </a:extLst>
          </p:cNvPr>
          <p:cNvSpPr>
            <a:spLocks noChangeArrowheads="1"/>
          </p:cNvSpPr>
          <p:nvPr/>
        </p:nvSpPr>
        <p:spPr bwMode="auto">
          <a:xfrm flipV="1">
            <a:off x="6499654" y="2845110"/>
            <a:ext cx="104942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0D5E522A-A775-4A02-9744-73195DBCE03D}"/>
              </a:ext>
            </a:extLst>
          </p:cNvPr>
          <p:cNvGraphicFramePr>
            <a:graphicFrameLocks noChangeAspect="1"/>
          </p:cNvGraphicFramePr>
          <p:nvPr>
            <p:extLst>
              <p:ext uri="{D42A27DB-BD31-4B8C-83A1-F6EECF244321}">
                <p14:modId xmlns:p14="http://schemas.microsoft.com/office/powerpoint/2010/main" val="544336110"/>
              </p:ext>
            </p:extLst>
          </p:nvPr>
        </p:nvGraphicFramePr>
        <p:xfrm>
          <a:off x="845065" y="3737368"/>
          <a:ext cx="4819135" cy="2807338"/>
        </p:xfrm>
        <a:graphic>
          <a:graphicData uri="http://schemas.openxmlformats.org/presentationml/2006/ole">
            <mc:AlternateContent xmlns:mc="http://schemas.openxmlformats.org/markup-compatibility/2006">
              <mc:Choice xmlns:v="urn:schemas-microsoft-com:vml" Requires="v">
                <p:oleObj spid="_x0000_s3110" name="Visio" r:id="rId3" imgW="6000788" imgH="3495743" progId="Visio.Drawing.15">
                  <p:embed/>
                </p:oleObj>
              </mc:Choice>
              <mc:Fallback>
                <p:oleObj name="Visio" r:id="rId3" imgW="6000788" imgH="3495743" progId="Visio.Drawing.15">
                  <p:embed/>
                  <p:pic>
                    <p:nvPicPr>
                      <p:cNvPr id="15" name="Object 14">
                        <a:extLst>
                          <a:ext uri="{FF2B5EF4-FFF2-40B4-BE49-F238E27FC236}">
                            <a16:creationId xmlns:a16="http://schemas.microsoft.com/office/drawing/2014/main" id="{0D5E522A-A775-4A02-9744-73195DBCE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065" y="3737368"/>
                        <a:ext cx="4819135" cy="2807338"/>
                      </a:xfrm>
                      <a:prstGeom prst="rect">
                        <a:avLst/>
                      </a:prstGeom>
                      <a:noFill/>
                    </p:spPr>
                  </p:pic>
                </p:oleObj>
              </mc:Fallback>
            </mc:AlternateContent>
          </a:graphicData>
        </a:graphic>
      </p:graphicFrame>
      <p:sp>
        <p:nvSpPr>
          <p:cNvPr id="5" name="Rectangle 53">
            <a:extLst>
              <a:ext uri="{FF2B5EF4-FFF2-40B4-BE49-F238E27FC236}">
                <a16:creationId xmlns:a16="http://schemas.microsoft.com/office/drawing/2014/main" id="{21495921-50CF-44C8-B0DE-CB095BDEE581}"/>
              </a:ext>
            </a:extLst>
          </p:cNvPr>
          <p:cNvSpPr>
            <a:spLocks noChangeArrowheads="1"/>
          </p:cNvSpPr>
          <p:nvPr/>
        </p:nvSpPr>
        <p:spPr bwMode="auto">
          <a:xfrm>
            <a:off x="6219976" y="228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623730E4-F1F6-4635-B09A-A36EB75D7B23}"/>
              </a:ext>
            </a:extLst>
          </p:cNvPr>
          <p:cNvGraphicFramePr>
            <a:graphicFrameLocks noChangeAspect="1"/>
          </p:cNvGraphicFramePr>
          <p:nvPr>
            <p:extLst>
              <p:ext uri="{D42A27DB-BD31-4B8C-83A1-F6EECF244321}">
                <p14:modId xmlns:p14="http://schemas.microsoft.com/office/powerpoint/2010/main" val="3268892377"/>
              </p:ext>
            </p:extLst>
          </p:nvPr>
        </p:nvGraphicFramePr>
        <p:xfrm>
          <a:off x="6314679" y="685800"/>
          <a:ext cx="5762625" cy="6858000"/>
        </p:xfrm>
        <a:graphic>
          <a:graphicData uri="http://schemas.openxmlformats.org/presentationml/2006/ole">
            <mc:AlternateContent xmlns:mc="http://schemas.openxmlformats.org/markup-compatibility/2006">
              <mc:Choice xmlns:v="urn:schemas-microsoft-com:vml" Requires="v">
                <p:oleObj spid="_x0000_s3111" name="Visio" r:id="rId5" imgW="6000788" imgH="7134157" progId="Visio.Drawing.15">
                  <p:embed/>
                </p:oleObj>
              </mc:Choice>
              <mc:Fallback>
                <p:oleObj name="Visio" r:id="rId5" imgW="6000788" imgH="7134157" progId="Visio.Drawing.15">
                  <p:embed/>
                  <p:pic>
                    <p:nvPicPr>
                      <p:cNvPr id="6" name="Object 5">
                        <a:extLst>
                          <a:ext uri="{FF2B5EF4-FFF2-40B4-BE49-F238E27FC236}">
                            <a16:creationId xmlns:a16="http://schemas.microsoft.com/office/drawing/2014/main" id="{623730E4-F1F6-4635-B09A-A36EB75D7B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4679" y="685800"/>
                        <a:ext cx="5762625"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1062220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12046</TotalTime>
  <Words>1816</Words>
  <Application>Microsoft Office PowerPoint</Application>
  <PresentationFormat>Widescreen</PresentationFormat>
  <Paragraphs>202</Paragraphs>
  <Slides>14</Slides>
  <Notes>1</Notes>
  <HiddenSlides>0</HiddenSlides>
  <MMClips>0</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14</vt:i4>
      </vt:variant>
    </vt:vector>
  </HeadingPairs>
  <TitlesOfParts>
    <vt:vector size="27" baseType="lpstr">
      <vt:lpstr>Arial </vt:lpstr>
      <vt:lpstr>Nokia Pure Text</vt:lpstr>
      <vt:lpstr>Arial</vt:lpstr>
      <vt:lpstr>Calibri</vt:lpstr>
      <vt:lpstr>Calibri Light</vt:lpstr>
      <vt:lpstr>Ericsson Hilda</vt:lpstr>
      <vt:lpstr>Times New Roman</vt:lpstr>
      <vt:lpstr>Office Theme</vt:lpstr>
      <vt:lpstr>3_Custom Design</vt:lpstr>
      <vt:lpstr>2_Custom Design</vt:lpstr>
      <vt:lpstr>1_Custom Design</vt:lpstr>
      <vt:lpstr>Custom Design</vt:lpstr>
      <vt:lpstr>Visio</vt:lpstr>
      <vt:lpstr>PowerPoint Presentation</vt:lpstr>
      <vt:lpstr>Central issues</vt:lpstr>
      <vt:lpstr>PowerPoint Presentation</vt:lpstr>
      <vt:lpstr>PowerPoint Presentation</vt:lpstr>
      <vt:lpstr>Status in TS 23.247</vt:lpstr>
      <vt:lpstr>Related TDOCs at SA2#144E</vt:lpstr>
      <vt:lpstr>Different proposed options</vt:lpstr>
      <vt:lpstr>Different proposed options</vt:lpstr>
      <vt:lpstr>Different proposed options</vt:lpstr>
      <vt:lpstr>Comparison of Options</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 r03</cp:lastModifiedBy>
  <cp:revision>2085</cp:revision>
  <dcterms:created xsi:type="dcterms:W3CDTF">2008-08-30T09:32:10Z</dcterms:created>
  <dcterms:modified xsi:type="dcterms:W3CDTF">2021-05-18T12:20:45Z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