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5" r:id="rId5"/>
  </p:sldMasterIdLst>
  <p:notesMasterIdLst>
    <p:notesMasterId r:id="rId24"/>
  </p:notesMasterIdLst>
  <p:handoutMasterIdLst>
    <p:handoutMasterId r:id="rId25"/>
  </p:handoutMasterIdLst>
  <p:sldIdLst>
    <p:sldId id="341" r:id="rId6"/>
    <p:sldId id="375" r:id="rId7"/>
    <p:sldId id="342" r:id="rId8"/>
    <p:sldId id="380" r:id="rId9"/>
    <p:sldId id="344" r:id="rId10"/>
    <p:sldId id="357" r:id="rId11"/>
    <p:sldId id="374" r:id="rId12"/>
    <p:sldId id="377" r:id="rId13"/>
    <p:sldId id="381" r:id="rId14"/>
    <p:sldId id="362" r:id="rId15"/>
    <p:sldId id="379" r:id="rId16"/>
    <p:sldId id="373" r:id="rId17"/>
    <p:sldId id="369" r:id="rId18"/>
    <p:sldId id="370" r:id="rId19"/>
    <p:sldId id="367" r:id="rId20"/>
    <p:sldId id="368" r:id="rId21"/>
    <p:sldId id="382" r:id="rId22"/>
    <p:sldId id="360" r:id="rId23"/>
  </p:sldIdLst>
  <p:sldSz cx="12192000" cy="6858000"/>
  <p:notesSz cx="8520113" cy="7077075"/>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229" userDrawn="1">
          <p15:clr>
            <a:srgbClr val="A4A3A4"/>
          </p15:clr>
        </p15:guide>
        <p15:guide id="2" pos="268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2" initials="MS" lastIdx="1" clrIdx="0">
    <p:extLst>
      <p:ext uri="{19B8F6BF-5375-455C-9EA6-DF929625EA0E}">
        <p15:presenceInfo xmlns:p15="http://schemas.microsoft.com/office/powerpoint/2012/main" userId="Huawei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27092"/>
    <a:srgbClr val="2A6EA8"/>
    <a:srgbClr val="B1D254"/>
    <a:srgbClr val="0F5C77"/>
    <a:srgbClr val="0099CC"/>
    <a:srgbClr val="33CCCC"/>
    <a:srgbClr val="FF6600"/>
    <a:srgbClr val="FFFFFF"/>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5386" autoAdjust="0"/>
  </p:normalViewPr>
  <p:slideViewPr>
    <p:cSldViewPr snapToGrid="0">
      <p:cViewPr varScale="1">
        <p:scale>
          <a:sx n="76" d="100"/>
          <a:sy n="76" d="100"/>
        </p:scale>
        <p:origin x="216"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2229"/>
        <p:guide pos="268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BDEE4F9-F170-874D-828C-549733DC8A54}" type="doc">
      <dgm:prSet loTypeId="urn:microsoft.com/office/officeart/2005/8/layout/cycle7" loCatId="" qsTypeId="urn:microsoft.com/office/officeart/2005/8/quickstyle/simple4" qsCatId="simple" csTypeId="urn:microsoft.com/office/officeart/2005/8/colors/accent0_3" csCatId="mainScheme" phldr="1"/>
      <dgm:spPr/>
      <dgm:t>
        <a:bodyPr/>
        <a:lstStyle/>
        <a:p>
          <a:endParaRPr lang="en-US"/>
        </a:p>
      </dgm:t>
    </dgm:pt>
    <dgm:pt modelId="{6827081A-0CD6-644C-96D9-356FFD23F789}">
      <dgm:prSet phldrT="[Text]"/>
      <dgm:spPr/>
      <dgm:t>
        <a:bodyPr/>
        <a:lstStyle/>
        <a:p>
          <a:r>
            <a:rPr lang="en-US" dirty="0"/>
            <a:t>Define Objectives</a:t>
          </a:r>
        </a:p>
      </dgm:t>
    </dgm:pt>
    <dgm:pt modelId="{F73CD08A-9A85-BA4C-AA91-C00FCCB8D438}" type="parTrans" cxnId="{FE6C3E57-9BAB-E64B-BC19-6AE4FC84CEB6}">
      <dgm:prSet/>
      <dgm:spPr/>
      <dgm:t>
        <a:bodyPr/>
        <a:lstStyle/>
        <a:p>
          <a:endParaRPr lang="en-US"/>
        </a:p>
      </dgm:t>
    </dgm:pt>
    <dgm:pt modelId="{43AFC074-D124-7944-B77D-A9CEA1ADCA3B}" type="sibTrans" cxnId="{FE6C3E57-9BAB-E64B-BC19-6AE4FC84CEB6}">
      <dgm:prSet/>
      <dgm:spPr/>
      <dgm:t>
        <a:bodyPr/>
        <a:lstStyle/>
        <a:p>
          <a:endParaRPr lang="en-US"/>
        </a:p>
      </dgm:t>
    </dgm:pt>
    <dgm:pt modelId="{6331D952-B384-2D46-A3A1-6416B2730818}">
      <dgm:prSet phldrT="[Text]"/>
      <dgm:spPr/>
      <dgm:t>
        <a:bodyPr/>
        <a:lstStyle/>
        <a:p>
          <a:r>
            <a:rPr lang="en-US" dirty="0"/>
            <a:t>Data Preparation </a:t>
          </a:r>
        </a:p>
      </dgm:t>
    </dgm:pt>
    <dgm:pt modelId="{4308CF0C-8F02-9E45-AB82-EECE6501AA04}" type="parTrans" cxnId="{95ADF2FF-CEFF-1D4F-955B-A1260384F5B7}">
      <dgm:prSet/>
      <dgm:spPr/>
      <dgm:t>
        <a:bodyPr/>
        <a:lstStyle/>
        <a:p>
          <a:endParaRPr lang="en-US"/>
        </a:p>
      </dgm:t>
    </dgm:pt>
    <dgm:pt modelId="{58ABD9B2-4DF6-654A-915A-61A085B92AEA}" type="sibTrans" cxnId="{95ADF2FF-CEFF-1D4F-955B-A1260384F5B7}">
      <dgm:prSet/>
      <dgm:spPr/>
      <dgm:t>
        <a:bodyPr/>
        <a:lstStyle/>
        <a:p>
          <a:endParaRPr lang="en-US"/>
        </a:p>
      </dgm:t>
    </dgm:pt>
    <dgm:pt modelId="{38C0E69C-9694-294A-B1FD-57D682A1DD54}">
      <dgm:prSet phldrT="[Text]"/>
      <dgm:spPr/>
      <dgm:t>
        <a:bodyPr/>
        <a:lstStyle/>
        <a:p>
          <a:r>
            <a:rPr lang="en-US" dirty="0"/>
            <a:t>Model Building</a:t>
          </a:r>
        </a:p>
      </dgm:t>
    </dgm:pt>
    <dgm:pt modelId="{C5302BBF-288F-8248-8671-72A5DB837EF6}" type="parTrans" cxnId="{60418B41-12E6-4542-A3EF-B72C18452BF0}">
      <dgm:prSet/>
      <dgm:spPr/>
      <dgm:t>
        <a:bodyPr/>
        <a:lstStyle/>
        <a:p>
          <a:endParaRPr lang="en-US"/>
        </a:p>
      </dgm:t>
    </dgm:pt>
    <dgm:pt modelId="{BBC2E477-8BA1-964F-8ACA-0499ED6AAFA8}" type="sibTrans" cxnId="{60418B41-12E6-4542-A3EF-B72C18452BF0}">
      <dgm:prSet/>
      <dgm:spPr/>
      <dgm:t>
        <a:bodyPr/>
        <a:lstStyle/>
        <a:p>
          <a:endParaRPr lang="en-US"/>
        </a:p>
      </dgm:t>
    </dgm:pt>
    <dgm:pt modelId="{C6B526F0-CD06-BA4E-89FB-B1779B79CBDA}">
      <dgm:prSet phldrT="[Text]"/>
      <dgm:spPr/>
      <dgm:t>
        <a:bodyPr/>
        <a:lstStyle/>
        <a:p>
          <a:r>
            <a:rPr lang="en-US" dirty="0"/>
            <a:t>Model Deployment</a:t>
          </a:r>
        </a:p>
      </dgm:t>
    </dgm:pt>
    <dgm:pt modelId="{6A955128-E29B-A94F-BEC3-12F24A46F584}" type="parTrans" cxnId="{7362C071-6F61-C049-83F2-BDC0AD6DF911}">
      <dgm:prSet/>
      <dgm:spPr/>
      <dgm:t>
        <a:bodyPr/>
        <a:lstStyle/>
        <a:p>
          <a:endParaRPr lang="en-US"/>
        </a:p>
      </dgm:t>
    </dgm:pt>
    <dgm:pt modelId="{C0C47CA1-546A-3D4D-9386-D33273F4C962}" type="sibTrans" cxnId="{7362C071-6F61-C049-83F2-BDC0AD6DF911}">
      <dgm:prSet/>
      <dgm:spPr/>
      <dgm:t>
        <a:bodyPr/>
        <a:lstStyle/>
        <a:p>
          <a:endParaRPr lang="en-US"/>
        </a:p>
      </dgm:t>
    </dgm:pt>
    <dgm:pt modelId="{A077038D-1091-6F4B-9992-22C515A5112D}">
      <dgm:prSet/>
      <dgm:spPr/>
      <dgm:t>
        <a:bodyPr/>
        <a:lstStyle/>
        <a:p>
          <a:r>
            <a:rPr lang="en-US" dirty="0"/>
            <a:t>Model Evaluation</a:t>
          </a:r>
        </a:p>
      </dgm:t>
    </dgm:pt>
    <dgm:pt modelId="{F5A82671-CAF6-0F41-BB3D-6D7E096DB205}" type="parTrans" cxnId="{A485AABA-E1CA-8A44-B810-1D5A569DADD2}">
      <dgm:prSet/>
      <dgm:spPr/>
      <dgm:t>
        <a:bodyPr/>
        <a:lstStyle/>
        <a:p>
          <a:endParaRPr lang="en-US"/>
        </a:p>
      </dgm:t>
    </dgm:pt>
    <dgm:pt modelId="{A9C6130E-1F6F-D342-A9D3-046AB9D77C03}" type="sibTrans" cxnId="{A485AABA-E1CA-8A44-B810-1D5A569DADD2}">
      <dgm:prSet/>
      <dgm:spPr/>
      <dgm:t>
        <a:bodyPr/>
        <a:lstStyle/>
        <a:p>
          <a:endParaRPr lang="en-US"/>
        </a:p>
      </dgm:t>
    </dgm:pt>
    <dgm:pt modelId="{9E35B0D7-5CC8-6941-9B18-D9C152E30E46}" type="pres">
      <dgm:prSet presAssocID="{EBDEE4F9-F170-874D-828C-549733DC8A54}" presName="Name0" presStyleCnt="0">
        <dgm:presLayoutVars>
          <dgm:dir/>
          <dgm:resizeHandles val="exact"/>
        </dgm:presLayoutVars>
      </dgm:prSet>
      <dgm:spPr/>
    </dgm:pt>
    <dgm:pt modelId="{958348B2-D2D2-0143-9B2D-A2A011102E46}" type="pres">
      <dgm:prSet presAssocID="{6827081A-0CD6-644C-96D9-356FFD23F789}" presName="node" presStyleLbl="node1" presStyleIdx="0" presStyleCnt="5">
        <dgm:presLayoutVars>
          <dgm:bulletEnabled val="1"/>
        </dgm:presLayoutVars>
      </dgm:prSet>
      <dgm:spPr/>
    </dgm:pt>
    <dgm:pt modelId="{633BBCA7-217C-6A47-9563-75C4F75651EA}" type="pres">
      <dgm:prSet presAssocID="{43AFC074-D124-7944-B77D-A9CEA1ADCA3B}" presName="sibTrans" presStyleLbl="sibTrans2D1" presStyleIdx="0" presStyleCnt="5" custLinFactNeighborX="15716" custLinFactNeighborY="-55187"/>
      <dgm:spPr/>
    </dgm:pt>
    <dgm:pt modelId="{930633C2-CB48-454A-94A3-3352913FD584}" type="pres">
      <dgm:prSet presAssocID="{43AFC074-D124-7944-B77D-A9CEA1ADCA3B}" presName="connectorText" presStyleLbl="sibTrans2D1" presStyleIdx="0" presStyleCnt="5"/>
      <dgm:spPr/>
    </dgm:pt>
    <dgm:pt modelId="{AB7CDEAB-14FD-EA45-AF30-8E6B50CD60B2}" type="pres">
      <dgm:prSet presAssocID="{6331D952-B384-2D46-A3A1-6416B2730818}" presName="node" presStyleLbl="node1" presStyleIdx="1" presStyleCnt="5" custRadScaleRad="98501" custRadScaleInc="18707">
        <dgm:presLayoutVars>
          <dgm:bulletEnabled val="1"/>
        </dgm:presLayoutVars>
      </dgm:prSet>
      <dgm:spPr/>
    </dgm:pt>
    <dgm:pt modelId="{FDA639FF-F469-1D42-945B-0AC6DDC41832}" type="pres">
      <dgm:prSet presAssocID="{58ABD9B2-4DF6-654A-915A-61A085B92AEA}" presName="sibTrans" presStyleLbl="sibTrans2D1" presStyleIdx="1" presStyleCnt="5"/>
      <dgm:spPr/>
    </dgm:pt>
    <dgm:pt modelId="{5FD5380B-5205-3947-98F8-4CC622B19CC8}" type="pres">
      <dgm:prSet presAssocID="{58ABD9B2-4DF6-654A-915A-61A085B92AEA}" presName="connectorText" presStyleLbl="sibTrans2D1" presStyleIdx="1" presStyleCnt="5"/>
      <dgm:spPr/>
    </dgm:pt>
    <dgm:pt modelId="{3EC3895E-FE1C-C146-85F8-E09D9A6ED6D5}" type="pres">
      <dgm:prSet presAssocID="{38C0E69C-9694-294A-B1FD-57D682A1DD54}" presName="node" presStyleLbl="node1" presStyleIdx="2" presStyleCnt="5">
        <dgm:presLayoutVars>
          <dgm:bulletEnabled val="1"/>
        </dgm:presLayoutVars>
      </dgm:prSet>
      <dgm:spPr/>
    </dgm:pt>
    <dgm:pt modelId="{87B74E7C-A0FD-E549-955B-BBF80B23765C}" type="pres">
      <dgm:prSet presAssocID="{BBC2E477-8BA1-964F-8ACA-0499ED6AAFA8}" presName="sibTrans" presStyleLbl="sibTrans2D1" presStyleIdx="2" presStyleCnt="5"/>
      <dgm:spPr/>
    </dgm:pt>
    <dgm:pt modelId="{6DA35B38-B093-E04D-9039-F356FA5A46AE}" type="pres">
      <dgm:prSet presAssocID="{BBC2E477-8BA1-964F-8ACA-0499ED6AAFA8}" presName="connectorText" presStyleLbl="sibTrans2D1" presStyleIdx="2" presStyleCnt="5"/>
      <dgm:spPr/>
    </dgm:pt>
    <dgm:pt modelId="{914FCC23-9F12-A543-BF32-253E03656B93}" type="pres">
      <dgm:prSet presAssocID="{A077038D-1091-6F4B-9992-22C515A5112D}" presName="node" presStyleLbl="node1" presStyleIdx="3" presStyleCnt="5">
        <dgm:presLayoutVars>
          <dgm:bulletEnabled val="1"/>
        </dgm:presLayoutVars>
      </dgm:prSet>
      <dgm:spPr/>
    </dgm:pt>
    <dgm:pt modelId="{47A103BD-529E-E046-A757-6167C93308F7}" type="pres">
      <dgm:prSet presAssocID="{A9C6130E-1F6F-D342-A9D3-046AB9D77C03}" presName="sibTrans" presStyleLbl="sibTrans2D1" presStyleIdx="3" presStyleCnt="5"/>
      <dgm:spPr/>
    </dgm:pt>
    <dgm:pt modelId="{99B0F6F6-7CE0-F548-A271-59A0EF4E234C}" type="pres">
      <dgm:prSet presAssocID="{A9C6130E-1F6F-D342-A9D3-046AB9D77C03}" presName="connectorText" presStyleLbl="sibTrans2D1" presStyleIdx="3" presStyleCnt="5"/>
      <dgm:spPr/>
    </dgm:pt>
    <dgm:pt modelId="{D5D4742F-497B-C44D-8032-B2742BB588DE}" type="pres">
      <dgm:prSet presAssocID="{C6B526F0-CD06-BA4E-89FB-B1779B79CBDA}" presName="node" presStyleLbl="node1" presStyleIdx="4" presStyleCnt="5">
        <dgm:presLayoutVars>
          <dgm:bulletEnabled val="1"/>
        </dgm:presLayoutVars>
      </dgm:prSet>
      <dgm:spPr/>
    </dgm:pt>
    <dgm:pt modelId="{6479D637-4CD8-6B4E-B6CB-F2BB3AB7256D}" type="pres">
      <dgm:prSet presAssocID="{C0C47CA1-546A-3D4D-9386-D33273F4C962}" presName="sibTrans" presStyleLbl="sibTrans2D1" presStyleIdx="4" presStyleCnt="5" custLinFactNeighborX="-44120" custLinFactNeighborY="-26251"/>
      <dgm:spPr/>
    </dgm:pt>
    <dgm:pt modelId="{E70D2393-3501-C34B-9701-F3228C893D6F}" type="pres">
      <dgm:prSet presAssocID="{C0C47CA1-546A-3D4D-9386-D33273F4C962}" presName="connectorText" presStyleLbl="sibTrans2D1" presStyleIdx="4" presStyleCnt="5"/>
      <dgm:spPr/>
    </dgm:pt>
  </dgm:ptLst>
  <dgm:cxnLst>
    <dgm:cxn modelId="{AA34CE08-4A47-6C4B-A19F-3A11B3493F1C}" type="presOf" srcId="{58ABD9B2-4DF6-654A-915A-61A085B92AEA}" destId="{FDA639FF-F469-1D42-945B-0AC6DDC41832}" srcOrd="0" destOrd="0" presId="urn:microsoft.com/office/officeart/2005/8/layout/cycle7"/>
    <dgm:cxn modelId="{73032520-2B4E-A440-90C6-6DFDD994726D}" type="presOf" srcId="{6331D952-B384-2D46-A3A1-6416B2730818}" destId="{AB7CDEAB-14FD-EA45-AF30-8E6B50CD60B2}" srcOrd="0" destOrd="0" presId="urn:microsoft.com/office/officeart/2005/8/layout/cycle7"/>
    <dgm:cxn modelId="{47FD222B-F9E8-8447-9A16-6FCBFF8CB9EB}" type="presOf" srcId="{6827081A-0CD6-644C-96D9-356FFD23F789}" destId="{958348B2-D2D2-0143-9B2D-A2A011102E46}" srcOrd="0" destOrd="0" presId="urn:microsoft.com/office/officeart/2005/8/layout/cycle7"/>
    <dgm:cxn modelId="{C09E7E32-648F-2448-8265-E18B7AE17424}" type="presOf" srcId="{C0C47CA1-546A-3D4D-9386-D33273F4C962}" destId="{6479D637-4CD8-6B4E-B6CB-F2BB3AB7256D}" srcOrd="0" destOrd="0" presId="urn:microsoft.com/office/officeart/2005/8/layout/cycle7"/>
    <dgm:cxn modelId="{5985553A-CB8A-454B-BB9D-B8D82FC6BEBE}" type="presOf" srcId="{58ABD9B2-4DF6-654A-915A-61A085B92AEA}" destId="{5FD5380B-5205-3947-98F8-4CC622B19CC8}" srcOrd="1" destOrd="0" presId="urn:microsoft.com/office/officeart/2005/8/layout/cycle7"/>
    <dgm:cxn modelId="{60418B41-12E6-4542-A3EF-B72C18452BF0}" srcId="{EBDEE4F9-F170-874D-828C-549733DC8A54}" destId="{38C0E69C-9694-294A-B1FD-57D682A1DD54}" srcOrd="2" destOrd="0" parTransId="{C5302BBF-288F-8248-8671-72A5DB837EF6}" sibTransId="{BBC2E477-8BA1-964F-8ACA-0499ED6AAFA8}"/>
    <dgm:cxn modelId="{16AF0746-B23D-8A45-B50C-357DB97A75E0}" type="presOf" srcId="{38C0E69C-9694-294A-B1FD-57D682A1DD54}" destId="{3EC3895E-FE1C-C146-85F8-E09D9A6ED6D5}" srcOrd="0" destOrd="0" presId="urn:microsoft.com/office/officeart/2005/8/layout/cycle7"/>
    <dgm:cxn modelId="{F1C02167-A7D3-C542-A5DA-8297EB776A49}" type="presOf" srcId="{BBC2E477-8BA1-964F-8ACA-0499ED6AAFA8}" destId="{87B74E7C-A0FD-E549-955B-BBF80B23765C}" srcOrd="0" destOrd="0" presId="urn:microsoft.com/office/officeart/2005/8/layout/cycle7"/>
    <dgm:cxn modelId="{E3615370-09E6-7645-9D88-2143E75426DE}" type="presOf" srcId="{43AFC074-D124-7944-B77D-A9CEA1ADCA3B}" destId="{633BBCA7-217C-6A47-9563-75C4F75651EA}" srcOrd="0" destOrd="0" presId="urn:microsoft.com/office/officeart/2005/8/layout/cycle7"/>
    <dgm:cxn modelId="{710B7D50-1F96-BC4A-A734-15491D56D034}" type="presOf" srcId="{A9C6130E-1F6F-D342-A9D3-046AB9D77C03}" destId="{47A103BD-529E-E046-A757-6167C93308F7}" srcOrd="0" destOrd="0" presId="urn:microsoft.com/office/officeart/2005/8/layout/cycle7"/>
    <dgm:cxn modelId="{7362C071-6F61-C049-83F2-BDC0AD6DF911}" srcId="{EBDEE4F9-F170-874D-828C-549733DC8A54}" destId="{C6B526F0-CD06-BA4E-89FB-B1779B79CBDA}" srcOrd="4" destOrd="0" parTransId="{6A955128-E29B-A94F-BEC3-12F24A46F584}" sibTransId="{C0C47CA1-546A-3D4D-9386-D33273F4C962}"/>
    <dgm:cxn modelId="{494AA853-D0A8-CE43-BC6A-9048BCBEDABE}" type="presOf" srcId="{43AFC074-D124-7944-B77D-A9CEA1ADCA3B}" destId="{930633C2-CB48-454A-94A3-3352913FD584}" srcOrd="1" destOrd="0" presId="urn:microsoft.com/office/officeart/2005/8/layout/cycle7"/>
    <dgm:cxn modelId="{4EA9AD53-D9A0-0B4A-9F41-22B16E88EEF0}" type="presOf" srcId="{C0C47CA1-546A-3D4D-9386-D33273F4C962}" destId="{E70D2393-3501-C34B-9701-F3228C893D6F}" srcOrd="1" destOrd="0" presId="urn:microsoft.com/office/officeart/2005/8/layout/cycle7"/>
    <dgm:cxn modelId="{01E16856-818C-5844-B88C-D804B61EDC92}" type="presOf" srcId="{C6B526F0-CD06-BA4E-89FB-B1779B79CBDA}" destId="{D5D4742F-497B-C44D-8032-B2742BB588DE}" srcOrd="0" destOrd="0" presId="urn:microsoft.com/office/officeart/2005/8/layout/cycle7"/>
    <dgm:cxn modelId="{2605A156-42BE-8446-9107-6F4AFA51ED86}" type="presOf" srcId="{A077038D-1091-6F4B-9992-22C515A5112D}" destId="{914FCC23-9F12-A543-BF32-253E03656B93}" srcOrd="0" destOrd="0" presId="urn:microsoft.com/office/officeart/2005/8/layout/cycle7"/>
    <dgm:cxn modelId="{FE6C3E57-9BAB-E64B-BC19-6AE4FC84CEB6}" srcId="{EBDEE4F9-F170-874D-828C-549733DC8A54}" destId="{6827081A-0CD6-644C-96D9-356FFD23F789}" srcOrd="0" destOrd="0" parTransId="{F73CD08A-9A85-BA4C-AA91-C00FCCB8D438}" sibTransId="{43AFC074-D124-7944-B77D-A9CEA1ADCA3B}"/>
    <dgm:cxn modelId="{0EC7DE87-DF2E-7E42-AA07-19419B65A2AB}" type="presOf" srcId="{BBC2E477-8BA1-964F-8ACA-0499ED6AAFA8}" destId="{6DA35B38-B093-E04D-9039-F356FA5A46AE}" srcOrd="1" destOrd="0" presId="urn:microsoft.com/office/officeart/2005/8/layout/cycle7"/>
    <dgm:cxn modelId="{B67F3B8A-B9CA-E34E-9587-17FF3AB5AB89}" type="presOf" srcId="{EBDEE4F9-F170-874D-828C-549733DC8A54}" destId="{9E35B0D7-5CC8-6941-9B18-D9C152E30E46}" srcOrd="0" destOrd="0" presId="urn:microsoft.com/office/officeart/2005/8/layout/cycle7"/>
    <dgm:cxn modelId="{A485AABA-E1CA-8A44-B810-1D5A569DADD2}" srcId="{EBDEE4F9-F170-874D-828C-549733DC8A54}" destId="{A077038D-1091-6F4B-9992-22C515A5112D}" srcOrd="3" destOrd="0" parTransId="{F5A82671-CAF6-0F41-BB3D-6D7E096DB205}" sibTransId="{A9C6130E-1F6F-D342-A9D3-046AB9D77C03}"/>
    <dgm:cxn modelId="{988256CC-E38E-074D-963F-8BA93F978ED0}" type="presOf" srcId="{A9C6130E-1F6F-D342-A9D3-046AB9D77C03}" destId="{99B0F6F6-7CE0-F548-A271-59A0EF4E234C}" srcOrd="1" destOrd="0" presId="urn:microsoft.com/office/officeart/2005/8/layout/cycle7"/>
    <dgm:cxn modelId="{95ADF2FF-CEFF-1D4F-955B-A1260384F5B7}" srcId="{EBDEE4F9-F170-874D-828C-549733DC8A54}" destId="{6331D952-B384-2D46-A3A1-6416B2730818}" srcOrd="1" destOrd="0" parTransId="{4308CF0C-8F02-9E45-AB82-EECE6501AA04}" sibTransId="{58ABD9B2-4DF6-654A-915A-61A085B92AEA}"/>
    <dgm:cxn modelId="{65E6CC11-865B-D542-939C-4CF84486002C}" type="presParOf" srcId="{9E35B0D7-5CC8-6941-9B18-D9C152E30E46}" destId="{958348B2-D2D2-0143-9B2D-A2A011102E46}" srcOrd="0" destOrd="0" presId="urn:microsoft.com/office/officeart/2005/8/layout/cycle7"/>
    <dgm:cxn modelId="{424D398B-EFB1-074D-8A02-A116FDC53A78}" type="presParOf" srcId="{9E35B0D7-5CC8-6941-9B18-D9C152E30E46}" destId="{633BBCA7-217C-6A47-9563-75C4F75651EA}" srcOrd="1" destOrd="0" presId="urn:microsoft.com/office/officeart/2005/8/layout/cycle7"/>
    <dgm:cxn modelId="{B145D056-5A48-C045-A086-B368F5753D28}" type="presParOf" srcId="{633BBCA7-217C-6A47-9563-75C4F75651EA}" destId="{930633C2-CB48-454A-94A3-3352913FD584}" srcOrd="0" destOrd="0" presId="urn:microsoft.com/office/officeart/2005/8/layout/cycle7"/>
    <dgm:cxn modelId="{4809C1D2-7182-8040-B507-241E8EF596E2}" type="presParOf" srcId="{9E35B0D7-5CC8-6941-9B18-D9C152E30E46}" destId="{AB7CDEAB-14FD-EA45-AF30-8E6B50CD60B2}" srcOrd="2" destOrd="0" presId="urn:microsoft.com/office/officeart/2005/8/layout/cycle7"/>
    <dgm:cxn modelId="{C0D4B135-193B-7F48-AF87-6C84F116F261}" type="presParOf" srcId="{9E35B0D7-5CC8-6941-9B18-D9C152E30E46}" destId="{FDA639FF-F469-1D42-945B-0AC6DDC41832}" srcOrd="3" destOrd="0" presId="urn:microsoft.com/office/officeart/2005/8/layout/cycle7"/>
    <dgm:cxn modelId="{E31323EE-3FF3-B447-92ED-D66696DD268D}" type="presParOf" srcId="{FDA639FF-F469-1D42-945B-0AC6DDC41832}" destId="{5FD5380B-5205-3947-98F8-4CC622B19CC8}" srcOrd="0" destOrd="0" presId="urn:microsoft.com/office/officeart/2005/8/layout/cycle7"/>
    <dgm:cxn modelId="{878C4696-C18D-8448-9EB4-7F1AB6C7C1D2}" type="presParOf" srcId="{9E35B0D7-5CC8-6941-9B18-D9C152E30E46}" destId="{3EC3895E-FE1C-C146-85F8-E09D9A6ED6D5}" srcOrd="4" destOrd="0" presId="urn:microsoft.com/office/officeart/2005/8/layout/cycle7"/>
    <dgm:cxn modelId="{59BFFA32-9AC5-A941-BBA6-A576BA818443}" type="presParOf" srcId="{9E35B0D7-5CC8-6941-9B18-D9C152E30E46}" destId="{87B74E7C-A0FD-E549-955B-BBF80B23765C}" srcOrd="5" destOrd="0" presId="urn:microsoft.com/office/officeart/2005/8/layout/cycle7"/>
    <dgm:cxn modelId="{2FB0FD26-C76F-F246-BBDB-EBB870ADFE75}" type="presParOf" srcId="{87B74E7C-A0FD-E549-955B-BBF80B23765C}" destId="{6DA35B38-B093-E04D-9039-F356FA5A46AE}" srcOrd="0" destOrd="0" presId="urn:microsoft.com/office/officeart/2005/8/layout/cycle7"/>
    <dgm:cxn modelId="{C607A941-3286-0B4F-9B36-10D170943FAA}" type="presParOf" srcId="{9E35B0D7-5CC8-6941-9B18-D9C152E30E46}" destId="{914FCC23-9F12-A543-BF32-253E03656B93}" srcOrd="6" destOrd="0" presId="urn:microsoft.com/office/officeart/2005/8/layout/cycle7"/>
    <dgm:cxn modelId="{5444E5B3-10D2-1841-B449-606C8E2051FE}" type="presParOf" srcId="{9E35B0D7-5CC8-6941-9B18-D9C152E30E46}" destId="{47A103BD-529E-E046-A757-6167C93308F7}" srcOrd="7" destOrd="0" presId="urn:microsoft.com/office/officeart/2005/8/layout/cycle7"/>
    <dgm:cxn modelId="{008BB468-1AD5-1E43-9F33-78C56B202CD9}" type="presParOf" srcId="{47A103BD-529E-E046-A757-6167C93308F7}" destId="{99B0F6F6-7CE0-F548-A271-59A0EF4E234C}" srcOrd="0" destOrd="0" presId="urn:microsoft.com/office/officeart/2005/8/layout/cycle7"/>
    <dgm:cxn modelId="{07CD38C5-9D82-AA45-A581-63ED4FC758D8}" type="presParOf" srcId="{9E35B0D7-5CC8-6941-9B18-D9C152E30E46}" destId="{D5D4742F-497B-C44D-8032-B2742BB588DE}" srcOrd="8" destOrd="0" presId="urn:microsoft.com/office/officeart/2005/8/layout/cycle7"/>
    <dgm:cxn modelId="{D83BEF43-D0DB-B748-93D6-B977B60BA9B6}" type="presParOf" srcId="{9E35B0D7-5CC8-6941-9B18-D9C152E30E46}" destId="{6479D637-4CD8-6B4E-B6CB-F2BB3AB7256D}" srcOrd="9" destOrd="0" presId="urn:microsoft.com/office/officeart/2005/8/layout/cycle7"/>
    <dgm:cxn modelId="{06E68C78-48D9-7748-870C-BD031F41164C}" type="presParOf" srcId="{6479D637-4CD8-6B4E-B6CB-F2BB3AB7256D}" destId="{E70D2393-3501-C34B-9701-F3228C893D6F}"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FB5157-D807-1148-8E4C-E2444C7B2D54}" type="doc">
      <dgm:prSet loTypeId="urn:microsoft.com/office/officeart/2005/8/layout/hProcess6" loCatId="" qsTypeId="urn:microsoft.com/office/officeart/2005/8/quickstyle/simple1" qsCatId="simple" csTypeId="urn:microsoft.com/office/officeart/2005/8/colors/accent1_2" csCatId="accent1" phldr="1"/>
      <dgm:spPr/>
      <dgm:t>
        <a:bodyPr/>
        <a:lstStyle/>
        <a:p>
          <a:endParaRPr lang="en-US"/>
        </a:p>
      </dgm:t>
    </dgm:pt>
    <dgm:pt modelId="{5A30472C-CA4B-2C40-96CC-AA196AEF20ED}">
      <dgm:prSe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b="1" dirty="0">
              <a:solidFill>
                <a:schemeClr val="bg1"/>
              </a:solidFill>
            </a:rPr>
            <a:t>Raw Data</a:t>
          </a:r>
        </a:p>
      </dgm:t>
    </dgm:pt>
    <dgm:pt modelId="{B401B954-C400-C64E-A557-61E7C24B78EE}" type="parTrans" cxnId="{75EA7E92-ACC4-EF40-92CD-DA4FF1C0A916}">
      <dgm:prSet/>
      <dgm:spPr/>
      <dgm:t>
        <a:bodyPr/>
        <a:lstStyle/>
        <a:p>
          <a:endParaRPr lang="en-US"/>
        </a:p>
      </dgm:t>
    </dgm:pt>
    <dgm:pt modelId="{26602798-7D6C-5F47-A42B-FDA9CFE9656A}" type="sibTrans" cxnId="{75EA7E92-ACC4-EF40-92CD-DA4FF1C0A916}">
      <dgm:prSet/>
      <dgm:spPr/>
      <dgm:t>
        <a:bodyPr/>
        <a:lstStyle/>
        <a:p>
          <a:endParaRPr lang="en-US"/>
        </a:p>
      </dgm:t>
    </dgm:pt>
    <dgm:pt modelId="{8080AEEF-BD4C-EF47-9C82-2566A042E53E}">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800" b="1" dirty="0">
              <a:solidFill>
                <a:schemeClr val="bg1"/>
              </a:solidFill>
            </a:rPr>
            <a:t>Data </a:t>
          </a:r>
          <a:r>
            <a:rPr lang="en-US" sz="1400" b="1" dirty="0">
              <a:solidFill>
                <a:schemeClr val="bg1"/>
              </a:solidFill>
            </a:rPr>
            <a:t>Trans-formation</a:t>
          </a:r>
        </a:p>
      </dgm:t>
    </dgm:pt>
    <dgm:pt modelId="{756D08AE-19A1-7546-A445-48744ED8EFC5}" type="parTrans" cxnId="{4995EEFD-5F26-D04E-B83C-82BE55F77BB3}">
      <dgm:prSet/>
      <dgm:spPr/>
      <dgm:t>
        <a:bodyPr/>
        <a:lstStyle/>
        <a:p>
          <a:endParaRPr lang="en-US"/>
        </a:p>
      </dgm:t>
    </dgm:pt>
    <dgm:pt modelId="{21E97356-4EC9-ED49-910B-82578A897DC4}" type="sibTrans" cxnId="{4995EEFD-5F26-D04E-B83C-82BE55F77BB3}">
      <dgm:prSet/>
      <dgm:spPr/>
      <dgm:t>
        <a:bodyPr/>
        <a:lstStyle/>
        <a:p>
          <a:endParaRPr lang="en-US"/>
        </a:p>
      </dgm:t>
    </dgm:pt>
    <dgm:pt modelId="{81292CA6-5329-B64D-AA97-B7CFFC91F462}">
      <dgm:prSe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b="1" dirty="0">
              <a:solidFill>
                <a:schemeClr val="bg1"/>
              </a:solidFill>
            </a:rPr>
            <a:t>Data Ready</a:t>
          </a:r>
        </a:p>
      </dgm:t>
    </dgm:pt>
    <dgm:pt modelId="{C4C7DBB5-83C1-3A49-AEDB-1CBA5F5CA981}" type="parTrans" cxnId="{24E2FA7E-85BB-104C-AE7B-3BABFAB5B89E}">
      <dgm:prSet/>
      <dgm:spPr/>
      <dgm:t>
        <a:bodyPr/>
        <a:lstStyle/>
        <a:p>
          <a:endParaRPr lang="en-US"/>
        </a:p>
      </dgm:t>
    </dgm:pt>
    <dgm:pt modelId="{5E421939-8B37-144B-8E1C-ED65D395CF7C}" type="sibTrans" cxnId="{24E2FA7E-85BB-104C-AE7B-3BABFAB5B89E}">
      <dgm:prSet/>
      <dgm:spPr/>
      <dgm:t>
        <a:bodyPr/>
        <a:lstStyle/>
        <a:p>
          <a:endParaRPr lang="en-US"/>
        </a:p>
      </dgm:t>
    </dgm:pt>
    <dgm:pt modelId="{96E19FFC-7871-9648-A1DF-107A818876C4}">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t>Scaling</a:t>
          </a:r>
        </a:p>
      </dgm:t>
    </dgm:pt>
    <dgm:pt modelId="{99C16FC1-CF95-A64B-A114-CBB54D8191C1}" type="parTrans" cxnId="{C4591693-B5B9-624B-9631-1D150A3F8436}">
      <dgm:prSet/>
      <dgm:spPr/>
      <dgm:t>
        <a:bodyPr/>
        <a:lstStyle/>
        <a:p>
          <a:endParaRPr lang="en-US"/>
        </a:p>
      </dgm:t>
    </dgm:pt>
    <dgm:pt modelId="{B39C2C18-33F4-A04A-A46B-6227C2A00832}" type="sibTrans" cxnId="{C4591693-B5B9-624B-9631-1D150A3F8436}">
      <dgm:prSet/>
      <dgm:spPr/>
      <dgm:t>
        <a:bodyPr/>
        <a:lstStyle/>
        <a:p>
          <a:endParaRPr lang="en-US"/>
        </a:p>
      </dgm:t>
    </dgm:pt>
    <dgm:pt modelId="{FB38ACF1-97FA-6341-B11B-66680E8E0444}">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t>Centering</a:t>
          </a:r>
        </a:p>
      </dgm:t>
    </dgm:pt>
    <dgm:pt modelId="{070FC528-C837-D546-8F8D-55C9F6557EEE}" type="parTrans" cxnId="{E11A3728-0808-3142-B128-6A3C54528935}">
      <dgm:prSet/>
      <dgm:spPr/>
      <dgm:t>
        <a:bodyPr/>
        <a:lstStyle/>
        <a:p>
          <a:endParaRPr lang="en-US"/>
        </a:p>
      </dgm:t>
    </dgm:pt>
    <dgm:pt modelId="{A6932699-07E9-F749-A892-A6DF80802503}" type="sibTrans" cxnId="{E11A3728-0808-3142-B128-6A3C54528935}">
      <dgm:prSet/>
      <dgm:spPr/>
      <dgm:t>
        <a:bodyPr/>
        <a:lstStyle/>
        <a:p>
          <a:endParaRPr lang="en-US"/>
        </a:p>
      </dgm:t>
    </dgm:pt>
    <dgm:pt modelId="{3BDE6071-F6B2-C74B-B4F9-E9D67EA0396B}">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err="1"/>
            <a:t>Skewness</a:t>
          </a:r>
          <a:endParaRPr lang="en-US" sz="1200" b="1" dirty="0"/>
        </a:p>
      </dgm:t>
    </dgm:pt>
    <dgm:pt modelId="{35CD30D4-472E-264A-B9F4-77D2D96CFD27}" type="parTrans" cxnId="{444B8A61-5542-E348-814D-12DDEE0ED92A}">
      <dgm:prSet/>
      <dgm:spPr/>
      <dgm:t>
        <a:bodyPr/>
        <a:lstStyle/>
        <a:p>
          <a:endParaRPr lang="en-US"/>
        </a:p>
      </dgm:t>
    </dgm:pt>
    <dgm:pt modelId="{5B0E82F8-41BF-8D4D-ADF5-36C8B88D2690}" type="sibTrans" cxnId="{444B8A61-5542-E348-814D-12DDEE0ED92A}">
      <dgm:prSet/>
      <dgm:spPr/>
      <dgm:t>
        <a:bodyPr/>
        <a:lstStyle/>
        <a:p>
          <a:endParaRPr lang="en-US"/>
        </a:p>
      </dgm:t>
    </dgm:pt>
    <dgm:pt modelId="{91D765DF-29E6-EC4B-8263-E5301A49B5B5}">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t>Outliers</a:t>
          </a:r>
        </a:p>
      </dgm:t>
    </dgm:pt>
    <dgm:pt modelId="{D2D224EE-1890-9F4D-9599-50B63F235A76}" type="parTrans" cxnId="{99D15461-30F0-B54A-978E-375272E6231C}">
      <dgm:prSet/>
      <dgm:spPr/>
      <dgm:t>
        <a:bodyPr/>
        <a:lstStyle/>
        <a:p>
          <a:endParaRPr lang="en-US"/>
        </a:p>
      </dgm:t>
    </dgm:pt>
    <dgm:pt modelId="{C1373A71-1667-6B4A-A9DA-6E7D9EA23E8A}" type="sibTrans" cxnId="{99D15461-30F0-B54A-978E-375272E6231C}">
      <dgm:prSet/>
      <dgm:spPr/>
      <dgm:t>
        <a:bodyPr/>
        <a:lstStyle/>
        <a:p>
          <a:endParaRPr lang="en-US"/>
        </a:p>
      </dgm:t>
    </dgm:pt>
    <dgm:pt modelId="{849FAA9F-F170-F343-BE59-E3830AD911D4}">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t>Missing Values</a:t>
          </a:r>
        </a:p>
      </dgm:t>
    </dgm:pt>
    <dgm:pt modelId="{E349F212-B7AF-9047-AAB5-4470C5520EAD}" type="parTrans" cxnId="{9CCE2470-974A-BB40-8104-6D4D9C750640}">
      <dgm:prSet/>
      <dgm:spPr/>
      <dgm:t>
        <a:bodyPr/>
        <a:lstStyle/>
        <a:p>
          <a:endParaRPr lang="en-US"/>
        </a:p>
      </dgm:t>
    </dgm:pt>
    <dgm:pt modelId="{D1A3A3F2-8A41-F343-9D53-E56A384C8CFF}" type="sibTrans" cxnId="{9CCE2470-974A-BB40-8104-6D4D9C750640}">
      <dgm:prSet/>
      <dgm:spPr/>
      <dgm:t>
        <a:bodyPr/>
        <a:lstStyle/>
        <a:p>
          <a:endParaRPr lang="en-US"/>
        </a:p>
      </dgm:t>
    </dgm:pt>
    <dgm:pt modelId="{710151E5-4575-404E-928B-1ADA0CC94E5C}">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t>Errors</a:t>
          </a:r>
        </a:p>
      </dgm:t>
    </dgm:pt>
    <dgm:pt modelId="{ECD283AC-6704-FA49-873A-374411A3B973}" type="parTrans" cxnId="{FD200601-2ABD-0942-B8D3-2B46D2A9F715}">
      <dgm:prSet/>
      <dgm:spPr/>
      <dgm:t>
        <a:bodyPr/>
        <a:lstStyle/>
        <a:p>
          <a:endParaRPr lang="en-US"/>
        </a:p>
      </dgm:t>
    </dgm:pt>
    <dgm:pt modelId="{9283D332-27AF-9047-8097-0EF261BF696C}" type="sibTrans" cxnId="{FD200601-2ABD-0942-B8D3-2B46D2A9F715}">
      <dgm:prSet/>
      <dgm:spPr/>
      <dgm:t>
        <a:bodyPr/>
        <a:lstStyle/>
        <a:p>
          <a:endParaRPr lang="en-US"/>
        </a:p>
      </dgm:t>
    </dgm:pt>
    <dgm:pt modelId="{049ECBCD-AB8D-DD49-8EA5-16FB8DEF5063}">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solidFill>
                <a:srgbClr val="0055A0"/>
              </a:solidFill>
            </a:rPr>
            <a:t>Missing Values</a:t>
          </a:r>
        </a:p>
      </dgm:t>
    </dgm:pt>
    <dgm:pt modelId="{B48CC525-317E-E045-8C25-86894E957124}" type="parTrans" cxnId="{F7FD73FC-60DD-0443-A863-169ADFD0147B}">
      <dgm:prSet/>
      <dgm:spPr/>
      <dgm:t>
        <a:bodyPr/>
        <a:lstStyle/>
        <a:p>
          <a:endParaRPr lang="en-US"/>
        </a:p>
      </dgm:t>
    </dgm:pt>
    <dgm:pt modelId="{75CB290E-3FC3-0841-B294-56FF2366AC8C}" type="sibTrans" cxnId="{F7FD73FC-60DD-0443-A863-169ADFD0147B}">
      <dgm:prSet/>
      <dgm:spPr/>
      <dgm:t>
        <a:bodyPr/>
        <a:lstStyle/>
        <a:p>
          <a:endParaRPr lang="en-US"/>
        </a:p>
      </dgm:t>
    </dgm:pt>
    <dgm:pt modelId="{456753FF-8ED6-E94A-96A1-0AE3C1EB9388}">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solidFill>
                <a:srgbClr val="0055A0"/>
              </a:solidFill>
            </a:rPr>
            <a:t>Dimensionality</a:t>
          </a:r>
        </a:p>
      </dgm:t>
    </dgm:pt>
    <dgm:pt modelId="{4B376DF8-2303-E144-A256-F9C2B35D0266}" type="parTrans" cxnId="{D1398BB3-D6AC-3A4C-A8BD-DDC126C4A33A}">
      <dgm:prSet/>
      <dgm:spPr/>
      <dgm:t>
        <a:bodyPr/>
        <a:lstStyle/>
        <a:p>
          <a:endParaRPr lang="en-US"/>
        </a:p>
      </dgm:t>
    </dgm:pt>
    <dgm:pt modelId="{7BB3BE2F-C2D4-9E4F-BE0D-B837F6B3FD9A}" type="sibTrans" cxnId="{D1398BB3-D6AC-3A4C-A8BD-DDC126C4A33A}">
      <dgm:prSet/>
      <dgm:spPr/>
      <dgm:t>
        <a:bodyPr/>
        <a:lstStyle/>
        <a:p>
          <a:endParaRPr lang="en-US"/>
        </a:p>
      </dgm:t>
    </dgm:pt>
    <dgm:pt modelId="{8426AF68-C823-8A46-B3DF-114E3B66489E}">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solidFill>
                <a:srgbClr val="0055A0"/>
              </a:solidFill>
            </a:rPr>
            <a:t>Types Problems</a:t>
          </a:r>
        </a:p>
      </dgm:t>
    </dgm:pt>
    <dgm:pt modelId="{C0CC1529-2FDB-E945-BECF-04B5CD69B854}" type="parTrans" cxnId="{7A5ED43D-6C77-E94C-B6B6-EBED09E7AD62}">
      <dgm:prSet/>
      <dgm:spPr/>
      <dgm:t>
        <a:bodyPr/>
        <a:lstStyle/>
        <a:p>
          <a:endParaRPr lang="en-US"/>
        </a:p>
      </dgm:t>
    </dgm:pt>
    <dgm:pt modelId="{1E0F6B89-DD09-434D-9A01-E290F98CCE2C}" type="sibTrans" cxnId="{7A5ED43D-6C77-E94C-B6B6-EBED09E7AD62}">
      <dgm:prSet/>
      <dgm:spPr/>
      <dgm:t>
        <a:bodyPr/>
        <a:lstStyle/>
        <a:p>
          <a:endParaRPr lang="en-US"/>
        </a:p>
      </dgm:t>
    </dgm:pt>
    <dgm:pt modelId="{648F3496-7A66-374E-AD05-47B1C9CFEAB4}">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solidFill>
                <a:srgbClr val="0055A0"/>
              </a:solidFill>
            </a:rPr>
            <a:t>Error Values</a:t>
          </a:r>
        </a:p>
      </dgm:t>
    </dgm:pt>
    <dgm:pt modelId="{5CB2C945-6BE3-A640-9B32-26CD92F495A5}" type="parTrans" cxnId="{560B047C-0F0C-B94B-8EC0-6FD47F5CC9C0}">
      <dgm:prSet/>
      <dgm:spPr/>
      <dgm:t>
        <a:bodyPr/>
        <a:lstStyle/>
        <a:p>
          <a:endParaRPr lang="en-US"/>
        </a:p>
      </dgm:t>
    </dgm:pt>
    <dgm:pt modelId="{30B37C90-EF1E-B04C-B89A-28511B989411}" type="sibTrans" cxnId="{560B047C-0F0C-B94B-8EC0-6FD47F5CC9C0}">
      <dgm:prSet/>
      <dgm:spPr/>
      <dgm:t>
        <a:bodyPr/>
        <a:lstStyle/>
        <a:p>
          <a:endParaRPr lang="en-US"/>
        </a:p>
      </dgm:t>
    </dgm:pt>
    <dgm:pt modelId="{E7602D72-7318-114A-B193-3068786C5BFA}">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solidFill>
                <a:srgbClr val="0055A0"/>
              </a:solidFill>
            </a:rPr>
            <a:t>Different Scales</a:t>
          </a:r>
        </a:p>
      </dgm:t>
    </dgm:pt>
    <dgm:pt modelId="{A3E5AD63-854E-C348-B944-0CB9803276EC}" type="parTrans" cxnId="{7B892E2E-B611-FA45-A5AA-6963E5170512}">
      <dgm:prSet/>
      <dgm:spPr/>
      <dgm:t>
        <a:bodyPr/>
        <a:lstStyle/>
        <a:p>
          <a:endParaRPr lang="en-US"/>
        </a:p>
      </dgm:t>
    </dgm:pt>
    <dgm:pt modelId="{93D4D76E-96B7-B046-B6C1-354E490BE7A5}" type="sibTrans" cxnId="{7B892E2E-B611-FA45-A5AA-6963E5170512}">
      <dgm:prSet/>
      <dgm:spPr/>
      <dgm:t>
        <a:bodyPr/>
        <a:lstStyle/>
        <a:p>
          <a:endParaRPr lang="en-US"/>
        </a:p>
      </dgm:t>
    </dgm:pt>
    <dgm:pt modelId="{83AB8390-8032-624B-9226-CAD0A86B100B}">
      <dgm:prSe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sz="1200" b="1" dirty="0">
              <a:solidFill>
                <a:srgbClr val="0055A0"/>
              </a:solidFill>
            </a:rPr>
            <a:t>Many others</a:t>
          </a:r>
        </a:p>
      </dgm:t>
    </dgm:pt>
    <dgm:pt modelId="{15056ADE-9B5B-FD49-B839-77D5AAECE2FB}" type="parTrans" cxnId="{0F2A8380-4C68-D844-A9FF-BF72ABE6F4C4}">
      <dgm:prSet/>
      <dgm:spPr/>
      <dgm:t>
        <a:bodyPr/>
        <a:lstStyle/>
        <a:p>
          <a:endParaRPr lang="en-US"/>
        </a:p>
      </dgm:t>
    </dgm:pt>
    <dgm:pt modelId="{217BAA79-8204-484C-A44B-84E8B13EDE02}" type="sibTrans" cxnId="{0F2A8380-4C68-D844-A9FF-BF72ABE6F4C4}">
      <dgm:prSet/>
      <dgm:spPr/>
      <dgm:t>
        <a:bodyPr/>
        <a:lstStyle/>
        <a:p>
          <a:endParaRPr lang="en-US"/>
        </a:p>
      </dgm:t>
    </dgm:pt>
    <dgm:pt modelId="{46FC2D87-D09F-3347-A797-09AFD8896896}">
      <dgm:prSet>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US" b="1" dirty="0">
              <a:solidFill>
                <a:schemeClr val="bg1"/>
              </a:solidFill>
            </a:rPr>
            <a:t>Modeling phase</a:t>
          </a:r>
        </a:p>
      </dgm:t>
    </dgm:pt>
    <dgm:pt modelId="{9364F62A-2BDC-954B-ADA7-5F4B66592A0D}" type="parTrans" cxnId="{228498C2-F191-2247-9A24-95B0CD00E58A}">
      <dgm:prSet/>
      <dgm:spPr/>
      <dgm:t>
        <a:bodyPr/>
        <a:lstStyle/>
        <a:p>
          <a:endParaRPr lang="en-US"/>
        </a:p>
      </dgm:t>
    </dgm:pt>
    <dgm:pt modelId="{4326B30A-E122-CA4D-AD9D-A4C394B00203}" type="sibTrans" cxnId="{228498C2-F191-2247-9A24-95B0CD00E58A}">
      <dgm:prSet/>
      <dgm:spPr/>
      <dgm:t>
        <a:bodyPr/>
        <a:lstStyle/>
        <a:p>
          <a:endParaRPr lang="en-US"/>
        </a:p>
      </dgm:t>
    </dgm:pt>
    <dgm:pt modelId="{62974FCC-0107-4447-B2DA-796269D444A5}" type="pres">
      <dgm:prSet presAssocID="{71FB5157-D807-1148-8E4C-E2444C7B2D54}" presName="theList" presStyleCnt="0">
        <dgm:presLayoutVars>
          <dgm:dir/>
          <dgm:animLvl val="lvl"/>
          <dgm:resizeHandles val="exact"/>
        </dgm:presLayoutVars>
      </dgm:prSet>
      <dgm:spPr/>
    </dgm:pt>
    <dgm:pt modelId="{36B9C090-A7D4-3547-A60A-AA68A59836AA}" type="pres">
      <dgm:prSet presAssocID="{5A30472C-CA4B-2C40-96CC-AA196AEF20ED}" presName="compNode" presStyleCnt="0"/>
      <dgm:spPr/>
    </dgm:pt>
    <dgm:pt modelId="{0FF62116-F120-5E4A-9FC0-A2F2426E1B7B}" type="pres">
      <dgm:prSet presAssocID="{5A30472C-CA4B-2C40-96CC-AA196AEF20ED}" presName="noGeometry" presStyleCnt="0"/>
      <dgm:spPr/>
    </dgm:pt>
    <dgm:pt modelId="{C738AADE-3C52-BF49-A656-F351ECAF6EB8}" type="pres">
      <dgm:prSet presAssocID="{5A30472C-CA4B-2C40-96CC-AA196AEF20ED}" presName="childTextVisible" presStyleLbl="bgAccFollowNode1" presStyleIdx="0" presStyleCnt="3">
        <dgm:presLayoutVars>
          <dgm:bulletEnabled val="1"/>
        </dgm:presLayoutVars>
        <dgm:style>
          <a:lnRef idx="2">
            <a:schemeClr val="accent1">
              <a:shade val="50000"/>
            </a:schemeClr>
          </a:lnRef>
          <a:fillRef idx="1">
            <a:schemeClr val="accent1"/>
          </a:fillRef>
          <a:effectRef idx="0">
            <a:schemeClr val="accent1"/>
          </a:effectRef>
          <a:fontRef idx="minor">
            <a:schemeClr val="lt1"/>
          </a:fontRef>
        </dgm:style>
      </dgm:prSet>
      <dgm:spPr/>
    </dgm:pt>
    <dgm:pt modelId="{FB03361E-9DCC-9742-8600-5D6BD4BC68CF}" type="pres">
      <dgm:prSet presAssocID="{5A30472C-CA4B-2C40-96CC-AA196AEF20ED}" presName="childTextHidden" presStyleLbl="bgAccFollowNode1" presStyleIdx="0" presStyleCnt="3"/>
      <dgm:spPr/>
    </dgm:pt>
    <dgm:pt modelId="{FB392381-555C-0A46-A1E4-BB90FE032287}" type="pres">
      <dgm:prSet presAssocID="{5A30472C-CA4B-2C40-96CC-AA196AEF20ED}" presName="parentText" presStyleLbl="node1" presStyleIdx="0" presStyleCnt="3">
        <dgm:presLayoutVars>
          <dgm:chMax val="1"/>
          <dgm:bulletEnabled val="1"/>
        </dgm:presLayoutVars>
      </dgm:prSet>
      <dgm:spPr/>
    </dgm:pt>
    <dgm:pt modelId="{3E01BAE0-2904-5A45-8BB0-EDD15C72FEF1}" type="pres">
      <dgm:prSet presAssocID="{5A30472C-CA4B-2C40-96CC-AA196AEF20ED}" presName="aSpace" presStyleCnt="0"/>
      <dgm:spPr/>
    </dgm:pt>
    <dgm:pt modelId="{A611B107-6AFB-D240-B906-3A4032DCD1C9}" type="pres">
      <dgm:prSet presAssocID="{8080AEEF-BD4C-EF47-9C82-2566A042E53E}" presName="compNode" presStyleCnt="0"/>
      <dgm:spPr/>
    </dgm:pt>
    <dgm:pt modelId="{E80B1411-CF81-2949-9A9C-8A71A1FEF9EB}" type="pres">
      <dgm:prSet presAssocID="{8080AEEF-BD4C-EF47-9C82-2566A042E53E}" presName="noGeometry" presStyleCnt="0"/>
      <dgm:spPr/>
    </dgm:pt>
    <dgm:pt modelId="{94629EC1-2F94-6E4F-85B7-5B9D81DFD9FB}" type="pres">
      <dgm:prSet presAssocID="{8080AEEF-BD4C-EF47-9C82-2566A042E53E}" presName="childTextVisible" presStyleLbl="bgAccFollowNode1" presStyleIdx="1" presStyleCnt="3">
        <dgm:presLayoutVars>
          <dgm:bulletEnabled val="1"/>
        </dgm:presLayoutVars>
      </dgm:prSet>
      <dgm:spPr/>
    </dgm:pt>
    <dgm:pt modelId="{DFBAB648-FC8E-2A49-AB64-6C6A30F82CAD}" type="pres">
      <dgm:prSet presAssocID="{8080AEEF-BD4C-EF47-9C82-2566A042E53E}" presName="childTextHidden" presStyleLbl="bgAccFollowNode1" presStyleIdx="1" presStyleCnt="3"/>
      <dgm:spPr/>
    </dgm:pt>
    <dgm:pt modelId="{6980D28F-636D-0943-BDB1-FDA4845FADF3}" type="pres">
      <dgm:prSet presAssocID="{8080AEEF-BD4C-EF47-9C82-2566A042E53E}" presName="parentText" presStyleLbl="node1" presStyleIdx="1" presStyleCnt="3">
        <dgm:presLayoutVars>
          <dgm:chMax val="1"/>
          <dgm:bulletEnabled val="1"/>
        </dgm:presLayoutVars>
      </dgm:prSet>
      <dgm:spPr/>
    </dgm:pt>
    <dgm:pt modelId="{632DE329-9A1F-0749-9BB6-D55F4689CB8E}" type="pres">
      <dgm:prSet presAssocID="{8080AEEF-BD4C-EF47-9C82-2566A042E53E}" presName="aSpace" presStyleCnt="0"/>
      <dgm:spPr/>
    </dgm:pt>
    <dgm:pt modelId="{F06D5D07-832E-5745-B23E-90B59C867AF5}" type="pres">
      <dgm:prSet presAssocID="{81292CA6-5329-B64D-AA97-B7CFFC91F462}" presName="compNode" presStyleCnt="0"/>
      <dgm:spPr/>
    </dgm:pt>
    <dgm:pt modelId="{2347F2F6-EFF0-9646-94D1-6EE0509B2062}" type="pres">
      <dgm:prSet presAssocID="{81292CA6-5329-B64D-AA97-B7CFFC91F462}" presName="noGeometry" presStyleCnt="0"/>
      <dgm:spPr/>
    </dgm:pt>
    <dgm:pt modelId="{F8573A90-38B5-0143-894E-452619B89BCC}" type="pres">
      <dgm:prSet presAssocID="{81292CA6-5329-B64D-AA97-B7CFFC91F462}" presName="childTextVisible" presStyleLbl="bgAccFollowNode1" presStyleIdx="2" presStyleCnt="3" custLinFactNeighborY="646">
        <dgm:presLayoutVars>
          <dgm:bulletEnabled val="1"/>
        </dgm:presLayoutVars>
        <dgm:style>
          <a:lnRef idx="2">
            <a:schemeClr val="accent1">
              <a:shade val="50000"/>
            </a:schemeClr>
          </a:lnRef>
          <a:fillRef idx="1">
            <a:schemeClr val="accent1"/>
          </a:fillRef>
          <a:effectRef idx="0">
            <a:schemeClr val="accent1"/>
          </a:effectRef>
          <a:fontRef idx="minor">
            <a:schemeClr val="lt1"/>
          </a:fontRef>
        </dgm:style>
      </dgm:prSet>
      <dgm:spPr/>
    </dgm:pt>
    <dgm:pt modelId="{A17A619E-0243-0C42-B7D7-2220CB34B74D}" type="pres">
      <dgm:prSet presAssocID="{81292CA6-5329-B64D-AA97-B7CFFC91F462}" presName="childTextHidden" presStyleLbl="bgAccFollowNode1" presStyleIdx="2" presStyleCnt="3"/>
      <dgm:spPr/>
    </dgm:pt>
    <dgm:pt modelId="{D1B491A8-7ED8-004F-B7CB-86FF29949F2B}" type="pres">
      <dgm:prSet presAssocID="{81292CA6-5329-B64D-AA97-B7CFFC91F462}" presName="parentText" presStyleLbl="node1" presStyleIdx="2" presStyleCnt="3">
        <dgm:presLayoutVars>
          <dgm:chMax val="1"/>
          <dgm:bulletEnabled val="1"/>
        </dgm:presLayoutVars>
      </dgm:prSet>
      <dgm:spPr/>
    </dgm:pt>
  </dgm:ptLst>
  <dgm:cxnLst>
    <dgm:cxn modelId="{FD200601-2ABD-0942-B8D3-2B46D2A9F715}" srcId="{8080AEEF-BD4C-EF47-9C82-2566A042E53E}" destId="{710151E5-4575-404E-928B-1ADA0CC94E5C}" srcOrd="5" destOrd="0" parTransId="{ECD283AC-6704-FA49-873A-374411A3B973}" sibTransId="{9283D332-27AF-9047-8097-0EF261BF696C}"/>
    <dgm:cxn modelId="{FA48D901-D3C5-224C-860F-7DDADD188671}" type="presOf" srcId="{FB38ACF1-97FA-6341-B11B-66680E8E0444}" destId="{DFBAB648-FC8E-2A49-AB64-6C6A30F82CAD}" srcOrd="1" destOrd="1" presId="urn:microsoft.com/office/officeart/2005/8/layout/hProcess6"/>
    <dgm:cxn modelId="{9480D203-B7D2-7C40-9A71-4B489085A330}" type="presOf" srcId="{710151E5-4575-404E-928B-1ADA0CC94E5C}" destId="{DFBAB648-FC8E-2A49-AB64-6C6A30F82CAD}" srcOrd="1" destOrd="5" presId="urn:microsoft.com/office/officeart/2005/8/layout/hProcess6"/>
    <dgm:cxn modelId="{1EF0E30C-7C74-3740-85B2-B232343549D7}" type="presOf" srcId="{83AB8390-8032-624B-9226-CAD0A86B100B}" destId="{FB03361E-9DCC-9742-8600-5D6BD4BC68CF}" srcOrd="1" destOrd="5" presId="urn:microsoft.com/office/officeart/2005/8/layout/hProcess6"/>
    <dgm:cxn modelId="{1C535210-97B9-CD48-A6AD-A8C36D98D9D0}" type="presOf" srcId="{8426AF68-C823-8A46-B3DF-114E3B66489E}" destId="{FB03361E-9DCC-9742-8600-5D6BD4BC68CF}" srcOrd="1" destOrd="4" presId="urn:microsoft.com/office/officeart/2005/8/layout/hProcess6"/>
    <dgm:cxn modelId="{2F29E214-1AD7-D844-A03C-CCE825497343}" type="presOf" srcId="{96E19FFC-7871-9648-A1DF-107A818876C4}" destId="{94629EC1-2F94-6E4F-85B7-5B9D81DFD9FB}" srcOrd="0" destOrd="0" presId="urn:microsoft.com/office/officeart/2005/8/layout/hProcess6"/>
    <dgm:cxn modelId="{174C1618-A35A-F54B-BF8C-98BE62963C0D}" type="presOf" srcId="{8426AF68-C823-8A46-B3DF-114E3B66489E}" destId="{C738AADE-3C52-BF49-A656-F351ECAF6EB8}" srcOrd="0" destOrd="4" presId="urn:microsoft.com/office/officeart/2005/8/layout/hProcess6"/>
    <dgm:cxn modelId="{E11A3728-0808-3142-B128-6A3C54528935}" srcId="{8080AEEF-BD4C-EF47-9C82-2566A042E53E}" destId="{FB38ACF1-97FA-6341-B11B-66680E8E0444}" srcOrd="1" destOrd="0" parTransId="{070FC528-C837-D546-8F8D-55C9F6557EEE}" sibTransId="{A6932699-07E9-F749-A892-A6DF80802503}"/>
    <dgm:cxn modelId="{7B892E2E-B611-FA45-A5AA-6963E5170512}" srcId="{5A30472C-CA4B-2C40-96CC-AA196AEF20ED}" destId="{E7602D72-7318-114A-B193-3068786C5BFA}" srcOrd="2" destOrd="0" parTransId="{A3E5AD63-854E-C348-B944-0CB9803276EC}" sibTransId="{93D4D76E-96B7-B046-B6C1-354E490BE7A5}"/>
    <dgm:cxn modelId="{DF623F3C-688A-3D4D-801E-DAB91B2A91F6}" type="presOf" srcId="{710151E5-4575-404E-928B-1ADA0CC94E5C}" destId="{94629EC1-2F94-6E4F-85B7-5B9D81DFD9FB}" srcOrd="0" destOrd="5" presId="urn:microsoft.com/office/officeart/2005/8/layout/hProcess6"/>
    <dgm:cxn modelId="{7A5ED43D-6C77-E94C-B6B6-EBED09E7AD62}" srcId="{5A30472C-CA4B-2C40-96CC-AA196AEF20ED}" destId="{8426AF68-C823-8A46-B3DF-114E3B66489E}" srcOrd="4" destOrd="0" parTransId="{C0CC1529-2FDB-E945-BECF-04B5CD69B854}" sibTransId="{1E0F6B89-DD09-434D-9A01-E290F98CCE2C}"/>
    <dgm:cxn modelId="{99D15461-30F0-B54A-978E-375272E6231C}" srcId="{8080AEEF-BD4C-EF47-9C82-2566A042E53E}" destId="{91D765DF-29E6-EC4B-8263-E5301A49B5B5}" srcOrd="3" destOrd="0" parTransId="{D2D224EE-1890-9F4D-9599-50B63F235A76}" sibTransId="{C1373A71-1667-6B4A-A9DA-6E7D9EA23E8A}"/>
    <dgm:cxn modelId="{444B8A61-5542-E348-814D-12DDEE0ED92A}" srcId="{8080AEEF-BD4C-EF47-9C82-2566A042E53E}" destId="{3BDE6071-F6B2-C74B-B4F9-E9D67EA0396B}" srcOrd="2" destOrd="0" parTransId="{35CD30D4-472E-264A-B9F4-77D2D96CFD27}" sibTransId="{5B0E82F8-41BF-8D4D-ADF5-36C8B88D2690}"/>
    <dgm:cxn modelId="{5607C567-6BAE-C84C-97F5-7634D203CB76}" type="presOf" srcId="{81292CA6-5329-B64D-AA97-B7CFFC91F462}" destId="{D1B491A8-7ED8-004F-B7CB-86FF29949F2B}" srcOrd="0" destOrd="0" presId="urn:microsoft.com/office/officeart/2005/8/layout/hProcess6"/>
    <dgm:cxn modelId="{9CCE2470-974A-BB40-8104-6D4D9C750640}" srcId="{8080AEEF-BD4C-EF47-9C82-2566A042E53E}" destId="{849FAA9F-F170-F343-BE59-E3830AD911D4}" srcOrd="4" destOrd="0" parTransId="{E349F212-B7AF-9047-AAB5-4470C5520EAD}" sibTransId="{D1A3A3F2-8A41-F343-9D53-E56A384C8CFF}"/>
    <dgm:cxn modelId="{21795D58-0D69-DC47-9568-10F1217BD6FA}" type="presOf" srcId="{83AB8390-8032-624B-9226-CAD0A86B100B}" destId="{C738AADE-3C52-BF49-A656-F351ECAF6EB8}" srcOrd="0" destOrd="5" presId="urn:microsoft.com/office/officeart/2005/8/layout/hProcess6"/>
    <dgm:cxn modelId="{560B047C-0F0C-B94B-8EC0-6FD47F5CC9C0}" srcId="{5A30472C-CA4B-2C40-96CC-AA196AEF20ED}" destId="{648F3496-7A66-374E-AD05-47B1C9CFEAB4}" srcOrd="1" destOrd="0" parTransId="{5CB2C945-6BE3-A640-9B32-26CD92F495A5}" sibTransId="{30B37C90-EF1E-B04C-B89A-28511B989411}"/>
    <dgm:cxn modelId="{24E2FA7E-85BB-104C-AE7B-3BABFAB5B89E}" srcId="{71FB5157-D807-1148-8E4C-E2444C7B2D54}" destId="{81292CA6-5329-B64D-AA97-B7CFFC91F462}" srcOrd="2" destOrd="0" parTransId="{C4C7DBB5-83C1-3A49-AEDB-1CBA5F5CA981}" sibTransId="{5E421939-8B37-144B-8E1C-ED65D395CF7C}"/>
    <dgm:cxn modelId="{E8027B7F-21CD-AC40-961A-EAC9F5DB9BA6}" type="presOf" srcId="{648F3496-7A66-374E-AD05-47B1C9CFEAB4}" destId="{C738AADE-3C52-BF49-A656-F351ECAF6EB8}" srcOrd="0" destOrd="1" presId="urn:microsoft.com/office/officeart/2005/8/layout/hProcess6"/>
    <dgm:cxn modelId="{0F2A8380-4C68-D844-A9FF-BF72ABE6F4C4}" srcId="{5A30472C-CA4B-2C40-96CC-AA196AEF20ED}" destId="{83AB8390-8032-624B-9226-CAD0A86B100B}" srcOrd="5" destOrd="0" parTransId="{15056ADE-9B5B-FD49-B839-77D5AAECE2FB}" sibTransId="{217BAA79-8204-484C-A44B-84E8B13EDE02}"/>
    <dgm:cxn modelId="{75EA7E92-ACC4-EF40-92CD-DA4FF1C0A916}" srcId="{71FB5157-D807-1148-8E4C-E2444C7B2D54}" destId="{5A30472C-CA4B-2C40-96CC-AA196AEF20ED}" srcOrd="0" destOrd="0" parTransId="{B401B954-C400-C64E-A557-61E7C24B78EE}" sibTransId="{26602798-7D6C-5F47-A42B-FDA9CFE9656A}"/>
    <dgm:cxn modelId="{C4591693-B5B9-624B-9631-1D150A3F8436}" srcId="{8080AEEF-BD4C-EF47-9C82-2566A042E53E}" destId="{96E19FFC-7871-9648-A1DF-107A818876C4}" srcOrd="0" destOrd="0" parTransId="{99C16FC1-CF95-A64B-A114-CBB54D8191C1}" sibTransId="{B39C2C18-33F4-A04A-A46B-6227C2A00832}"/>
    <dgm:cxn modelId="{D8B7F993-DB3D-E44C-B844-E04F789A1FC5}" type="presOf" srcId="{648F3496-7A66-374E-AD05-47B1C9CFEAB4}" destId="{FB03361E-9DCC-9742-8600-5D6BD4BC68CF}" srcOrd="1" destOrd="1" presId="urn:microsoft.com/office/officeart/2005/8/layout/hProcess6"/>
    <dgm:cxn modelId="{0B2E659A-33C6-954A-819C-9B135E26B838}" type="presOf" srcId="{E7602D72-7318-114A-B193-3068786C5BFA}" destId="{FB03361E-9DCC-9742-8600-5D6BD4BC68CF}" srcOrd="1" destOrd="2" presId="urn:microsoft.com/office/officeart/2005/8/layout/hProcess6"/>
    <dgm:cxn modelId="{A8B6EF9E-70DA-0A41-AFE3-6D51088AB6DA}" type="presOf" srcId="{91D765DF-29E6-EC4B-8263-E5301A49B5B5}" destId="{DFBAB648-FC8E-2A49-AB64-6C6A30F82CAD}" srcOrd="1" destOrd="3" presId="urn:microsoft.com/office/officeart/2005/8/layout/hProcess6"/>
    <dgm:cxn modelId="{D21372A1-9F30-F14F-9D28-ACFEBFEB4A56}" type="presOf" srcId="{91D765DF-29E6-EC4B-8263-E5301A49B5B5}" destId="{94629EC1-2F94-6E4F-85B7-5B9D81DFD9FB}" srcOrd="0" destOrd="3" presId="urn:microsoft.com/office/officeart/2005/8/layout/hProcess6"/>
    <dgm:cxn modelId="{BF4894A3-71FB-C146-A4F4-1BAA9433D929}" type="presOf" srcId="{3BDE6071-F6B2-C74B-B4F9-E9D67EA0396B}" destId="{DFBAB648-FC8E-2A49-AB64-6C6A30F82CAD}" srcOrd="1" destOrd="2" presId="urn:microsoft.com/office/officeart/2005/8/layout/hProcess6"/>
    <dgm:cxn modelId="{AAC3CBA4-DB79-C34B-BD5B-D48DD2AD839B}" type="presOf" srcId="{049ECBCD-AB8D-DD49-8EA5-16FB8DEF5063}" destId="{FB03361E-9DCC-9742-8600-5D6BD4BC68CF}" srcOrd="1" destOrd="0" presId="urn:microsoft.com/office/officeart/2005/8/layout/hProcess6"/>
    <dgm:cxn modelId="{CBBA9AB1-C5D5-2A46-ACFA-BB9D04D0B17E}" type="presOf" srcId="{8080AEEF-BD4C-EF47-9C82-2566A042E53E}" destId="{6980D28F-636D-0943-BDB1-FDA4845FADF3}" srcOrd="0" destOrd="0" presId="urn:microsoft.com/office/officeart/2005/8/layout/hProcess6"/>
    <dgm:cxn modelId="{5ECDB8B2-6B05-4043-882B-531325A9B741}" type="presOf" srcId="{96E19FFC-7871-9648-A1DF-107A818876C4}" destId="{DFBAB648-FC8E-2A49-AB64-6C6A30F82CAD}" srcOrd="1" destOrd="0" presId="urn:microsoft.com/office/officeart/2005/8/layout/hProcess6"/>
    <dgm:cxn modelId="{D1398BB3-D6AC-3A4C-A8BD-DDC126C4A33A}" srcId="{5A30472C-CA4B-2C40-96CC-AA196AEF20ED}" destId="{456753FF-8ED6-E94A-96A1-0AE3C1EB9388}" srcOrd="3" destOrd="0" parTransId="{4B376DF8-2303-E144-A256-F9C2B35D0266}" sibTransId="{7BB3BE2F-C2D4-9E4F-BE0D-B837F6B3FD9A}"/>
    <dgm:cxn modelId="{AF22D6BA-409B-F541-9316-05E5802A2016}" type="presOf" srcId="{5A30472C-CA4B-2C40-96CC-AA196AEF20ED}" destId="{FB392381-555C-0A46-A1E4-BB90FE032287}" srcOrd="0" destOrd="0" presId="urn:microsoft.com/office/officeart/2005/8/layout/hProcess6"/>
    <dgm:cxn modelId="{D61939BC-3E16-4B40-B557-451CB222CFB3}" type="presOf" srcId="{849FAA9F-F170-F343-BE59-E3830AD911D4}" destId="{94629EC1-2F94-6E4F-85B7-5B9D81DFD9FB}" srcOrd="0" destOrd="4" presId="urn:microsoft.com/office/officeart/2005/8/layout/hProcess6"/>
    <dgm:cxn modelId="{228498C2-F191-2247-9A24-95B0CD00E58A}" srcId="{81292CA6-5329-B64D-AA97-B7CFFC91F462}" destId="{46FC2D87-D09F-3347-A797-09AFD8896896}" srcOrd="0" destOrd="0" parTransId="{9364F62A-2BDC-954B-ADA7-5F4B66592A0D}" sibTransId="{4326B30A-E122-CA4D-AD9D-A4C394B00203}"/>
    <dgm:cxn modelId="{FF5EBAC2-EF31-3F40-A302-729D7D2E6EBD}" type="presOf" srcId="{FB38ACF1-97FA-6341-B11B-66680E8E0444}" destId="{94629EC1-2F94-6E4F-85B7-5B9D81DFD9FB}" srcOrd="0" destOrd="1" presId="urn:microsoft.com/office/officeart/2005/8/layout/hProcess6"/>
    <dgm:cxn modelId="{ACCB77CD-2E15-B544-B58F-6A7A07E58AE5}" type="presOf" srcId="{E7602D72-7318-114A-B193-3068786C5BFA}" destId="{C738AADE-3C52-BF49-A656-F351ECAF6EB8}" srcOrd="0" destOrd="2" presId="urn:microsoft.com/office/officeart/2005/8/layout/hProcess6"/>
    <dgm:cxn modelId="{044424DC-C187-5F4A-BCDB-60BDD96ABCC7}" type="presOf" srcId="{3BDE6071-F6B2-C74B-B4F9-E9D67EA0396B}" destId="{94629EC1-2F94-6E4F-85B7-5B9D81DFD9FB}" srcOrd="0" destOrd="2" presId="urn:microsoft.com/office/officeart/2005/8/layout/hProcess6"/>
    <dgm:cxn modelId="{73E4D3DE-C05B-6349-8F59-4D8000AFA1F4}" type="presOf" srcId="{46FC2D87-D09F-3347-A797-09AFD8896896}" destId="{F8573A90-38B5-0143-894E-452619B89BCC}" srcOrd="0" destOrd="0" presId="urn:microsoft.com/office/officeart/2005/8/layout/hProcess6"/>
    <dgm:cxn modelId="{69E0D5DF-9758-F24E-8E71-DA0D929766F0}" type="presOf" srcId="{456753FF-8ED6-E94A-96A1-0AE3C1EB9388}" destId="{C738AADE-3C52-BF49-A656-F351ECAF6EB8}" srcOrd="0" destOrd="3" presId="urn:microsoft.com/office/officeart/2005/8/layout/hProcess6"/>
    <dgm:cxn modelId="{FBDD22E2-5FDE-A44A-8EB9-C5C92B0C4064}" type="presOf" srcId="{849FAA9F-F170-F343-BE59-E3830AD911D4}" destId="{DFBAB648-FC8E-2A49-AB64-6C6A30F82CAD}" srcOrd="1" destOrd="4" presId="urn:microsoft.com/office/officeart/2005/8/layout/hProcess6"/>
    <dgm:cxn modelId="{FDE7E7EA-7A43-3C43-B9B2-AE0A0552B19C}" type="presOf" srcId="{049ECBCD-AB8D-DD49-8EA5-16FB8DEF5063}" destId="{C738AADE-3C52-BF49-A656-F351ECAF6EB8}" srcOrd="0" destOrd="0" presId="urn:microsoft.com/office/officeart/2005/8/layout/hProcess6"/>
    <dgm:cxn modelId="{C38C98F1-955A-3841-9A3B-AD2C21252489}" type="presOf" srcId="{71FB5157-D807-1148-8E4C-E2444C7B2D54}" destId="{62974FCC-0107-4447-B2DA-796269D444A5}" srcOrd="0" destOrd="0" presId="urn:microsoft.com/office/officeart/2005/8/layout/hProcess6"/>
    <dgm:cxn modelId="{243950FB-8ECD-CE42-B3AC-C302D295DFFD}" type="presOf" srcId="{46FC2D87-D09F-3347-A797-09AFD8896896}" destId="{A17A619E-0243-0C42-B7D7-2220CB34B74D}" srcOrd="1" destOrd="0" presId="urn:microsoft.com/office/officeart/2005/8/layout/hProcess6"/>
    <dgm:cxn modelId="{F8209DFB-A3EF-844D-AFCF-A0D58C89555C}" type="presOf" srcId="{456753FF-8ED6-E94A-96A1-0AE3C1EB9388}" destId="{FB03361E-9DCC-9742-8600-5D6BD4BC68CF}" srcOrd="1" destOrd="3" presId="urn:microsoft.com/office/officeart/2005/8/layout/hProcess6"/>
    <dgm:cxn modelId="{F7FD73FC-60DD-0443-A863-169ADFD0147B}" srcId="{5A30472C-CA4B-2C40-96CC-AA196AEF20ED}" destId="{049ECBCD-AB8D-DD49-8EA5-16FB8DEF5063}" srcOrd="0" destOrd="0" parTransId="{B48CC525-317E-E045-8C25-86894E957124}" sibTransId="{75CB290E-3FC3-0841-B294-56FF2366AC8C}"/>
    <dgm:cxn modelId="{4995EEFD-5F26-D04E-B83C-82BE55F77BB3}" srcId="{71FB5157-D807-1148-8E4C-E2444C7B2D54}" destId="{8080AEEF-BD4C-EF47-9C82-2566A042E53E}" srcOrd="1" destOrd="0" parTransId="{756D08AE-19A1-7546-A445-48744ED8EFC5}" sibTransId="{21E97356-4EC9-ED49-910B-82578A897DC4}"/>
    <dgm:cxn modelId="{8066CF41-E65C-7845-BD80-24F78B0D226E}" type="presParOf" srcId="{62974FCC-0107-4447-B2DA-796269D444A5}" destId="{36B9C090-A7D4-3547-A60A-AA68A59836AA}" srcOrd="0" destOrd="0" presId="urn:microsoft.com/office/officeart/2005/8/layout/hProcess6"/>
    <dgm:cxn modelId="{6F603FA8-E4F2-C649-B97A-63816D9A691D}" type="presParOf" srcId="{36B9C090-A7D4-3547-A60A-AA68A59836AA}" destId="{0FF62116-F120-5E4A-9FC0-A2F2426E1B7B}" srcOrd="0" destOrd="0" presId="urn:microsoft.com/office/officeart/2005/8/layout/hProcess6"/>
    <dgm:cxn modelId="{9EF1EDD1-3633-6646-AA11-F5C69CF88E3A}" type="presParOf" srcId="{36B9C090-A7D4-3547-A60A-AA68A59836AA}" destId="{C738AADE-3C52-BF49-A656-F351ECAF6EB8}" srcOrd="1" destOrd="0" presId="urn:microsoft.com/office/officeart/2005/8/layout/hProcess6"/>
    <dgm:cxn modelId="{0D3A53DB-D7A4-EE47-927F-432F166872E7}" type="presParOf" srcId="{36B9C090-A7D4-3547-A60A-AA68A59836AA}" destId="{FB03361E-9DCC-9742-8600-5D6BD4BC68CF}" srcOrd="2" destOrd="0" presId="urn:microsoft.com/office/officeart/2005/8/layout/hProcess6"/>
    <dgm:cxn modelId="{7C99F74D-106C-E647-B134-1B3CD013B52A}" type="presParOf" srcId="{36B9C090-A7D4-3547-A60A-AA68A59836AA}" destId="{FB392381-555C-0A46-A1E4-BB90FE032287}" srcOrd="3" destOrd="0" presId="urn:microsoft.com/office/officeart/2005/8/layout/hProcess6"/>
    <dgm:cxn modelId="{4F51936E-2FA5-0349-9FDA-219A03519D4C}" type="presParOf" srcId="{62974FCC-0107-4447-B2DA-796269D444A5}" destId="{3E01BAE0-2904-5A45-8BB0-EDD15C72FEF1}" srcOrd="1" destOrd="0" presId="urn:microsoft.com/office/officeart/2005/8/layout/hProcess6"/>
    <dgm:cxn modelId="{7B7F448F-6567-AE48-9DEF-5E25CFC4812B}" type="presParOf" srcId="{62974FCC-0107-4447-B2DA-796269D444A5}" destId="{A611B107-6AFB-D240-B906-3A4032DCD1C9}" srcOrd="2" destOrd="0" presId="urn:microsoft.com/office/officeart/2005/8/layout/hProcess6"/>
    <dgm:cxn modelId="{47F709F8-97B6-DE44-A792-8938D50734E0}" type="presParOf" srcId="{A611B107-6AFB-D240-B906-3A4032DCD1C9}" destId="{E80B1411-CF81-2949-9A9C-8A71A1FEF9EB}" srcOrd="0" destOrd="0" presId="urn:microsoft.com/office/officeart/2005/8/layout/hProcess6"/>
    <dgm:cxn modelId="{1BEAC6BA-9A88-8D4E-BA6E-F7086C0B9FB4}" type="presParOf" srcId="{A611B107-6AFB-D240-B906-3A4032DCD1C9}" destId="{94629EC1-2F94-6E4F-85B7-5B9D81DFD9FB}" srcOrd="1" destOrd="0" presId="urn:microsoft.com/office/officeart/2005/8/layout/hProcess6"/>
    <dgm:cxn modelId="{C25564EC-B205-4440-8319-CE718039AEB6}" type="presParOf" srcId="{A611B107-6AFB-D240-B906-3A4032DCD1C9}" destId="{DFBAB648-FC8E-2A49-AB64-6C6A30F82CAD}" srcOrd="2" destOrd="0" presId="urn:microsoft.com/office/officeart/2005/8/layout/hProcess6"/>
    <dgm:cxn modelId="{C18CC015-F1AC-564D-BCCF-F7B8A0342D2C}" type="presParOf" srcId="{A611B107-6AFB-D240-B906-3A4032DCD1C9}" destId="{6980D28F-636D-0943-BDB1-FDA4845FADF3}" srcOrd="3" destOrd="0" presId="urn:microsoft.com/office/officeart/2005/8/layout/hProcess6"/>
    <dgm:cxn modelId="{1A163D81-A208-3546-90F4-ABDC1FEB91D1}" type="presParOf" srcId="{62974FCC-0107-4447-B2DA-796269D444A5}" destId="{632DE329-9A1F-0749-9BB6-D55F4689CB8E}" srcOrd="3" destOrd="0" presId="urn:microsoft.com/office/officeart/2005/8/layout/hProcess6"/>
    <dgm:cxn modelId="{F43E9663-348E-7141-97DF-89BCCC7D7EDB}" type="presParOf" srcId="{62974FCC-0107-4447-B2DA-796269D444A5}" destId="{F06D5D07-832E-5745-B23E-90B59C867AF5}" srcOrd="4" destOrd="0" presId="urn:microsoft.com/office/officeart/2005/8/layout/hProcess6"/>
    <dgm:cxn modelId="{91AB86A8-20CE-A14B-B7E6-E1727E31DECB}" type="presParOf" srcId="{F06D5D07-832E-5745-B23E-90B59C867AF5}" destId="{2347F2F6-EFF0-9646-94D1-6EE0509B2062}" srcOrd="0" destOrd="0" presId="urn:microsoft.com/office/officeart/2005/8/layout/hProcess6"/>
    <dgm:cxn modelId="{B244F319-84A1-F942-99EC-FD67ACF6EBE5}" type="presParOf" srcId="{F06D5D07-832E-5745-B23E-90B59C867AF5}" destId="{F8573A90-38B5-0143-894E-452619B89BCC}" srcOrd="1" destOrd="0" presId="urn:microsoft.com/office/officeart/2005/8/layout/hProcess6"/>
    <dgm:cxn modelId="{9A5EA9BA-57C0-6C41-BFA0-3EF561AB5756}" type="presParOf" srcId="{F06D5D07-832E-5745-B23E-90B59C867AF5}" destId="{A17A619E-0243-0C42-B7D7-2220CB34B74D}" srcOrd="2" destOrd="0" presId="urn:microsoft.com/office/officeart/2005/8/layout/hProcess6"/>
    <dgm:cxn modelId="{4813441D-A65B-4748-8260-E353042ED3E3}" type="presParOf" srcId="{F06D5D07-832E-5745-B23E-90B59C867AF5}" destId="{D1B491A8-7ED8-004F-B7CB-86FF29949F2B}" srcOrd="3" destOrd="0" presId="urn:microsoft.com/office/officeart/2005/8/layout/hProcess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8348B2-D2D2-0143-9B2D-A2A011102E46}">
      <dsp:nvSpPr>
        <dsp:cNvPr id="0" name=""/>
        <dsp:cNvSpPr/>
      </dsp:nvSpPr>
      <dsp:spPr>
        <a:xfrm>
          <a:off x="4403035" y="1162"/>
          <a:ext cx="1331553" cy="665776"/>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Define Objectives</a:t>
          </a:r>
        </a:p>
      </dsp:txBody>
      <dsp:txXfrm>
        <a:off x="4422535" y="20662"/>
        <a:ext cx="1292553" cy="626776"/>
      </dsp:txXfrm>
    </dsp:sp>
    <dsp:sp modelId="{633BBCA7-217C-6A47-9563-75C4F75651EA}">
      <dsp:nvSpPr>
        <dsp:cNvPr id="0" name=""/>
        <dsp:cNvSpPr/>
      </dsp:nvSpPr>
      <dsp:spPr>
        <a:xfrm rot="2393676">
          <a:off x="5734908" y="845494"/>
          <a:ext cx="696839" cy="233021"/>
        </a:xfrm>
        <a:prstGeom prst="lef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5804814" y="892098"/>
        <a:ext cx="557027" cy="139813"/>
      </dsp:txXfrm>
    </dsp:sp>
    <dsp:sp modelId="{AB7CDEAB-14FD-EA45-AF30-8E6B50CD60B2}">
      <dsp:nvSpPr>
        <dsp:cNvPr id="0" name=""/>
        <dsp:cNvSpPr/>
      </dsp:nvSpPr>
      <dsp:spPr>
        <a:xfrm>
          <a:off x="6213036" y="1514268"/>
          <a:ext cx="1331553" cy="665776"/>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Data Preparation </a:t>
          </a:r>
        </a:p>
      </dsp:txBody>
      <dsp:txXfrm>
        <a:off x="6232536" y="1533768"/>
        <a:ext cx="1292553" cy="626776"/>
      </dsp:txXfrm>
    </dsp:sp>
    <dsp:sp modelId="{FDA639FF-F469-1D42-945B-0AC6DDC41832}">
      <dsp:nvSpPr>
        <dsp:cNvPr id="0" name=""/>
        <dsp:cNvSpPr/>
      </dsp:nvSpPr>
      <dsp:spPr>
        <a:xfrm rot="6641495">
          <a:off x="6176043" y="2668820"/>
          <a:ext cx="696839" cy="233021"/>
        </a:xfrm>
        <a:prstGeom prst="lef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rot="10800000">
        <a:off x="6245949" y="2715424"/>
        <a:ext cx="557027" cy="139813"/>
      </dsp:txXfrm>
    </dsp:sp>
    <dsp:sp modelId="{3EC3895E-FE1C-C146-85F8-E09D9A6ED6D5}">
      <dsp:nvSpPr>
        <dsp:cNvPr id="0" name=""/>
        <dsp:cNvSpPr/>
      </dsp:nvSpPr>
      <dsp:spPr>
        <a:xfrm>
          <a:off x="5504337" y="3390619"/>
          <a:ext cx="1331553" cy="665776"/>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Model Building</a:t>
          </a:r>
        </a:p>
      </dsp:txBody>
      <dsp:txXfrm>
        <a:off x="5523837" y="3410119"/>
        <a:ext cx="1292553" cy="626776"/>
      </dsp:txXfrm>
    </dsp:sp>
    <dsp:sp modelId="{87B74E7C-A0FD-E549-955B-BBF80B23765C}">
      <dsp:nvSpPr>
        <dsp:cNvPr id="0" name=""/>
        <dsp:cNvSpPr/>
      </dsp:nvSpPr>
      <dsp:spPr>
        <a:xfrm rot="10800000">
          <a:off x="4720392" y="3606996"/>
          <a:ext cx="696839" cy="233021"/>
        </a:xfrm>
        <a:prstGeom prst="lef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rot="10800000">
        <a:off x="4790298" y="3653600"/>
        <a:ext cx="557027" cy="139813"/>
      </dsp:txXfrm>
    </dsp:sp>
    <dsp:sp modelId="{914FCC23-9F12-A543-BF32-253E03656B93}">
      <dsp:nvSpPr>
        <dsp:cNvPr id="0" name=""/>
        <dsp:cNvSpPr/>
      </dsp:nvSpPr>
      <dsp:spPr>
        <a:xfrm>
          <a:off x="3301734" y="3390619"/>
          <a:ext cx="1331553" cy="665776"/>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Model Evaluation</a:t>
          </a:r>
        </a:p>
      </dsp:txBody>
      <dsp:txXfrm>
        <a:off x="3321234" y="3410119"/>
        <a:ext cx="1292553" cy="626776"/>
      </dsp:txXfrm>
    </dsp:sp>
    <dsp:sp modelId="{47A103BD-529E-E046-A757-6167C93308F7}">
      <dsp:nvSpPr>
        <dsp:cNvPr id="0" name=""/>
        <dsp:cNvSpPr/>
      </dsp:nvSpPr>
      <dsp:spPr>
        <a:xfrm rot="15120000">
          <a:off x="3278770" y="2559596"/>
          <a:ext cx="696839" cy="233021"/>
        </a:xfrm>
        <a:prstGeom prst="lef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rot="10800000">
        <a:off x="3348676" y="2606200"/>
        <a:ext cx="557027" cy="139813"/>
      </dsp:txXfrm>
    </dsp:sp>
    <dsp:sp modelId="{D5D4742F-497B-C44D-8032-B2742BB588DE}">
      <dsp:nvSpPr>
        <dsp:cNvPr id="0" name=""/>
        <dsp:cNvSpPr/>
      </dsp:nvSpPr>
      <dsp:spPr>
        <a:xfrm>
          <a:off x="2621093" y="1295819"/>
          <a:ext cx="1331553" cy="665776"/>
        </a:xfrm>
        <a:prstGeom prst="roundRect">
          <a:avLst>
            <a:gd name="adj" fmla="val 10000"/>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Model Deployment</a:t>
          </a:r>
        </a:p>
      </dsp:txBody>
      <dsp:txXfrm>
        <a:off x="2640593" y="1315319"/>
        <a:ext cx="1292553" cy="626776"/>
      </dsp:txXfrm>
    </dsp:sp>
    <dsp:sp modelId="{6479D637-4CD8-6B4E-B6CB-F2BB3AB7256D}">
      <dsp:nvSpPr>
        <dsp:cNvPr id="0" name=""/>
        <dsp:cNvSpPr/>
      </dsp:nvSpPr>
      <dsp:spPr>
        <a:xfrm rot="19440000">
          <a:off x="3521975" y="803697"/>
          <a:ext cx="696839" cy="233021"/>
        </a:xfrm>
        <a:prstGeom prst="leftRightArrow">
          <a:avLst>
            <a:gd name="adj1" fmla="val 60000"/>
            <a:gd name="adj2" fmla="val 50000"/>
          </a:avLst>
        </a:prstGeom>
        <a:gradFill rotWithShape="0">
          <a:gsLst>
            <a:gs pos="0">
              <a:schemeClr val="dk2">
                <a:tint val="60000"/>
                <a:hueOff val="0"/>
                <a:satOff val="0"/>
                <a:lumOff val="0"/>
                <a:alphaOff val="0"/>
                <a:satMod val="103000"/>
                <a:lumMod val="102000"/>
                <a:tint val="94000"/>
              </a:schemeClr>
            </a:gs>
            <a:gs pos="50000">
              <a:schemeClr val="dk2">
                <a:tint val="60000"/>
                <a:hueOff val="0"/>
                <a:satOff val="0"/>
                <a:lumOff val="0"/>
                <a:alphaOff val="0"/>
                <a:satMod val="110000"/>
                <a:lumMod val="100000"/>
                <a:shade val="100000"/>
              </a:schemeClr>
            </a:gs>
            <a:gs pos="100000">
              <a:schemeClr val="dk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3591881" y="850301"/>
        <a:ext cx="557027" cy="1398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38AADE-3C52-BF49-A656-F351ECAF6EB8}">
      <dsp:nvSpPr>
        <dsp:cNvPr id="0" name=""/>
        <dsp:cNvSpPr/>
      </dsp:nvSpPr>
      <dsp:spPr>
        <a:xfrm>
          <a:off x="603743" y="13378"/>
          <a:ext cx="2396815" cy="2095118"/>
        </a:xfrm>
        <a:prstGeom prst="rightArrow">
          <a:avLst>
            <a:gd name="adj1" fmla="val 70000"/>
            <a:gd name="adj2" fmla="val 50000"/>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30480" tIns="7620" rIns="15240" bIns="7620" numCol="1" spcCol="1270" anchor="ctr" anchorCtr="0">
          <a:noAutofit/>
        </a:bodyPr>
        <a:lstStyle/>
        <a:p>
          <a:pPr marL="114300" lvl="1" indent="-114300" algn="l" defTabSz="533400">
            <a:lnSpc>
              <a:spcPct val="90000"/>
            </a:lnSpc>
            <a:spcBef>
              <a:spcPct val="0"/>
            </a:spcBef>
            <a:spcAft>
              <a:spcPct val="15000"/>
            </a:spcAft>
            <a:buChar char="•"/>
          </a:pPr>
          <a:r>
            <a:rPr lang="en-US" sz="1200" b="1" kern="1200" dirty="0">
              <a:solidFill>
                <a:srgbClr val="0055A0"/>
              </a:solidFill>
            </a:rPr>
            <a:t>Missing Values</a:t>
          </a:r>
        </a:p>
        <a:p>
          <a:pPr marL="114300" lvl="1" indent="-114300" algn="l" defTabSz="533400">
            <a:lnSpc>
              <a:spcPct val="90000"/>
            </a:lnSpc>
            <a:spcBef>
              <a:spcPct val="0"/>
            </a:spcBef>
            <a:spcAft>
              <a:spcPct val="15000"/>
            </a:spcAft>
            <a:buChar char="•"/>
          </a:pPr>
          <a:r>
            <a:rPr lang="en-US" sz="1200" b="1" kern="1200" dirty="0">
              <a:solidFill>
                <a:srgbClr val="0055A0"/>
              </a:solidFill>
            </a:rPr>
            <a:t>Error Values</a:t>
          </a:r>
        </a:p>
        <a:p>
          <a:pPr marL="114300" lvl="1" indent="-114300" algn="l" defTabSz="533400">
            <a:lnSpc>
              <a:spcPct val="90000"/>
            </a:lnSpc>
            <a:spcBef>
              <a:spcPct val="0"/>
            </a:spcBef>
            <a:spcAft>
              <a:spcPct val="15000"/>
            </a:spcAft>
            <a:buChar char="•"/>
          </a:pPr>
          <a:r>
            <a:rPr lang="en-US" sz="1200" b="1" kern="1200" dirty="0">
              <a:solidFill>
                <a:srgbClr val="0055A0"/>
              </a:solidFill>
            </a:rPr>
            <a:t>Different Scales</a:t>
          </a:r>
        </a:p>
        <a:p>
          <a:pPr marL="114300" lvl="1" indent="-114300" algn="l" defTabSz="533400">
            <a:lnSpc>
              <a:spcPct val="90000"/>
            </a:lnSpc>
            <a:spcBef>
              <a:spcPct val="0"/>
            </a:spcBef>
            <a:spcAft>
              <a:spcPct val="15000"/>
            </a:spcAft>
            <a:buChar char="•"/>
          </a:pPr>
          <a:r>
            <a:rPr lang="en-US" sz="1200" b="1" kern="1200" dirty="0">
              <a:solidFill>
                <a:srgbClr val="0055A0"/>
              </a:solidFill>
            </a:rPr>
            <a:t>Dimensionality</a:t>
          </a:r>
        </a:p>
        <a:p>
          <a:pPr marL="114300" lvl="1" indent="-114300" algn="l" defTabSz="533400">
            <a:lnSpc>
              <a:spcPct val="90000"/>
            </a:lnSpc>
            <a:spcBef>
              <a:spcPct val="0"/>
            </a:spcBef>
            <a:spcAft>
              <a:spcPct val="15000"/>
            </a:spcAft>
            <a:buChar char="•"/>
          </a:pPr>
          <a:r>
            <a:rPr lang="en-US" sz="1200" b="1" kern="1200" dirty="0">
              <a:solidFill>
                <a:srgbClr val="0055A0"/>
              </a:solidFill>
            </a:rPr>
            <a:t>Types Problems</a:t>
          </a:r>
        </a:p>
        <a:p>
          <a:pPr marL="114300" lvl="1" indent="-114300" algn="l" defTabSz="533400">
            <a:lnSpc>
              <a:spcPct val="90000"/>
            </a:lnSpc>
            <a:spcBef>
              <a:spcPct val="0"/>
            </a:spcBef>
            <a:spcAft>
              <a:spcPct val="15000"/>
            </a:spcAft>
            <a:buChar char="•"/>
          </a:pPr>
          <a:r>
            <a:rPr lang="en-US" sz="1200" b="1" kern="1200" dirty="0">
              <a:solidFill>
                <a:srgbClr val="0055A0"/>
              </a:solidFill>
            </a:rPr>
            <a:t>Many others</a:t>
          </a:r>
        </a:p>
      </dsp:txBody>
      <dsp:txXfrm>
        <a:off x="1202946" y="327646"/>
        <a:ext cx="1168447" cy="1466582"/>
      </dsp:txXfrm>
    </dsp:sp>
    <dsp:sp modelId="{FB392381-555C-0A46-A1E4-BB90FE032287}">
      <dsp:nvSpPr>
        <dsp:cNvPr id="0" name=""/>
        <dsp:cNvSpPr/>
      </dsp:nvSpPr>
      <dsp:spPr>
        <a:xfrm>
          <a:off x="4539" y="461733"/>
          <a:ext cx="1198407" cy="1198407"/>
        </a:xfrm>
        <a:prstGeom prst="ellipse">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b="1" kern="1200" dirty="0">
              <a:solidFill>
                <a:schemeClr val="bg1"/>
              </a:solidFill>
            </a:rPr>
            <a:t>Raw Data</a:t>
          </a:r>
        </a:p>
      </dsp:txBody>
      <dsp:txXfrm>
        <a:off x="180042" y="637236"/>
        <a:ext cx="847401" cy="847401"/>
      </dsp:txXfrm>
    </dsp:sp>
    <dsp:sp modelId="{94629EC1-2F94-6E4F-85B7-5B9D81DFD9FB}">
      <dsp:nvSpPr>
        <dsp:cNvPr id="0" name=""/>
        <dsp:cNvSpPr/>
      </dsp:nvSpPr>
      <dsp:spPr>
        <a:xfrm>
          <a:off x="3749562" y="13378"/>
          <a:ext cx="2396815" cy="2095118"/>
        </a:xfrm>
        <a:prstGeom prst="rightArrow">
          <a:avLst>
            <a:gd name="adj1" fmla="val 70000"/>
            <a:gd name="adj2" fmla="val 50000"/>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30480" tIns="7620" rIns="15240" bIns="7620" numCol="1" spcCol="1270" anchor="ctr" anchorCtr="0">
          <a:noAutofit/>
        </a:bodyPr>
        <a:lstStyle/>
        <a:p>
          <a:pPr marL="114300" lvl="1" indent="-114300" algn="l" defTabSz="533400">
            <a:lnSpc>
              <a:spcPct val="90000"/>
            </a:lnSpc>
            <a:spcBef>
              <a:spcPct val="0"/>
            </a:spcBef>
            <a:spcAft>
              <a:spcPct val="15000"/>
            </a:spcAft>
            <a:buChar char="•"/>
          </a:pPr>
          <a:r>
            <a:rPr lang="en-US" sz="1200" b="1" kern="1200" dirty="0"/>
            <a:t>Scaling</a:t>
          </a:r>
        </a:p>
        <a:p>
          <a:pPr marL="114300" lvl="1" indent="-114300" algn="l" defTabSz="533400">
            <a:lnSpc>
              <a:spcPct val="90000"/>
            </a:lnSpc>
            <a:spcBef>
              <a:spcPct val="0"/>
            </a:spcBef>
            <a:spcAft>
              <a:spcPct val="15000"/>
            </a:spcAft>
            <a:buChar char="•"/>
          </a:pPr>
          <a:r>
            <a:rPr lang="en-US" sz="1200" b="1" kern="1200" dirty="0"/>
            <a:t>Centering</a:t>
          </a:r>
        </a:p>
        <a:p>
          <a:pPr marL="114300" lvl="1" indent="-114300" algn="l" defTabSz="533400">
            <a:lnSpc>
              <a:spcPct val="90000"/>
            </a:lnSpc>
            <a:spcBef>
              <a:spcPct val="0"/>
            </a:spcBef>
            <a:spcAft>
              <a:spcPct val="15000"/>
            </a:spcAft>
            <a:buChar char="•"/>
          </a:pPr>
          <a:r>
            <a:rPr lang="en-US" sz="1200" b="1" kern="1200" dirty="0" err="1"/>
            <a:t>Skewness</a:t>
          </a:r>
          <a:endParaRPr lang="en-US" sz="1200" b="1" kern="1200" dirty="0"/>
        </a:p>
        <a:p>
          <a:pPr marL="114300" lvl="1" indent="-114300" algn="l" defTabSz="533400">
            <a:lnSpc>
              <a:spcPct val="90000"/>
            </a:lnSpc>
            <a:spcBef>
              <a:spcPct val="0"/>
            </a:spcBef>
            <a:spcAft>
              <a:spcPct val="15000"/>
            </a:spcAft>
            <a:buChar char="•"/>
          </a:pPr>
          <a:r>
            <a:rPr lang="en-US" sz="1200" b="1" kern="1200" dirty="0"/>
            <a:t>Outliers</a:t>
          </a:r>
        </a:p>
        <a:p>
          <a:pPr marL="114300" lvl="1" indent="-114300" algn="l" defTabSz="533400">
            <a:lnSpc>
              <a:spcPct val="90000"/>
            </a:lnSpc>
            <a:spcBef>
              <a:spcPct val="0"/>
            </a:spcBef>
            <a:spcAft>
              <a:spcPct val="15000"/>
            </a:spcAft>
            <a:buChar char="•"/>
          </a:pPr>
          <a:r>
            <a:rPr lang="en-US" sz="1200" b="1" kern="1200" dirty="0"/>
            <a:t>Missing Values</a:t>
          </a:r>
        </a:p>
        <a:p>
          <a:pPr marL="114300" lvl="1" indent="-114300" algn="l" defTabSz="533400">
            <a:lnSpc>
              <a:spcPct val="90000"/>
            </a:lnSpc>
            <a:spcBef>
              <a:spcPct val="0"/>
            </a:spcBef>
            <a:spcAft>
              <a:spcPct val="15000"/>
            </a:spcAft>
            <a:buChar char="•"/>
          </a:pPr>
          <a:r>
            <a:rPr lang="en-US" sz="1200" b="1" kern="1200" dirty="0"/>
            <a:t>Errors</a:t>
          </a:r>
        </a:p>
      </dsp:txBody>
      <dsp:txXfrm>
        <a:off x="4348766" y="327646"/>
        <a:ext cx="1168447" cy="1466582"/>
      </dsp:txXfrm>
    </dsp:sp>
    <dsp:sp modelId="{6980D28F-636D-0943-BDB1-FDA4845FADF3}">
      <dsp:nvSpPr>
        <dsp:cNvPr id="0" name=""/>
        <dsp:cNvSpPr/>
      </dsp:nvSpPr>
      <dsp:spPr>
        <a:xfrm>
          <a:off x="3150359" y="461733"/>
          <a:ext cx="1198407" cy="1198407"/>
        </a:xfrm>
        <a:prstGeom prst="ellipse">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1"/>
              </a:solidFill>
            </a:rPr>
            <a:t>Data </a:t>
          </a:r>
          <a:r>
            <a:rPr lang="en-US" sz="1400" b="1" kern="1200" dirty="0">
              <a:solidFill>
                <a:schemeClr val="bg1"/>
              </a:solidFill>
            </a:rPr>
            <a:t>Trans-formation</a:t>
          </a:r>
        </a:p>
      </dsp:txBody>
      <dsp:txXfrm>
        <a:off x="3325862" y="637236"/>
        <a:ext cx="847401" cy="847401"/>
      </dsp:txXfrm>
    </dsp:sp>
    <dsp:sp modelId="{F8573A90-38B5-0143-894E-452619B89BCC}">
      <dsp:nvSpPr>
        <dsp:cNvPr id="0" name=""/>
        <dsp:cNvSpPr/>
      </dsp:nvSpPr>
      <dsp:spPr>
        <a:xfrm>
          <a:off x="6895382" y="26756"/>
          <a:ext cx="2396815" cy="2095118"/>
        </a:xfrm>
        <a:prstGeom prst="rightArrow">
          <a:avLst>
            <a:gd name="adj1" fmla="val 70000"/>
            <a:gd name="adj2" fmla="val 50000"/>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53340" tIns="13335" rIns="26670" bIns="13335"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bg1"/>
              </a:solidFill>
            </a:rPr>
            <a:t>Modeling phase</a:t>
          </a:r>
        </a:p>
      </dsp:txBody>
      <dsp:txXfrm>
        <a:off x="7494586" y="341024"/>
        <a:ext cx="1168447" cy="1466582"/>
      </dsp:txXfrm>
    </dsp:sp>
    <dsp:sp modelId="{D1B491A8-7ED8-004F-B7CB-86FF29949F2B}">
      <dsp:nvSpPr>
        <dsp:cNvPr id="0" name=""/>
        <dsp:cNvSpPr/>
      </dsp:nvSpPr>
      <dsp:spPr>
        <a:xfrm>
          <a:off x="6296178" y="461733"/>
          <a:ext cx="1198407" cy="1198407"/>
        </a:xfrm>
        <a:prstGeom prst="ellipse">
          <a:avLst/>
        </a:prstGeom>
        <a:solidFill>
          <a:schemeClr val="accent1"/>
        </a:solidFill>
        <a:ln w="12700" cap="flat" cmpd="sng" algn="ctr">
          <a:solidFill>
            <a:schemeClr val="accent1">
              <a:shade val="50000"/>
            </a:schemeClr>
          </a:solidFill>
          <a:prstDash val="solid"/>
          <a:miter lim="800000"/>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5875" tIns="15875" rIns="15875" bIns="15875" numCol="1" spcCol="1270" anchor="ctr" anchorCtr="0">
          <a:noAutofit/>
        </a:bodyPr>
        <a:lstStyle/>
        <a:p>
          <a:pPr marL="0" lvl="0" indent="0" algn="ctr" defTabSz="1111250">
            <a:lnSpc>
              <a:spcPct val="90000"/>
            </a:lnSpc>
            <a:spcBef>
              <a:spcPct val="0"/>
            </a:spcBef>
            <a:spcAft>
              <a:spcPct val="35000"/>
            </a:spcAft>
            <a:buNone/>
          </a:pPr>
          <a:r>
            <a:rPr lang="en-US" sz="2500" b="1" kern="1200" dirty="0">
              <a:solidFill>
                <a:schemeClr val="bg1"/>
              </a:solidFill>
            </a:rPr>
            <a:t>Data Ready</a:t>
          </a:r>
        </a:p>
      </dsp:txBody>
      <dsp:txXfrm>
        <a:off x="6471681" y="637236"/>
        <a:ext cx="847401" cy="847401"/>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1" y="1"/>
            <a:ext cx="3693352" cy="354299"/>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4826763" y="1"/>
            <a:ext cx="3693352" cy="354299"/>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1" y="6722776"/>
            <a:ext cx="3693352" cy="354299"/>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4826763" y="6722776"/>
            <a:ext cx="3693352" cy="354299"/>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27956266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1" y="1"/>
            <a:ext cx="3693352" cy="354299"/>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4826763" y="1"/>
            <a:ext cx="3693352" cy="354299"/>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900238" y="530225"/>
            <a:ext cx="4719637" cy="26543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1137318" y="3361389"/>
            <a:ext cx="6245478" cy="318535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1" y="6722776"/>
            <a:ext cx="3693352" cy="354299"/>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4826763" y="6722776"/>
            <a:ext cx="3693352" cy="354299"/>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3236063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br>
              <a:rPr lang="en-GB" altLang="en-US" sz="1200" b="1" dirty="0"/>
            </a:br>
            <a:br>
              <a:rPr lang="en-GB" altLang="en-US" sz="1200" b="1" dirty="0"/>
            </a:br>
            <a:br>
              <a:rPr lang="en-GB" altLang="en-US" sz="1200" b="1" dirty="0"/>
            </a:br>
            <a:br>
              <a:rPr lang="en-GB" altLang="en-US" sz="1200" b="1" dirty="0"/>
            </a:br>
            <a:r>
              <a:rPr lang="en-GB" altLang="en-US" sz="1200" b="1" dirty="0"/>
              <a:t>R18 SID proposal on architecture enhancements to support UE involved AI services </a:t>
            </a:r>
            <a:br>
              <a:rPr lang="zh-CN" altLang="en-US" sz="1200" b="1" dirty="0"/>
            </a:br>
            <a:endParaRPr lang="en-GB" altLang="en-US" sz="1200" b="1" dirty="0"/>
          </a:p>
          <a:p>
            <a:r>
              <a:rPr lang="en-GB" altLang="en-US" sz="1200" dirty="0"/>
              <a:t>R18 SID proposal on architecture enhancements to support vertical AI services </a:t>
            </a:r>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87824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417860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3</a:t>
            </a:fld>
            <a:endParaRPr lang="en-US"/>
          </a:p>
        </p:txBody>
      </p:sp>
    </p:spTree>
    <p:extLst>
      <p:ext uri="{BB962C8B-B14F-4D97-AF65-F5344CB8AC3E}">
        <p14:creationId xmlns:p14="http://schemas.microsoft.com/office/powerpoint/2010/main" val="4027799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5</a:t>
            </a:fld>
            <a:endParaRPr lang="en-US"/>
          </a:p>
        </p:txBody>
      </p:sp>
    </p:spTree>
    <p:extLst>
      <p:ext uri="{BB962C8B-B14F-4D97-AF65-F5344CB8AC3E}">
        <p14:creationId xmlns:p14="http://schemas.microsoft.com/office/powerpoint/2010/main" val="1676463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375347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2208949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12</a:t>
            </a:fld>
            <a:endParaRPr lang="en-GB" altLang="en-US"/>
          </a:p>
        </p:txBody>
      </p:sp>
    </p:spTree>
    <p:extLst>
      <p:ext uri="{BB962C8B-B14F-4D97-AF65-F5344CB8AC3E}">
        <p14:creationId xmlns:p14="http://schemas.microsoft.com/office/powerpoint/2010/main" val="3826753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18</a:t>
            </a:fld>
            <a:endParaRPr lang="en-GB" altLang="en-US"/>
          </a:p>
        </p:txBody>
      </p:sp>
    </p:spTree>
    <p:extLst>
      <p:ext uri="{BB962C8B-B14F-4D97-AF65-F5344CB8AC3E}">
        <p14:creationId xmlns:p14="http://schemas.microsoft.com/office/powerpoint/2010/main" val="383345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5739" y="1512878"/>
            <a:ext cx="10729365" cy="4690459"/>
          </a:xfrm>
          <a:prstGeom prst="rect">
            <a:avLst/>
          </a:prstGeom>
        </p:spPr>
        <p:txBody>
          <a:bodyPr lIns="0" tIns="0" rIns="0" bIns="0"/>
          <a:lstStyle>
            <a:lvl1pPr marL="179298" marR="0" indent="-168191" algn="l" defTabSz="1187204"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484" algn="ctr"/>
              </a:tabLst>
              <a:defRPr sz="1799" baseline="0">
                <a:solidFill>
                  <a:schemeClr val="tx1"/>
                </a:solidFill>
                <a:latin typeface="+mn-lt"/>
                <a:ea typeface="Microsoft YaHei" panose="020B0503020204020204" pitchFamily="34" charset="-122"/>
                <a:cs typeface="Arial" panose="020B0604020202020204" pitchFamily="34" charset="0"/>
              </a:defRPr>
            </a:lvl1pPr>
            <a:lvl2pPr marL="446277" marR="0" indent="-285607" algn="l" defTabSz="1187204" rtl="0" eaLnBrk="1" fontAlgn="auto" latinLnBrk="0" hangingPunct="1">
              <a:lnSpc>
                <a:spcPct val="100000"/>
              </a:lnSpc>
              <a:spcBef>
                <a:spcPts val="0"/>
              </a:spcBef>
              <a:spcAft>
                <a:spcPts val="600"/>
              </a:spcAft>
              <a:buClr>
                <a:schemeClr val="tx1"/>
              </a:buClr>
              <a:buSzTx/>
              <a:buFont typeface=".AppleSystemUIFont"/>
              <a:buChar char="&gt;"/>
              <a:tabLst>
                <a:tab pos="1207484" algn="ctr"/>
              </a:tabLst>
              <a:defRPr sz="1599" baseline="0">
                <a:latin typeface="+mn-lt"/>
                <a:ea typeface="Microsoft YaHei" panose="020B0503020204020204" pitchFamily="34" charset="-122"/>
              </a:defRPr>
            </a:lvl2pPr>
            <a:lvl3pPr marL="1098026" marR="0" indent="-168191" algn="l" defTabSz="1187204" rtl="0" eaLnBrk="1" fontAlgn="auto" latinLnBrk="0" hangingPunct="1">
              <a:lnSpc>
                <a:spcPct val="100000"/>
              </a:lnSpc>
              <a:spcBef>
                <a:spcPts val="0"/>
              </a:spcBef>
              <a:spcAft>
                <a:spcPts val="600"/>
              </a:spcAft>
              <a:buClr>
                <a:schemeClr val="tx1"/>
              </a:buClr>
              <a:buSzTx/>
              <a:buFont typeface=".AppleSystemUIFont"/>
              <a:buChar char="-"/>
              <a:tabLst>
                <a:tab pos="1207484" algn="ctr"/>
              </a:tabLst>
              <a:defRPr sz="1298" baseline="0">
                <a:latin typeface="+mn-lt"/>
                <a:ea typeface="Microsoft YaHei" panose="020B0503020204020204" pitchFamily="34" charset="-122"/>
              </a:defRPr>
            </a:lvl3pPr>
            <a:lvl4pPr marL="525587" indent="-171074">
              <a:buFont typeface="Arial" panose="020B0604020202020204" pitchFamily="34" charset="0"/>
              <a:buChar char="•"/>
              <a:tabLst>
                <a:tab pos="1207816" algn="ctr"/>
              </a:tabLst>
              <a:defRPr sz="1298" baseline="0"/>
            </a:lvl4pPr>
            <a:lvl5pPr marL="525587" indent="-171074">
              <a:buFont typeface="Arial" panose="020B0604020202020204" pitchFamily="34" charset="0"/>
              <a:buChar char="•"/>
              <a:tabLst>
                <a:tab pos="1207816" algn="ctr"/>
              </a:tabLst>
              <a:defRPr sz="1298" baseline="0"/>
            </a:lvl5pPr>
          </a:lstStyle>
          <a:p>
            <a:pPr lvl="0"/>
            <a:r>
              <a:rPr lang="en-US" dirty="0"/>
              <a:t>Click to edit Master text style</a:t>
            </a:r>
          </a:p>
          <a:p>
            <a:pPr marL="328861" marR="0" lvl="1" indent="-168191" algn="l" defTabSz="1187204"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484" algn="ctr"/>
              </a:tabLst>
              <a:defRPr/>
            </a:pPr>
            <a:r>
              <a:rPr lang="en-US" dirty="0"/>
              <a:t>Click to edit Master text style</a:t>
            </a:r>
          </a:p>
          <a:p>
            <a:pPr marL="1098026" marR="0" lvl="2" indent="-168191" algn="l" defTabSz="1187204"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484" algn="ctr"/>
              </a:tabLst>
              <a:defRPr/>
            </a:pPr>
            <a:r>
              <a:rPr lang="en-US" dirty="0"/>
              <a:t>Click to edit Master text style</a:t>
            </a:r>
          </a:p>
          <a:p>
            <a:pPr marL="1098026" marR="0" lvl="2" indent="-168191" algn="l" defTabSz="1187204"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484"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603" indent="0" algn="ctr">
              <a:buNone/>
              <a:defRPr sz="2597"/>
            </a:lvl2pPr>
            <a:lvl3pPr marL="1187204" indent="0" algn="ctr">
              <a:buNone/>
              <a:defRPr sz="2337"/>
            </a:lvl3pPr>
            <a:lvl4pPr marL="1780808" indent="0" algn="ctr">
              <a:buNone/>
              <a:defRPr sz="2078"/>
            </a:lvl4pPr>
            <a:lvl5pPr marL="2374410" indent="0" algn="ctr">
              <a:buNone/>
              <a:defRPr sz="2078"/>
            </a:lvl5pPr>
            <a:lvl6pPr marL="2968012" indent="0" algn="ctr">
              <a:buNone/>
              <a:defRPr sz="2078"/>
            </a:lvl6pPr>
            <a:lvl7pPr marL="3561615" indent="0" algn="ctr">
              <a:buNone/>
              <a:defRPr sz="2078"/>
            </a:lvl7pPr>
            <a:lvl8pPr marL="4155218" indent="0" algn="ctr">
              <a:buNone/>
              <a:defRPr sz="2078"/>
            </a:lvl8pPr>
            <a:lvl9pPr marL="4748820" indent="0" algn="ctr">
              <a:buNone/>
              <a:defRPr sz="2078"/>
            </a:lvl9pPr>
          </a:lstStyle>
          <a:p>
            <a:r>
              <a:rPr lang="en-US" dirty="0"/>
              <a:t>Click to edit Master title style</a:t>
            </a:r>
          </a:p>
        </p:txBody>
      </p:sp>
    </p:spTree>
    <p:extLst>
      <p:ext uri="{BB962C8B-B14F-4D97-AF65-F5344CB8AC3E}">
        <p14:creationId xmlns:p14="http://schemas.microsoft.com/office/powerpoint/2010/main" val="277665133"/>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Title 6"/>
          <p:cNvSpPr>
            <a:spLocks noGrp="1"/>
          </p:cNvSpPr>
          <p:nvPr>
            <p:ph type="title"/>
          </p:nvPr>
        </p:nvSpPr>
        <p:spPr>
          <a:xfrm>
            <a:off x="64169" y="0"/>
            <a:ext cx="10515600" cy="689811"/>
          </a:xfrm>
          <a:prstGeom prst="rect">
            <a:avLst/>
          </a:prstGeom>
        </p:spPr>
        <p:txBody>
          <a:bodyPr>
            <a:normAutofit/>
          </a:bodyPr>
          <a:lstStyle>
            <a:lvl1pPr>
              <a:defRPr b="1"/>
            </a:lvl1pPr>
          </a:lstStyle>
          <a:p>
            <a:r>
              <a:rPr lang="en-US" altLang="zh-CN"/>
              <a:t>Click to edit Master title style</a:t>
            </a:r>
            <a:endParaRPr lang="zh-CN" altLang="en-US"/>
          </a:p>
        </p:txBody>
      </p:sp>
    </p:spTree>
    <p:extLst>
      <p:ext uri="{BB962C8B-B14F-4D97-AF65-F5344CB8AC3E}">
        <p14:creationId xmlns:p14="http://schemas.microsoft.com/office/powerpoint/2010/main" val="35673727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8611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WG2 Meeting #145E</a:t>
            </a:r>
          </a:p>
          <a:p>
            <a:pPr eaLnBrk="1" hangingPunct="1">
              <a:defRPr/>
            </a:pPr>
            <a:r>
              <a:rPr lang="en-US" altLang="en-US" sz="1200" b="1" dirty="0">
                <a:latin typeface="Arial "/>
              </a:rPr>
              <a:t>17th – 28th May 2021, Electronic meeting</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Snip Single Corner Rectangle 7">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Tree>
    <p:extLst>
      <p:ext uri="{BB962C8B-B14F-4D97-AF65-F5344CB8AC3E}">
        <p14:creationId xmlns:p14="http://schemas.microsoft.com/office/powerpoint/2010/main" val="4086826137"/>
      </p:ext>
    </p:extLst>
  </p:cSld>
  <p:clrMap bg1="lt1" tx1="dk1" bg2="lt2" tx2="dk2" accent1="accent1" accent2="accent2" accent3="accent3" accent4="accent4" accent5="accent5" accent6="accent6" hlink="hlink" folHlink="folHlink"/>
  <p:sldLayoutIdLst>
    <p:sldLayoutId id="214748516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hyperlink" Target="https://commons.wikimedia.org/wiki/File:Checkmark_green.svg" TargetMode="External"/><Relationship Id="rId3" Type="http://schemas.openxmlformats.org/officeDocument/2006/relationships/hyperlink" Target="https://commons.wikimedia.org/wiki/File:Neural_network.svg" TargetMode="External"/><Relationship Id="rId7"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5.xml"/><Relationship Id="rId6" Type="http://schemas.openxmlformats.org/officeDocument/2006/relationships/image" Target="../media/image19.jpeg"/><Relationship Id="rId5" Type="http://schemas.openxmlformats.org/officeDocument/2006/relationships/hyperlink" Target="http://the1709blog.blogspot.com/2015/10/the-worlds-cutest-dog-too-commonly.html" TargetMode="External"/><Relationship Id="rId10" Type="http://schemas.openxmlformats.org/officeDocument/2006/relationships/hyperlink" Target="http://www.pngall.com/red-cross-mark-png" TargetMode="External"/><Relationship Id="rId4" Type="http://schemas.openxmlformats.org/officeDocument/2006/relationships/image" Target="../media/image8.jpeg"/><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s://miro.medium.com/max/1400/1*HaH611vAy2eB1e42vz3X4g.png" TargetMode="External"/><Relationship Id="rId2" Type="http://schemas.openxmlformats.org/officeDocument/2006/relationships/image" Target="../media/image22.tiff"/><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hyperlink" Target="https://anubisza.deviantart.com/art/Simple-Cellphone-Clipart-123637133" TargetMode="External"/><Relationship Id="rId7" Type="http://schemas.openxmlformats.org/officeDocument/2006/relationships/hyperlink" Target="http://the1709blog.blogspot.com/2015/10/the-worlds-cutest-dog-too-commonly.html" TargetMode="External"/><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8.jpeg"/><Relationship Id="rId5" Type="http://schemas.openxmlformats.org/officeDocument/2006/relationships/hyperlink" Target="https://pixabay.com/en/computer-database-network-server-156948/" TargetMode="Externa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11.emf"/><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 Id="rId6" Type="http://schemas.openxmlformats.org/officeDocument/2006/relationships/hyperlink" Target="http://tex.stackexchange.com/questions/255763/variant-of-leq-less-or-equal-symbol" TargetMode="External"/><Relationship Id="rId5" Type="http://schemas.openxmlformats.org/officeDocument/2006/relationships/image" Target="../media/image15.png"/><Relationship Id="rId4" Type="http://schemas.openxmlformats.org/officeDocument/2006/relationships/hyperlink" Target="http://tex.stackexchange.com/questions/11355/singly-embedded-sum-and-product-sign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anubisza.deviantart.com/art/Simple-Cellphone-Clipart-123637133" TargetMode="External"/><Relationship Id="rId7" Type="http://schemas.openxmlformats.org/officeDocument/2006/relationships/hyperlink" Target="http://the1709blog.blogspot.com/2015/10/the-worlds-cutest-dog-too-commonly.html" TargetMode="External"/><Relationship Id="rId2" Type="http://schemas.openxmlformats.org/officeDocument/2006/relationships/image" Target="../media/image6.png"/><Relationship Id="rId1" Type="http://schemas.openxmlformats.org/officeDocument/2006/relationships/slideLayout" Target="../slideLayouts/slideLayout5.xml"/><Relationship Id="rId6" Type="http://schemas.openxmlformats.org/officeDocument/2006/relationships/image" Target="../media/image8.jpeg"/><Relationship Id="rId5" Type="http://schemas.openxmlformats.org/officeDocument/2006/relationships/hyperlink" Target="https://pixabay.com/en/computer-database-network-server-156948/" TargetMode="Externa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31489" y="2883876"/>
            <a:ext cx="10904018" cy="1664641"/>
          </a:xfrm>
        </p:spPr>
        <p:txBody>
          <a:bodyPr/>
          <a:lstStyle/>
          <a:p>
            <a:pPr eaLnBrk="1" hangingPunct="1"/>
            <a:r>
              <a:rPr lang="en-US" altLang="en-US" sz="4000" b="1" dirty="0"/>
              <a:t> 5GS Assisted AIML Services and Transmissions (FS_5GAIML) </a:t>
            </a:r>
            <a:br>
              <a:rPr lang="en-US" altLang="en-US" sz="4000" b="1" dirty="0"/>
            </a:br>
            <a:br>
              <a:rPr lang="en-US" altLang="en-US" sz="4000" b="1" dirty="0"/>
            </a:br>
            <a:endParaRPr lang="en-GB" altLang="en-US" sz="4000" b="1" dirty="0"/>
          </a:p>
        </p:txBody>
      </p:sp>
      <p:sp>
        <p:nvSpPr>
          <p:cNvPr id="2" name="TextBox 1">
            <a:extLst>
              <a:ext uri="{FF2B5EF4-FFF2-40B4-BE49-F238E27FC236}">
                <a16:creationId xmlns:a16="http://schemas.microsoft.com/office/drawing/2014/main" id="{DBF315B0-1B68-408D-8595-B488432A1EC6}"/>
              </a:ext>
            </a:extLst>
          </p:cNvPr>
          <p:cNvSpPr txBox="1"/>
          <p:nvPr/>
        </p:nvSpPr>
        <p:spPr>
          <a:xfrm>
            <a:off x="552660" y="3716197"/>
            <a:ext cx="1968809" cy="369332"/>
          </a:xfrm>
          <a:prstGeom prst="rect">
            <a:avLst/>
          </a:prstGeom>
          <a:noFill/>
        </p:spPr>
        <p:txBody>
          <a:bodyPr wrap="none" rtlCol="0">
            <a:spAutoFit/>
          </a:bodyPr>
          <a:lstStyle/>
          <a:p>
            <a:r>
              <a:rPr lang="en-US" dirty="0">
                <a:latin typeface="Forte" panose="03060902040502070203" pitchFamily="66" charset="0"/>
              </a:rPr>
              <a:t>Prepared by OPPO</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66846" y="2532184"/>
            <a:ext cx="10515600" cy="689811"/>
          </a:xfrm>
        </p:spPr>
        <p:txBody>
          <a:bodyPr>
            <a:normAutofit fontScale="90000"/>
          </a:bodyPr>
          <a:lstStyle/>
          <a:p>
            <a:r>
              <a:rPr lang="en-US" altLang="zh-CN" dirty="0"/>
              <a:t>Backup and Reference Slides</a:t>
            </a:r>
            <a:endParaRPr lang="zh-CN" altLang="en-US" dirty="0"/>
          </a:p>
        </p:txBody>
      </p:sp>
    </p:spTree>
    <p:extLst>
      <p:ext uri="{BB962C8B-B14F-4D97-AF65-F5344CB8AC3E}">
        <p14:creationId xmlns:p14="http://schemas.microsoft.com/office/powerpoint/2010/main" val="1600174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3F4D11-4524-48CA-A03C-DDD5D9048BEE}"/>
              </a:ext>
            </a:extLst>
          </p:cNvPr>
          <p:cNvSpPr>
            <a:spLocks noGrp="1"/>
          </p:cNvSpPr>
          <p:nvPr>
            <p:ph type="title"/>
          </p:nvPr>
        </p:nvSpPr>
        <p:spPr/>
        <p:txBody>
          <a:bodyPr>
            <a:normAutofit fontScale="90000"/>
          </a:bodyPr>
          <a:lstStyle/>
          <a:p>
            <a:r>
              <a:rPr lang="en-US" altLang="zh-CN" dirty="0"/>
              <a:t>Model Splitting</a:t>
            </a:r>
            <a:endParaRPr lang="zh-CN" altLang="en-US" dirty="0"/>
          </a:p>
        </p:txBody>
      </p:sp>
      <p:sp>
        <p:nvSpPr>
          <p:cNvPr id="3" name="TextBox 4">
            <a:extLst>
              <a:ext uri="{FF2B5EF4-FFF2-40B4-BE49-F238E27FC236}">
                <a16:creationId xmlns:a16="http://schemas.microsoft.com/office/drawing/2014/main" id="{927F7343-F70F-4422-AEF1-0A3A21A26716}"/>
              </a:ext>
            </a:extLst>
          </p:cNvPr>
          <p:cNvSpPr txBox="1"/>
          <p:nvPr/>
        </p:nvSpPr>
        <p:spPr>
          <a:xfrm>
            <a:off x="64169" y="689811"/>
            <a:ext cx="6538762" cy="830997"/>
          </a:xfrm>
          <a:prstGeom prst="rect">
            <a:avLst/>
          </a:prstGeom>
          <a:noFill/>
        </p:spPr>
        <p:txBody>
          <a:bodyPr wrap="square" rtlCol="0">
            <a:spAutoFit/>
          </a:bodyPr>
          <a:lstStyle/>
          <a:p>
            <a:pPr marL="285750" indent="-285750">
              <a:buFont typeface="Wingdings" panose="05000000000000000000" pitchFamily="2" charset="2"/>
              <a:buChar char="ü"/>
            </a:pPr>
            <a:r>
              <a:rPr lang="en-GB" altLang="zh-CN" sz="1600" dirty="0">
                <a:solidFill>
                  <a:srgbClr val="000000"/>
                </a:solidFill>
                <a:latin typeface="Times New Roman" panose="02020603050405020304" pitchFamily="18" charset="0"/>
              </a:rPr>
              <a:t>The device executes the inference up to a specific CNN layer and sends the intermediate data to the network server. The network server runs through the remaining CNN layers.</a:t>
            </a:r>
          </a:p>
        </p:txBody>
      </p:sp>
      <p:pic>
        <p:nvPicPr>
          <p:cNvPr id="1026" name="Picture 2" descr="61-split AI image">
            <a:extLst>
              <a:ext uri="{FF2B5EF4-FFF2-40B4-BE49-F238E27FC236}">
                <a16:creationId xmlns:a16="http://schemas.microsoft.com/office/drawing/2014/main" id="{35519140-1564-419F-9E4A-AC7077375EA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85794" y="468208"/>
            <a:ext cx="471963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86B3FACE-1503-4A22-AFFB-796EF78B52FA}"/>
              </a:ext>
            </a:extLst>
          </p:cNvPr>
          <p:cNvSpPr txBox="1"/>
          <p:nvPr/>
        </p:nvSpPr>
        <p:spPr>
          <a:xfrm>
            <a:off x="64169" y="2386025"/>
            <a:ext cx="11736404" cy="830997"/>
          </a:xfrm>
          <a:prstGeom prst="rect">
            <a:avLst/>
          </a:prstGeom>
          <a:noFill/>
        </p:spPr>
        <p:txBody>
          <a:bodyPr wrap="square" rtlCol="0">
            <a:spAutoFit/>
          </a:bodyPr>
          <a:lstStyle/>
          <a:p>
            <a:pPr marL="285750" indent="-285750">
              <a:buFont typeface="Wingdings" panose="05000000000000000000" pitchFamily="2" charset="2"/>
              <a:buChar char="ü"/>
            </a:pPr>
            <a:r>
              <a:rPr lang="en-US" altLang="zh-CN" sz="1600" dirty="0">
                <a:solidFill>
                  <a:srgbClr val="000000"/>
                </a:solidFill>
                <a:latin typeface="Times New Roman" panose="02020603050405020304" pitchFamily="18" charset="0"/>
              </a:rPr>
              <a:t>The split AI/ML image recognition algorithms can be analyzed based on the computation and data characteristics of the layers in the CNN. The intermediate data size transferred from one CNN layer to the next depends on the location of the split point. Hence, the required UL data rate is related to the model split point and the frame rate for the image recognition.</a:t>
            </a:r>
            <a:endParaRPr lang="en-GB" altLang="zh-CN" sz="1600" dirty="0">
              <a:solidFill>
                <a:srgbClr val="000000"/>
              </a:solidFill>
              <a:latin typeface="Times New Roman" panose="02020603050405020304" pitchFamily="18" charset="0"/>
            </a:endParaRPr>
          </a:p>
        </p:txBody>
      </p:sp>
      <p:pic>
        <p:nvPicPr>
          <p:cNvPr id="1027" name="图片 10">
            <a:extLst>
              <a:ext uri="{FF2B5EF4-FFF2-40B4-BE49-F238E27FC236}">
                <a16:creationId xmlns:a16="http://schemas.microsoft.com/office/drawing/2014/main" id="{C7B68489-D341-4893-B530-150A04A299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601" y="3887594"/>
            <a:ext cx="6126163"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表格 3">
            <a:extLst>
              <a:ext uri="{FF2B5EF4-FFF2-40B4-BE49-F238E27FC236}">
                <a16:creationId xmlns:a16="http://schemas.microsoft.com/office/drawing/2014/main" id="{EC9EF75C-EE16-4073-84A5-FDC7E6C0E29A}"/>
              </a:ext>
            </a:extLst>
          </p:cNvPr>
          <p:cNvGraphicFramePr>
            <a:graphicFrameLocks noGrp="1"/>
          </p:cNvGraphicFramePr>
          <p:nvPr/>
        </p:nvGraphicFramePr>
        <p:xfrm>
          <a:off x="7700210" y="3918610"/>
          <a:ext cx="3805222" cy="2311630"/>
        </p:xfrm>
        <a:graphic>
          <a:graphicData uri="http://schemas.openxmlformats.org/drawingml/2006/table">
            <a:tbl>
              <a:tblPr>
                <a:tableStyleId>{5C22544A-7EE6-4342-B048-85BDC9FD1C3A}</a:tableStyleId>
              </a:tblPr>
              <a:tblGrid>
                <a:gridCol w="1650052">
                  <a:extLst>
                    <a:ext uri="{9D8B030D-6E8A-4147-A177-3AD203B41FA5}">
                      <a16:colId xmlns:a16="http://schemas.microsoft.com/office/drawing/2014/main" val="3025038509"/>
                    </a:ext>
                  </a:extLst>
                </a:gridCol>
                <a:gridCol w="1125785">
                  <a:extLst>
                    <a:ext uri="{9D8B030D-6E8A-4147-A177-3AD203B41FA5}">
                      <a16:colId xmlns:a16="http://schemas.microsoft.com/office/drawing/2014/main" val="567993775"/>
                    </a:ext>
                  </a:extLst>
                </a:gridCol>
                <a:gridCol w="1029385">
                  <a:extLst>
                    <a:ext uri="{9D8B030D-6E8A-4147-A177-3AD203B41FA5}">
                      <a16:colId xmlns:a16="http://schemas.microsoft.com/office/drawing/2014/main" val="1790582624"/>
                    </a:ext>
                  </a:extLst>
                </a:gridCol>
              </a:tblGrid>
              <a:tr h="490821">
                <a:tc>
                  <a:txBody>
                    <a:bodyPr/>
                    <a:lstStyle/>
                    <a:p>
                      <a:pPr algn="ctr" hangingPunct="0">
                        <a:lnSpc>
                          <a:spcPts val="1200"/>
                        </a:lnSpc>
                        <a:spcAft>
                          <a:spcPts val="600"/>
                        </a:spcAft>
                      </a:pPr>
                      <a:r>
                        <a:rPr lang="en-GB" sz="1200" dirty="0">
                          <a:effectLst/>
                        </a:rPr>
                        <a:t>Split point</a:t>
                      </a: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600"/>
                        </a:spcAft>
                      </a:pPr>
                      <a:r>
                        <a:rPr lang="en-GB" sz="1200">
                          <a:effectLst/>
                        </a:rPr>
                        <a:t>Approximate output data size (MByte)</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600"/>
                        </a:spcAft>
                      </a:pPr>
                      <a:r>
                        <a:rPr lang="en-GB" sz="1200" dirty="0">
                          <a:effectLst/>
                        </a:rPr>
                        <a:t>Required UL data rate (Mbps)</a:t>
                      </a: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6653139"/>
                  </a:ext>
                </a:extLst>
              </a:tr>
              <a:tr h="324064">
                <a:tc>
                  <a:txBody>
                    <a:bodyPr/>
                    <a:lstStyle/>
                    <a:p>
                      <a:pPr algn="ctr" hangingPunct="0">
                        <a:lnSpc>
                          <a:spcPts val="1200"/>
                        </a:lnSpc>
                        <a:spcAft>
                          <a:spcPts val="0"/>
                        </a:spcAft>
                      </a:pPr>
                      <a:r>
                        <a:rPr lang="en-GB" sz="1200">
                          <a:effectLst/>
                        </a:rPr>
                        <a:t>Candidate split point 0</a:t>
                      </a:r>
                      <a:endParaRPr lang="zh-CN" sz="1200">
                        <a:effectLst/>
                      </a:endParaRPr>
                    </a:p>
                    <a:p>
                      <a:pPr algn="ctr" hangingPunct="0">
                        <a:lnSpc>
                          <a:spcPts val="1200"/>
                        </a:lnSpc>
                        <a:spcAft>
                          <a:spcPts val="600"/>
                        </a:spcAft>
                      </a:pPr>
                      <a:r>
                        <a:rPr lang="en-GB" sz="1200">
                          <a:effectLst/>
                        </a:rPr>
                        <a:t>(Cloud-based inference)</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0.15</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36</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250614226"/>
                  </a:ext>
                </a:extLst>
              </a:tr>
              <a:tr h="324064">
                <a:tc>
                  <a:txBody>
                    <a:bodyPr/>
                    <a:lstStyle/>
                    <a:p>
                      <a:pPr algn="ctr" hangingPunct="0">
                        <a:lnSpc>
                          <a:spcPts val="1200"/>
                        </a:lnSpc>
                        <a:spcAft>
                          <a:spcPts val="0"/>
                        </a:spcAft>
                      </a:pPr>
                      <a:r>
                        <a:rPr lang="en-GB" sz="1200">
                          <a:effectLst/>
                        </a:rPr>
                        <a:t>Candidate split point 1</a:t>
                      </a:r>
                      <a:endParaRPr lang="zh-CN" sz="1200">
                        <a:effectLst/>
                      </a:endParaRPr>
                    </a:p>
                    <a:p>
                      <a:pPr algn="ctr" hangingPunct="0">
                        <a:lnSpc>
                          <a:spcPts val="1200"/>
                        </a:lnSpc>
                        <a:spcAft>
                          <a:spcPts val="600"/>
                        </a:spcAft>
                      </a:pPr>
                      <a:r>
                        <a:rPr lang="en-GB" sz="1200">
                          <a:effectLst/>
                        </a:rPr>
                        <a:t>(after pool1 layer)</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0.27</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65</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94349861"/>
                  </a:ext>
                </a:extLst>
              </a:tr>
              <a:tr h="357137">
                <a:tc>
                  <a:txBody>
                    <a:bodyPr/>
                    <a:lstStyle/>
                    <a:p>
                      <a:pPr algn="ctr" hangingPunct="0">
                        <a:lnSpc>
                          <a:spcPts val="1200"/>
                        </a:lnSpc>
                        <a:spcAft>
                          <a:spcPts val="0"/>
                        </a:spcAft>
                      </a:pPr>
                      <a:r>
                        <a:rPr lang="en-GB" sz="1200">
                          <a:effectLst/>
                        </a:rPr>
                        <a:t>Candidate split point 2</a:t>
                      </a:r>
                      <a:endParaRPr lang="zh-CN" sz="1200">
                        <a:effectLst/>
                      </a:endParaRPr>
                    </a:p>
                    <a:p>
                      <a:pPr algn="ctr" hangingPunct="0">
                        <a:lnSpc>
                          <a:spcPts val="1200"/>
                        </a:lnSpc>
                        <a:spcAft>
                          <a:spcPts val="600"/>
                        </a:spcAft>
                      </a:pPr>
                      <a:r>
                        <a:rPr lang="en-GB" sz="1200">
                          <a:effectLst/>
                        </a:rPr>
                        <a:t>(after pool2 layer)</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0.17</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41</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01129904"/>
                  </a:ext>
                </a:extLst>
              </a:tr>
              <a:tr h="357137">
                <a:tc>
                  <a:txBody>
                    <a:bodyPr/>
                    <a:lstStyle/>
                    <a:p>
                      <a:pPr algn="ctr" hangingPunct="0">
                        <a:lnSpc>
                          <a:spcPts val="1200"/>
                        </a:lnSpc>
                        <a:spcAft>
                          <a:spcPts val="0"/>
                        </a:spcAft>
                      </a:pPr>
                      <a:r>
                        <a:rPr lang="en-GB" sz="1200">
                          <a:effectLst/>
                        </a:rPr>
                        <a:t>Candidate split point 3</a:t>
                      </a:r>
                      <a:endParaRPr lang="zh-CN" sz="1200">
                        <a:effectLst/>
                      </a:endParaRPr>
                    </a:p>
                    <a:p>
                      <a:pPr algn="ctr" hangingPunct="0">
                        <a:lnSpc>
                          <a:spcPts val="1200"/>
                        </a:lnSpc>
                        <a:spcAft>
                          <a:spcPts val="600"/>
                        </a:spcAft>
                      </a:pPr>
                      <a:r>
                        <a:rPr lang="en-GB" sz="1200">
                          <a:effectLst/>
                        </a:rPr>
                        <a:t>(after pool5 layer)</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0.02</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4.8</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27114064"/>
                  </a:ext>
                </a:extLst>
              </a:tr>
              <a:tr h="357137">
                <a:tc>
                  <a:txBody>
                    <a:bodyPr/>
                    <a:lstStyle/>
                    <a:p>
                      <a:pPr algn="ctr" hangingPunct="0">
                        <a:lnSpc>
                          <a:spcPts val="1200"/>
                        </a:lnSpc>
                        <a:spcAft>
                          <a:spcPts val="0"/>
                        </a:spcAft>
                      </a:pPr>
                      <a:r>
                        <a:rPr lang="en-GB" sz="1200" dirty="0">
                          <a:effectLst/>
                        </a:rPr>
                        <a:t>Candidate split point 4</a:t>
                      </a:r>
                      <a:endParaRPr lang="zh-CN" sz="1200" dirty="0">
                        <a:effectLst/>
                      </a:endParaRPr>
                    </a:p>
                    <a:p>
                      <a:pPr algn="ctr" hangingPunct="0">
                        <a:lnSpc>
                          <a:spcPts val="1200"/>
                        </a:lnSpc>
                        <a:spcAft>
                          <a:spcPts val="600"/>
                        </a:spcAft>
                      </a:pPr>
                      <a:r>
                        <a:rPr lang="en-GB" sz="1200" dirty="0">
                          <a:effectLst/>
                        </a:rPr>
                        <a:t>(Device-based inference)</a:t>
                      </a: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a:effectLst/>
                        </a:rPr>
                        <a:t>N/A</a:t>
                      </a:r>
                      <a:endParaRPr lang="zh-CN" sz="12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hangingPunct="0">
                        <a:lnSpc>
                          <a:spcPts val="1200"/>
                        </a:lnSpc>
                        <a:spcAft>
                          <a:spcPts val="0"/>
                        </a:spcAft>
                      </a:pPr>
                      <a:r>
                        <a:rPr lang="en-GB" sz="1200" dirty="0">
                          <a:effectLst/>
                        </a:rPr>
                        <a:t>N/A</a:t>
                      </a:r>
                      <a:endParaRPr lang="zh-CN" sz="12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78540199"/>
                  </a:ext>
                </a:extLst>
              </a:tr>
            </a:tbl>
          </a:graphicData>
        </a:graphic>
      </p:graphicFrame>
      <p:sp>
        <p:nvSpPr>
          <p:cNvPr id="6" name="矩形 5">
            <a:extLst>
              <a:ext uri="{FF2B5EF4-FFF2-40B4-BE49-F238E27FC236}">
                <a16:creationId xmlns:a16="http://schemas.microsoft.com/office/drawing/2014/main" id="{9A6391DB-6DA1-482D-800A-6A20DAC62716}"/>
              </a:ext>
            </a:extLst>
          </p:cNvPr>
          <p:cNvSpPr/>
          <p:nvPr/>
        </p:nvSpPr>
        <p:spPr>
          <a:xfrm>
            <a:off x="6785794" y="3246937"/>
            <a:ext cx="5135738" cy="615553"/>
          </a:xfrm>
          <a:prstGeom prst="rect">
            <a:avLst/>
          </a:prstGeom>
        </p:spPr>
        <p:txBody>
          <a:bodyPr wrap="square">
            <a:spAutoFit/>
          </a:bodyPr>
          <a:lstStyle/>
          <a:p>
            <a:pPr algn="ctr">
              <a:spcBef>
                <a:spcPts val="300"/>
              </a:spcBef>
              <a:spcAft>
                <a:spcPts val="900"/>
              </a:spcAft>
            </a:pPr>
            <a:r>
              <a:rPr lang="zh-CN" altLang="zh-CN" b="1" dirty="0">
                <a:cs typeface="Times New Roman" panose="02020603050405020304" pitchFamily="18" charset="0"/>
              </a:rPr>
              <a:t> </a:t>
            </a:r>
            <a:r>
              <a:rPr lang="en-GB" altLang="zh-CN" sz="1600" dirty="0">
                <a:solidFill>
                  <a:srgbClr val="000000"/>
                </a:solidFill>
                <a:latin typeface="Times New Roman" panose="02020603050405020304" pitchFamily="18" charset="0"/>
              </a:rPr>
              <a:t>Required UL data rate for different split points of </a:t>
            </a:r>
            <a:r>
              <a:rPr lang="en-GB" altLang="zh-CN" sz="1600" dirty="0" err="1">
                <a:solidFill>
                  <a:srgbClr val="000000"/>
                </a:solidFill>
                <a:latin typeface="Times New Roman" panose="02020603050405020304" pitchFamily="18" charset="0"/>
              </a:rPr>
              <a:t>AlexNet</a:t>
            </a:r>
            <a:r>
              <a:rPr lang="en-GB" altLang="zh-CN" sz="1600" dirty="0">
                <a:solidFill>
                  <a:srgbClr val="000000"/>
                </a:solidFill>
                <a:latin typeface="Times New Roman" panose="02020603050405020304" pitchFamily="18" charset="0"/>
              </a:rPr>
              <a:t> model for video recognition @30FPS</a:t>
            </a:r>
            <a:endParaRPr lang="zh-CN" altLang="zh-CN" sz="16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3817846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9447" y="180667"/>
            <a:ext cx="11560522" cy="689811"/>
          </a:xfrm>
        </p:spPr>
        <p:txBody>
          <a:bodyPr>
            <a:noAutofit/>
          </a:bodyPr>
          <a:lstStyle/>
          <a:p>
            <a:r>
              <a:rPr lang="en-US" altLang="zh-CN" sz="3600" dirty="0"/>
              <a:t>Main Use Cases on AI Imaging Recognition – </a:t>
            </a:r>
            <a:br>
              <a:rPr lang="en-US" altLang="zh-CN" sz="3600" dirty="0"/>
            </a:br>
            <a:r>
              <a:rPr lang="en-US" altLang="zh-CN" sz="2800" dirty="0"/>
              <a:t>Business Opportunity for Mobile Network Service Offerings for OTT Application</a:t>
            </a:r>
            <a:endParaRPr lang="zh-CN" altLang="en-US" sz="2800" dirty="0"/>
          </a:p>
        </p:txBody>
      </p:sp>
      <p:sp>
        <p:nvSpPr>
          <p:cNvPr id="5" name="TextBox 4">
            <a:extLst>
              <a:ext uri="{FF2B5EF4-FFF2-40B4-BE49-F238E27FC236}">
                <a16:creationId xmlns:a16="http://schemas.microsoft.com/office/drawing/2014/main" id="{A122D03D-1630-407D-A9BB-B73C040F2986}"/>
              </a:ext>
            </a:extLst>
          </p:cNvPr>
          <p:cNvSpPr txBox="1"/>
          <p:nvPr/>
        </p:nvSpPr>
        <p:spPr>
          <a:xfrm>
            <a:off x="209447" y="1295346"/>
            <a:ext cx="11560522" cy="4739759"/>
          </a:xfrm>
          <a:prstGeom prst="rect">
            <a:avLst/>
          </a:prstGeom>
          <a:noFill/>
        </p:spPr>
        <p:txBody>
          <a:bodyPr wrap="square" rtlCol="0">
            <a:spAutoFit/>
          </a:bodyPr>
          <a:lstStyle/>
          <a:p>
            <a:pPr marL="285750" indent="-285750">
              <a:buFont typeface="Wingdings" panose="05000000000000000000" pitchFamily="2" charset="2"/>
              <a:buChar char="ü"/>
            </a:pPr>
            <a:r>
              <a:rPr lang="en-US" sz="1600" b="1" dirty="0"/>
              <a:t>Logo Detection in Social Media Analytics</a:t>
            </a:r>
          </a:p>
          <a:p>
            <a:pPr marL="742950" lvl="1" indent="-285750">
              <a:buFont typeface="Wingdings" panose="05000000000000000000" pitchFamily="2" charset="2"/>
              <a:buChar char="§"/>
            </a:pPr>
            <a:r>
              <a:rPr lang="en-US" sz="1600" dirty="0"/>
              <a:t>Social listing (via social media posts) and brand monitoring support for marketing research and competitive analysis </a:t>
            </a:r>
          </a:p>
          <a:p>
            <a:pPr marL="742950" lvl="1" indent="-285750">
              <a:spcAft>
                <a:spcPts val="1200"/>
              </a:spcAft>
              <a:buFont typeface="Wingdings" panose="05000000000000000000" pitchFamily="2" charset="2"/>
              <a:buChar char="§"/>
            </a:pPr>
            <a:r>
              <a:rPr lang="en-US" sz="1600" dirty="0"/>
              <a:t>Business are using logo detection to calculate ROI from sponsoring sport events or to define whether their logo was misused</a:t>
            </a:r>
          </a:p>
          <a:p>
            <a:pPr marL="285750" indent="-285750">
              <a:buFont typeface="Wingdings" panose="05000000000000000000" pitchFamily="2" charset="2"/>
              <a:buChar char="ü"/>
            </a:pPr>
            <a:r>
              <a:rPr lang="en-US" sz="1600" b="1" dirty="0"/>
              <a:t>Medical Image Analysis</a:t>
            </a:r>
          </a:p>
          <a:p>
            <a:pPr marL="742950" lvl="1" indent="-285750">
              <a:buFont typeface="Wingdings" panose="05000000000000000000" pitchFamily="2" charset="2"/>
              <a:buChar char="§"/>
            </a:pPr>
            <a:r>
              <a:rPr lang="en-US" sz="1600" dirty="0"/>
              <a:t>Software powered by deep learning models help medical practitioners (e.g. radiologists) to deal with huge workload of interpreting various medical images: computed tomography (CT), ultrasound scans, magnetics resonance imaging (MRI) or x-rays etc. </a:t>
            </a:r>
          </a:p>
          <a:p>
            <a:pPr marL="742950" lvl="1" indent="-285750">
              <a:spcAft>
                <a:spcPts val="1200"/>
              </a:spcAft>
              <a:buFont typeface="Wingdings" panose="05000000000000000000" pitchFamily="2" charset="2"/>
              <a:buChar char="§"/>
            </a:pPr>
            <a:r>
              <a:rPr lang="en-US" sz="1600" dirty="0"/>
              <a:t>Medical images account for ~90%of all medical data.</a:t>
            </a:r>
          </a:p>
          <a:p>
            <a:pPr marL="285750" indent="-285750">
              <a:buFont typeface="Wingdings" panose="05000000000000000000" pitchFamily="2" charset="2"/>
              <a:buChar char="ü"/>
            </a:pPr>
            <a:r>
              <a:rPr lang="en-US" sz="1600" b="1" dirty="0"/>
              <a:t>Visual Product Sales &amp; Marketing</a:t>
            </a:r>
            <a:r>
              <a:rPr lang="en-US" sz="1600" dirty="0"/>
              <a:t> </a:t>
            </a:r>
          </a:p>
          <a:p>
            <a:pPr marL="742950" lvl="1" indent="-285750">
              <a:buFont typeface="Wingdings" panose="05000000000000000000" pitchFamily="2" charset="2"/>
              <a:buChar char="§"/>
            </a:pPr>
            <a:r>
              <a:rPr lang="en-US" sz="1600" dirty="0"/>
              <a:t>Improvement for online shopping experience to get detailed descriptions which could lead to instant order. </a:t>
            </a:r>
          </a:p>
          <a:p>
            <a:pPr marL="742950" lvl="1" indent="-285750">
              <a:spcAft>
                <a:spcPts val="1200"/>
              </a:spcAft>
              <a:buFont typeface="Wingdings" panose="05000000000000000000" pitchFamily="2" charset="2"/>
              <a:buChar char="§"/>
            </a:pPr>
            <a:r>
              <a:rPr lang="en-US" sz="1600" dirty="0"/>
              <a:t>Empowering marketing research opportunity to identify customer’s interests on </a:t>
            </a:r>
            <a:r>
              <a:rPr lang="en-US" sz="1600" dirty="0" err="1"/>
              <a:t>fabric,style</a:t>
            </a:r>
            <a:r>
              <a:rPr lang="en-US" sz="1600" dirty="0"/>
              <a:t>, color and to enable in-store personalization and product promotion. </a:t>
            </a:r>
          </a:p>
          <a:p>
            <a:pPr marL="285750" indent="-285750">
              <a:buFont typeface="Wingdings" panose="05000000000000000000" pitchFamily="2" charset="2"/>
              <a:buChar char="ü"/>
            </a:pPr>
            <a:r>
              <a:rPr lang="en-US" sz="1600" b="1" dirty="0"/>
              <a:t>Facial Recognition enabling Enterprise services and Private/Public Safety to streamline routine operations </a:t>
            </a:r>
          </a:p>
          <a:p>
            <a:pPr marL="742950" lvl="1" indent="-285750">
              <a:buFont typeface="Wingdings" panose="05000000000000000000" pitchFamily="2" charset="2"/>
              <a:buChar char="§"/>
            </a:pPr>
            <a:r>
              <a:rPr lang="en-US" sz="1600" dirty="0"/>
              <a:t>Additional biometric technology to enhance efficiency and security on routine operations. </a:t>
            </a:r>
          </a:p>
          <a:p>
            <a:pPr marL="742950" lvl="1" indent="-285750">
              <a:buFont typeface="Wingdings" panose="05000000000000000000" pitchFamily="2" charset="2"/>
              <a:buChar char="§"/>
            </a:pPr>
            <a:endParaRPr lang="en-US" sz="1600" dirty="0"/>
          </a:p>
          <a:p>
            <a:pPr marL="285750" indent="-285750">
              <a:buFont typeface="Wingdings" panose="05000000000000000000" pitchFamily="2" charset="2"/>
              <a:buChar char="ü"/>
            </a:pPr>
            <a:r>
              <a:rPr lang="en-US" sz="1600" dirty="0"/>
              <a:t>Plus many more ……</a:t>
            </a:r>
          </a:p>
        </p:txBody>
      </p:sp>
    </p:spTree>
    <p:extLst>
      <p:ext uri="{BB962C8B-B14F-4D97-AF65-F5344CB8AC3E}">
        <p14:creationId xmlns:p14="http://schemas.microsoft.com/office/powerpoint/2010/main" val="932779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08D6260D-BF5A-4A1F-9DA0-AFE9424E2B0E}"/>
              </a:ext>
            </a:extLst>
          </p:cNvPr>
          <p:cNvSpPr/>
          <p:nvPr/>
        </p:nvSpPr>
        <p:spPr>
          <a:xfrm>
            <a:off x="6670430" y="1066800"/>
            <a:ext cx="1952173" cy="1115647"/>
          </a:xfrm>
          <a:prstGeom prst="rect">
            <a:avLst/>
          </a:prstGeom>
          <a:solidFill>
            <a:schemeClr val="bg2"/>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D0AC8B86-5502-474F-810C-9763A4AB63B8}"/>
              </a:ext>
            </a:extLst>
          </p:cNvPr>
          <p:cNvSpPr/>
          <p:nvPr/>
        </p:nvSpPr>
        <p:spPr>
          <a:xfrm>
            <a:off x="6670430" y="3288956"/>
            <a:ext cx="1952173" cy="1115647"/>
          </a:xfrm>
          <a:prstGeom prst="rect">
            <a:avLst/>
          </a:prstGeom>
          <a:solidFill>
            <a:schemeClr val="bg2"/>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Rounded Corners 101">
            <a:extLst>
              <a:ext uri="{FF2B5EF4-FFF2-40B4-BE49-F238E27FC236}">
                <a16:creationId xmlns:a16="http://schemas.microsoft.com/office/drawing/2014/main" id="{C8C429B1-FAF1-42FC-9E42-0150EF5CADDA}"/>
              </a:ext>
            </a:extLst>
          </p:cNvPr>
          <p:cNvSpPr/>
          <p:nvPr/>
        </p:nvSpPr>
        <p:spPr>
          <a:xfrm>
            <a:off x="3212123" y="2321170"/>
            <a:ext cx="1086891" cy="879230"/>
          </a:xfrm>
          <a:prstGeom prst="roundRect">
            <a:avLst/>
          </a:prstGeom>
          <a:solidFill>
            <a:schemeClr val="bg2">
              <a:lumMod val="9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51">
            <a:extLst>
              <a:ext uri="{FF2B5EF4-FFF2-40B4-BE49-F238E27FC236}">
                <a16:creationId xmlns:a16="http://schemas.microsoft.com/office/drawing/2014/main" id="{3E96E060-CCEA-455D-B923-88835BE6CA64}"/>
              </a:ext>
            </a:extLst>
          </p:cNvPr>
          <p:cNvGrpSpPr/>
          <p:nvPr/>
        </p:nvGrpSpPr>
        <p:grpSpPr>
          <a:xfrm>
            <a:off x="7007608" y="1318846"/>
            <a:ext cx="1277815" cy="752229"/>
            <a:chOff x="7291753" y="914400"/>
            <a:chExt cx="3836377" cy="2557585"/>
          </a:xfrm>
        </p:grpSpPr>
        <p:pic>
          <p:nvPicPr>
            <p:cNvPr id="42" name="Picture 41" descr="A picture containing blur&#10;&#10;Description automatically generated">
              <a:extLst>
                <a:ext uri="{FF2B5EF4-FFF2-40B4-BE49-F238E27FC236}">
                  <a16:creationId xmlns:a16="http://schemas.microsoft.com/office/drawing/2014/main" id="{CACBA082-68BE-4BE9-9ACD-5D7F5CE39A2B}"/>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291753" y="914400"/>
              <a:ext cx="3836377" cy="2557585"/>
            </a:xfrm>
            <a:prstGeom prst="rect">
              <a:avLst/>
            </a:prstGeom>
            <a:solidFill>
              <a:schemeClr val="bg1"/>
            </a:solidFill>
            <a:ln>
              <a:noFill/>
            </a:ln>
          </p:spPr>
        </p:pic>
        <p:sp>
          <p:nvSpPr>
            <p:cNvPr id="44" name="Oval 43">
              <a:extLst>
                <a:ext uri="{FF2B5EF4-FFF2-40B4-BE49-F238E27FC236}">
                  <a16:creationId xmlns:a16="http://schemas.microsoft.com/office/drawing/2014/main" id="{EE6C851D-316D-43A6-90A7-8FE717D97B94}"/>
                </a:ext>
              </a:extLst>
            </p:cNvPr>
            <p:cNvSpPr/>
            <p:nvPr/>
          </p:nvSpPr>
          <p:spPr>
            <a:xfrm>
              <a:off x="9075125" y="1031631"/>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16F6A912-822A-4421-BAF1-BAF6ED683CD8}"/>
                </a:ext>
              </a:extLst>
            </p:cNvPr>
            <p:cNvSpPr/>
            <p:nvPr/>
          </p:nvSpPr>
          <p:spPr>
            <a:xfrm>
              <a:off x="9075125" y="2567350"/>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D1ED1800-A1E3-4E10-A8D8-93CD7E3D50B3}"/>
                </a:ext>
              </a:extLst>
            </p:cNvPr>
            <p:cNvSpPr/>
            <p:nvPr/>
          </p:nvSpPr>
          <p:spPr>
            <a:xfrm>
              <a:off x="9075125" y="2051536"/>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C1660165-A65A-4134-9E3C-CBBC622E734B}"/>
                </a:ext>
              </a:extLst>
            </p:cNvPr>
            <p:cNvSpPr/>
            <p:nvPr/>
          </p:nvSpPr>
          <p:spPr>
            <a:xfrm>
              <a:off x="9075125" y="1547445"/>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629E18A6-D82C-42BF-8101-D1DA7FB7D8CF}"/>
                </a:ext>
              </a:extLst>
            </p:cNvPr>
            <p:cNvSpPr/>
            <p:nvPr/>
          </p:nvSpPr>
          <p:spPr>
            <a:xfrm>
              <a:off x="10223986" y="2064238"/>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681D20DB-725C-46B6-9CA7-F4443DA0F95B}"/>
                </a:ext>
              </a:extLst>
            </p:cNvPr>
            <p:cNvSpPr/>
            <p:nvPr/>
          </p:nvSpPr>
          <p:spPr>
            <a:xfrm>
              <a:off x="7931393" y="2365382"/>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F1BBBFB7-AE1D-4720-A93F-10C21992692C}"/>
                </a:ext>
              </a:extLst>
            </p:cNvPr>
            <p:cNvSpPr/>
            <p:nvPr/>
          </p:nvSpPr>
          <p:spPr>
            <a:xfrm>
              <a:off x="7919670" y="1735014"/>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98D57031-1BBA-4137-863A-CE81323AABF0}"/>
                </a:ext>
              </a:extLst>
            </p:cNvPr>
            <p:cNvSpPr/>
            <p:nvPr/>
          </p:nvSpPr>
          <p:spPr>
            <a:xfrm>
              <a:off x="9075125" y="3083164"/>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8" name="Group 107">
            <a:extLst>
              <a:ext uri="{FF2B5EF4-FFF2-40B4-BE49-F238E27FC236}">
                <a16:creationId xmlns:a16="http://schemas.microsoft.com/office/drawing/2014/main" id="{25FF270B-1487-4B58-A99D-84AE2E1FABE0}"/>
              </a:ext>
            </a:extLst>
          </p:cNvPr>
          <p:cNvGrpSpPr/>
          <p:nvPr/>
        </p:nvGrpSpPr>
        <p:grpSpPr>
          <a:xfrm>
            <a:off x="6670430" y="2177879"/>
            <a:ext cx="1952173" cy="1115647"/>
            <a:chOff x="4888523" y="2248217"/>
            <a:chExt cx="1952173" cy="1115647"/>
          </a:xfrm>
        </p:grpSpPr>
        <p:grpSp>
          <p:nvGrpSpPr>
            <p:cNvPr id="56" name="Group 55">
              <a:extLst>
                <a:ext uri="{FF2B5EF4-FFF2-40B4-BE49-F238E27FC236}">
                  <a16:creationId xmlns:a16="http://schemas.microsoft.com/office/drawing/2014/main" id="{22B92231-815A-4AEF-92DB-415AD73D04E3}"/>
                </a:ext>
              </a:extLst>
            </p:cNvPr>
            <p:cNvGrpSpPr/>
            <p:nvPr/>
          </p:nvGrpSpPr>
          <p:grpSpPr>
            <a:xfrm>
              <a:off x="5225701" y="2429925"/>
              <a:ext cx="1277815" cy="752229"/>
              <a:chOff x="7291753" y="914400"/>
              <a:chExt cx="3836377" cy="2557585"/>
            </a:xfrm>
          </p:grpSpPr>
          <p:pic>
            <p:nvPicPr>
              <p:cNvPr id="58" name="Picture 57" descr="A picture containing blur&#10;&#10;Description automatically generated">
                <a:extLst>
                  <a:ext uri="{FF2B5EF4-FFF2-40B4-BE49-F238E27FC236}">
                    <a16:creationId xmlns:a16="http://schemas.microsoft.com/office/drawing/2014/main" id="{421D399E-1172-41C3-A680-130D112E84CE}"/>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291753" y="914400"/>
                <a:ext cx="3836377" cy="2557585"/>
              </a:xfrm>
              <a:prstGeom prst="rect">
                <a:avLst/>
              </a:prstGeom>
              <a:solidFill>
                <a:schemeClr val="bg1"/>
              </a:solidFill>
              <a:ln>
                <a:noFill/>
              </a:ln>
            </p:spPr>
          </p:pic>
          <p:sp>
            <p:nvSpPr>
              <p:cNvPr id="59" name="Oval 58">
                <a:extLst>
                  <a:ext uri="{FF2B5EF4-FFF2-40B4-BE49-F238E27FC236}">
                    <a16:creationId xmlns:a16="http://schemas.microsoft.com/office/drawing/2014/main" id="{ED0B3C7F-CA4C-4B05-9774-C450D50001EE}"/>
                  </a:ext>
                </a:extLst>
              </p:cNvPr>
              <p:cNvSpPr/>
              <p:nvPr/>
            </p:nvSpPr>
            <p:spPr>
              <a:xfrm>
                <a:off x="9075125" y="1031631"/>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D59A0C88-90DD-4E98-95DC-A6A716ADFDBC}"/>
                  </a:ext>
                </a:extLst>
              </p:cNvPr>
              <p:cNvSpPr/>
              <p:nvPr/>
            </p:nvSpPr>
            <p:spPr>
              <a:xfrm>
                <a:off x="9075125" y="2567350"/>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FFAAECD8-7CC9-45D8-8F9A-850C2E24F7AE}"/>
                  </a:ext>
                </a:extLst>
              </p:cNvPr>
              <p:cNvSpPr/>
              <p:nvPr/>
            </p:nvSpPr>
            <p:spPr>
              <a:xfrm>
                <a:off x="9075125" y="2051536"/>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C1D44C8E-77D7-4CF1-8609-43B62FDA5C81}"/>
                  </a:ext>
                </a:extLst>
              </p:cNvPr>
              <p:cNvSpPr/>
              <p:nvPr/>
            </p:nvSpPr>
            <p:spPr>
              <a:xfrm>
                <a:off x="9075125" y="1547445"/>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5B92A304-AA97-452E-B6AA-D2CFAA7AF01E}"/>
                  </a:ext>
                </a:extLst>
              </p:cNvPr>
              <p:cNvSpPr/>
              <p:nvPr/>
            </p:nvSpPr>
            <p:spPr>
              <a:xfrm>
                <a:off x="10223986" y="2064238"/>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DD41F8C8-0DE4-46AA-9794-07B1B2BD9BC1}"/>
                  </a:ext>
                </a:extLst>
              </p:cNvPr>
              <p:cNvSpPr/>
              <p:nvPr/>
            </p:nvSpPr>
            <p:spPr>
              <a:xfrm>
                <a:off x="7931393" y="2365382"/>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5137BB25-482D-4638-922B-FB0A65F9DC89}"/>
                  </a:ext>
                </a:extLst>
              </p:cNvPr>
              <p:cNvSpPr/>
              <p:nvPr/>
            </p:nvSpPr>
            <p:spPr>
              <a:xfrm>
                <a:off x="7919670" y="1735014"/>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E16F4478-9FC5-4437-8D27-BA58E6BACC3B}"/>
                  </a:ext>
                </a:extLst>
              </p:cNvPr>
              <p:cNvSpPr/>
              <p:nvPr/>
            </p:nvSpPr>
            <p:spPr>
              <a:xfrm>
                <a:off x="9075125" y="3083164"/>
                <a:ext cx="269631" cy="25790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7" name="Rectangle 56">
              <a:extLst>
                <a:ext uri="{FF2B5EF4-FFF2-40B4-BE49-F238E27FC236}">
                  <a16:creationId xmlns:a16="http://schemas.microsoft.com/office/drawing/2014/main" id="{2BE1C26D-00DB-4A86-97F8-D7925EB9F8BB}"/>
                </a:ext>
              </a:extLst>
            </p:cNvPr>
            <p:cNvSpPr/>
            <p:nvPr/>
          </p:nvSpPr>
          <p:spPr>
            <a:xfrm>
              <a:off x="4888523" y="2248217"/>
              <a:ext cx="1952173" cy="111564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8" name="Group 67">
            <a:extLst>
              <a:ext uri="{FF2B5EF4-FFF2-40B4-BE49-F238E27FC236}">
                <a16:creationId xmlns:a16="http://schemas.microsoft.com/office/drawing/2014/main" id="{9CD55733-FCCA-436F-83A7-0664D6FC30E2}"/>
              </a:ext>
            </a:extLst>
          </p:cNvPr>
          <p:cNvGrpSpPr/>
          <p:nvPr/>
        </p:nvGrpSpPr>
        <p:grpSpPr>
          <a:xfrm>
            <a:off x="7007608" y="3505833"/>
            <a:ext cx="1277815" cy="752229"/>
            <a:chOff x="7291753" y="914400"/>
            <a:chExt cx="3836377" cy="2557585"/>
          </a:xfrm>
        </p:grpSpPr>
        <p:pic>
          <p:nvPicPr>
            <p:cNvPr id="70" name="Picture 69" descr="A picture containing blur&#10;&#10;Description automatically generated">
              <a:extLst>
                <a:ext uri="{FF2B5EF4-FFF2-40B4-BE49-F238E27FC236}">
                  <a16:creationId xmlns:a16="http://schemas.microsoft.com/office/drawing/2014/main" id="{A518F733-2F29-4663-B49B-56E3758765A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291753" y="914400"/>
              <a:ext cx="3836377" cy="2557585"/>
            </a:xfrm>
            <a:prstGeom prst="rect">
              <a:avLst/>
            </a:prstGeom>
            <a:solidFill>
              <a:schemeClr val="bg1"/>
            </a:solidFill>
            <a:ln w="19050">
              <a:solidFill>
                <a:srgbClr val="0F5C77"/>
              </a:solidFill>
            </a:ln>
          </p:spPr>
        </p:pic>
        <p:sp>
          <p:nvSpPr>
            <p:cNvPr id="71" name="Oval 70">
              <a:extLst>
                <a:ext uri="{FF2B5EF4-FFF2-40B4-BE49-F238E27FC236}">
                  <a16:creationId xmlns:a16="http://schemas.microsoft.com/office/drawing/2014/main" id="{C08051D9-3478-4E54-8993-541582C89B1F}"/>
                </a:ext>
              </a:extLst>
            </p:cNvPr>
            <p:cNvSpPr/>
            <p:nvPr/>
          </p:nvSpPr>
          <p:spPr>
            <a:xfrm>
              <a:off x="9075125" y="1031631"/>
              <a:ext cx="269631" cy="257907"/>
            </a:xfrm>
            <a:prstGeom prst="ellipse">
              <a:avLst/>
            </a:prstGeom>
            <a:solidFill>
              <a:srgbClr val="C00000"/>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572FDFF9-4AEA-4995-A401-F94E29E86BEB}"/>
                </a:ext>
              </a:extLst>
            </p:cNvPr>
            <p:cNvSpPr/>
            <p:nvPr/>
          </p:nvSpPr>
          <p:spPr>
            <a:xfrm>
              <a:off x="9075125" y="2567350"/>
              <a:ext cx="269631" cy="257907"/>
            </a:xfrm>
            <a:prstGeom prst="ellipse">
              <a:avLst/>
            </a:prstGeom>
            <a:solidFill>
              <a:srgbClr val="C00000"/>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a:extLst>
                <a:ext uri="{FF2B5EF4-FFF2-40B4-BE49-F238E27FC236}">
                  <a16:creationId xmlns:a16="http://schemas.microsoft.com/office/drawing/2014/main" id="{8EBDB150-5DFA-43BC-BFA4-3F1DF996E52F}"/>
                </a:ext>
              </a:extLst>
            </p:cNvPr>
            <p:cNvSpPr/>
            <p:nvPr/>
          </p:nvSpPr>
          <p:spPr>
            <a:xfrm>
              <a:off x="9075125" y="2051536"/>
              <a:ext cx="269631" cy="257907"/>
            </a:xfrm>
            <a:prstGeom prst="ellipse">
              <a:avLst/>
            </a:prstGeom>
            <a:solidFill>
              <a:schemeClr val="bg1"/>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53800ED5-DA17-4327-A653-2DFB949AEB34}"/>
                </a:ext>
              </a:extLst>
            </p:cNvPr>
            <p:cNvSpPr/>
            <p:nvPr/>
          </p:nvSpPr>
          <p:spPr>
            <a:xfrm>
              <a:off x="9075125" y="1547445"/>
              <a:ext cx="269631" cy="257907"/>
            </a:xfrm>
            <a:prstGeom prst="ellipse">
              <a:avLst/>
            </a:prstGeom>
            <a:solidFill>
              <a:srgbClr val="C00000"/>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a:extLst>
                <a:ext uri="{FF2B5EF4-FFF2-40B4-BE49-F238E27FC236}">
                  <a16:creationId xmlns:a16="http://schemas.microsoft.com/office/drawing/2014/main" id="{D5FC2D0B-5F54-4534-8D0D-BE04434E9F05}"/>
                </a:ext>
              </a:extLst>
            </p:cNvPr>
            <p:cNvSpPr/>
            <p:nvPr/>
          </p:nvSpPr>
          <p:spPr>
            <a:xfrm>
              <a:off x="10223986" y="2064238"/>
              <a:ext cx="269631" cy="257907"/>
            </a:xfrm>
            <a:prstGeom prst="ellipse">
              <a:avLst/>
            </a:prstGeom>
            <a:solidFill>
              <a:srgbClr val="C00000"/>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id="{65EB8248-A454-4BC7-99BF-0835DBAC2BE2}"/>
                </a:ext>
              </a:extLst>
            </p:cNvPr>
            <p:cNvSpPr/>
            <p:nvPr/>
          </p:nvSpPr>
          <p:spPr>
            <a:xfrm>
              <a:off x="7931393" y="2365382"/>
              <a:ext cx="269631" cy="257907"/>
            </a:xfrm>
            <a:prstGeom prst="ellipse">
              <a:avLst/>
            </a:prstGeom>
            <a:solidFill>
              <a:srgbClr val="C00000"/>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id="{D358A188-7BBC-4E55-BC11-56D61435175F}"/>
                </a:ext>
              </a:extLst>
            </p:cNvPr>
            <p:cNvSpPr/>
            <p:nvPr/>
          </p:nvSpPr>
          <p:spPr>
            <a:xfrm>
              <a:off x="7919670" y="1735014"/>
              <a:ext cx="269631" cy="257907"/>
            </a:xfrm>
            <a:prstGeom prst="ellipse">
              <a:avLst/>
            </a:prstGeom>
            <a:solidFill>
              <a:schemeClr val="bg1"/>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id="{899F3249-C939-45C4-A83F-0382E8326FEF}"/>
                </a:ext>
              </a:extLst>
            </p:cNvPr>
            <p:cNvSpPr/>
            <p:nvPr/>
          </p:nvSpPr>
          <p:spPr>
            <a:xfrm>
              <a:off x="9075125" y="3083164"/>
              <a:ext cx="269631" cy="257907"/>
            </a:xfrm>
            <a:prstGeom prst="ellipse">
              <a:avLst/>
            </a:prstGeom>
            <a:solidFill>
              <a:schemeClr val="bg1"/>
            </a:solidFill>
            <a:ln>
              <a:solidFill>
                <a:srgbClr val="0F5C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0" name="Group 79">
            <a:extLst>
              <a:ext uri="{FF2B5EF4-FFF2-40B4-BE49-F238E27FC236}">
                <a16:creationId xmlns:a16="http://schemas.microsoft.com/office/drawing/2014/main" id="{72B66FF3-A001-49FB-BD08-C1C3326760FE}"/>
              </a:ext>
            </a:extLst>
          </p:cNvPr>
          <p:cNvGrpSpPr/>
          <p:nvPr/>
        </p:nvGrpSpPr>
        <p:grpSpPr>
          <a:xfrm>
            <a:off x="7007608" y="4593492"/>
            <a:ext cx="1277815" cy="752229"/>
            <a:chOff x="7291753" y="914400"/>
            <a:chExt cx="3836377" cy="2557585"/>
          </a:xfrm>
        </p:grpSpPr>
        <p:pic>
          <p:nvPicPr>
            <p:cNvPr id="82" name="Picture 81" descr="A picture containing blur&#10;&#10;Description automatically generated">
              <a:extLst>
                <a:ext uri="{FF2B5EF4-FFF2-40B4-BE49-F238E27FC236}">
                  <a16:creationId xmlns:a16="http://schemas.microsoft.com/office/drawing/2014/main" id="{73255342-9009-499F-AF6E-4C837B38E44A}"/>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291753" y="914400"/>
              <a:ext cx="3836377" cy="2557585"/>
            </a:xfrm>
            <a:prstGeom prst="rect">
              <a:avLst/>
            </a:prstGeom>
            <a:solidFill>
              <a:schemeClr val="bg1"/>
            </a:solidFill>
            <a:ln>
              <a:noFill/>
            </a:ln>
          </p:spPr>
        </p:pic>
        <p:sp>
          <p:nvSpPr>
            <p:cNvPr id="83" name="Oval 82">
              <a:extLst>
                <a:ext uri="{FF2B5EF4-FFF2-40B4-BE49-F238E27FC236}">
                  <a16:creationId xmlns:a16="http://schemas.microsoft.com/office/drawing/2014/main" id="{1C96ACC9-BE86-4547-A9CC-3BB22BF6A012}"/>
                </a:ext>
              </a:extLst>
            </p:cNvPr>
            <p:cNvSpPr/>
            <p:nvPr/>
          </p:nvSpPr>
          <p:spPr>
            <a:xfrm>
              <a:off x="9075125" y="1031631"/>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1FBA3773-0BE5-4AF8-BF78-3A8660ABE4CF}"/>
                </a:ext>
              </a:extLst>
            </p:cNvPr>
            <p:cNvSpPr/>
            <p:nvPr/>
          </p:nvSpPr>
          <p:spPr>
            <a:xfrm>
              <a:off x="9075125" y="2567350"/>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FC161B3D-C6EE-43A7-AC9F-7CE123D8AE91}"/>
                </a:ext>
              </a:extLst>
            </p:cNvPr>
            <p:cNvSpPr/>
            <p:nvPr/>
          </p:nvSpPr>
          <p:spPr>
            <a:xfrm>
              <a:off x="9075125" y="2051536"/>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D3836EFE-468A-4057-9E62-C0A586A008D6}"/>
                </a:ext>
              </a:extLst>
            </p:cNvPr>
            <p:cNvSpPr/>
            <p:nvPr/>
          </p:nvSpPr>
          <p:spPr>
            <a:xfrm>
              <a:off x="9075125" y="1547445"/>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470E039C-60E7-4EFA-AB19-863EC120FD5B}"/>
                </a:ext>
              </a:extLst>
            </p:cNvPr>
            <p:cNvSpPr/>
            <p:nvPr/>
          </p:nvSpPr>
          <p:spPr>
            <a:xfrm>
              <a:off x="10223986" y="2064238"/>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a:extLst>
                <a:ext uri="{FF2B5EF4-FFF2-40B4-BE49-F238E27FC236}">
                  <a16:creationId xmlns:a16="http://schemas.microsoft.com/office/drawing/2014/main" id="{DA31D330-B337-4ACA-A6B8-C46B46D48D23}"/>
                </a:ext>
              </a:extLst>
            </p:cNvPr>
            <p:cNvSpPr/>
            <p:nvPr/>
          </p:nvSpPr>
          <p:spPr>
            <a:xfrm>
              <a:off x="7931393" y="2365382"/>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a:extLst>
                <a:ext uri="{FF2B5EF4-FFF2-40B4-BE49-F238E27FC236}">
                  <a16:creationId xmlns:a16="http://schemas.microsoft.com/office/drawing/2014/main" id="{2C55885C-282D-4F70-B18B-01E393C6F1C1}"/>
                </a:ext>
              </a:extLst>
            </p:cNvPr>
            <p:cNvSpPr/>
            <p:nvPr/>
          </p:nvSpPr>
          <p:spPr>
            <a:xfrm>
              <a:off x="7919670" y="1735014"/>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B95299EF-0590-49A4-BF73-D519F3E339D1}"/>
                </a:ext>
              </a:extLst>
            </p:cNvPr>
            <p:cNvSpPr/>
            <p:nvPr/>
          </p:nvSpPr>
          <p:spPr>
            <a:xfrm>
              <a:off x="9075125" y="3083164"/>
              <a:ext cx="269631" cy="257907"/>
            </a:xfrm>
            <a:prstGeom prst="ellipse">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1" name="Rectangle 80">
            <a:extLst>
              <a:ext uri="{FF2B5EF4-FFF2-40B4-BE49-F238E27FC236}">
                <a16:creationId xmlns:a16="http://schemas.microsoft.com/office/drawing/2014/main" id="{364B7EFA-8F07-4F08-9AB4-248DB2A111FA}"/>
              </a:ext>
            </a:extLst>
          </p:cNvPr>
          <p:cNvSpPr/>
          <p:nvPr/>
        </p:nvSpPr>
        <p:spPr>
          <a:xfrm>
            <a:off x="6670430" y="4411784"/>
            <a:ext cx="1952173" cy="111564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 name="Picture 91" descr="A dog wearing sunglasses&#10;&#10;Description automatically generated">
            <a:extLst>
              <a:ext uri="{FF2B5EF4-FFF2-40B4-BE49-F238E27FC236}">
                <a16:creationId xmlns:a16="http://schemas.microsoft.com/office/drawing/2014/main" id="{2705D635-7389-404E-BB67-496FCDBE5043}"/>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400223" y="2611983"/>
            <a:ext cx="466652" cy="467529"/>
          </a:xfrm>
          <a:prstGeom prst="rect">
            <a:avLst/>
          </a:prstGeom>
        </p:spPr>
      </p:pic>
      <p:sp>
        <p:nvSpPr>
          <p:cNvPr id="94" name="Rectangle 93">
            <a:extLst>
              <a:ext uri="{FF2B5EF4-FFF2-40B4-BE49-F238E27FC236}">
                <a16:creationId xmlns:a16="http://schemas.microsoft.com/office/drawing/2014/main" id="{845ECFC8-D3F0-40C3-9EEF-C0915BA2F890}"/>
              </a:ext>
            </a:extLst>
          </p:cNvPr>
          <p:cNvSpPr/>
          <p:nvPr/>
        </p:nvSpPr>
        <p:spPr>
          <a:xfrm>
            <a:off x="4718255" y="2181455"/>
            <a:ext cx="1952173" cy="111564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a:extLst>
              <a:ext uri="{FF2B5EF4-FFF2-40B4-BE49-F238E27FC236}">
                <a16:creationId xmlns:a16="http://schemas.microsoft.com/office/drawing/2014/main" id="{BC2880FF-E4D4-45C9-AB8E-C98FFC2CFF97}"/>
              </a:ext>
            </a:extLst>
          </p:cNvPr>
          <p:cNvSpPr/>
          <p:nvPr/>
        </p:nvSpPr>
        <p:spPr>
          <a:xfrm>
            <a:off x="8623180" y="2181455"/>
            <a:ext cx="1952173" cy="111564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E25BB255-5E08-4F14-B504-2F1EA0D6C4E1}"/>
              </a:ext>
            </a:extLst>
          </p:cNvPr>
          <p:cNvSpPr/>
          <p:nvPr/>
        </p:nvSpPr>
        <p:spPr>
          <a:xfrm>
            <a:off x="8622601" y="4408046"/>
            <a:ext cx="1952173" cy="111564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CEF6B9FB-E963-4B21-8143-DEAF165B45AD}"/>
              </a:ext>
            </a:extLst>
          </p:cNvPr>
          <p:cNvSpPr/>
          <p:nvPr/>
        </p:nvSpPr>
        <p:spPr>
          <a:xfrm>
            <a:off x="4723264" y="4407188"/>
            <a:ext cx="1952173" cy="111564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a:extLst>
              <a:ext uri="{FF2B5EF4-FFF2-40B4-BE49-F238E27FC236}">
                <a16:creationId xmlns:a16="http://schemas.microsoft.com/office/drawing/2014/main" id="{8D9501F5-8B52-42AB-8B41-0EEF70DA6030}"/>
              </a:ext>
            </a:extLst>
          </p:cNvPr>
          <p:cNvSpPr/>
          <p:nvPr/>
        </p:nvSpPr>
        <p:spPr>
          <a:xfrm>
            <a:off x="6893169" y="4551852"/>
            <a:ext cx="1500553" cy="86645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0" name="Straight Connector 99">
            <a:extLst>
              <a:ext uri="{FF2B5EF4-FFF2-40B4-BE49-F238E27FC236}">
                <a16:creationId xmlns:a16="http://schemas.microsoft.com/office/drawing/2014/main" id="{B24A3BB8-D22A-4596-AA9A-6AEA4E67AF9E}"/>
              </a:ext>
            </a:extLst>
          </p:cNvPr>
          <p:cNvCxnSpPr/>
          <p:nvPr/>
        </p:nvCxnSpPr>
        <p:spPr>
          <a:xfrm>
            <a:off x="7007608" y="4551852"/>
            <a:ext cx="0" cy="866457"/>
          </a:xfrm>
          <a:prstGeom prst="line">
            <a:avLst/>
          </a:prstGeom>
          <a:ln w="19050">
            <a:solidFill>
              <a:srgbClr val="0F5C77"/>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7813E178-8999-45F0-AC10-00972E24C4F4}"/>
              </a:ext>
            </a:extLst>
          </p:cNvPr>
          <p:cNvCxnSpPr/>
          <p:nvPr/>
        </p:nvCxnSpPr>
        <p:spPr>
          <a:xfrm>
            <a:off x="8285423" y="4538173"/>
            <a:ext cx="0" cy="866457"/>
          </a:xfrm>
          <a:prstGeom prst="line">
            <a:avLst/>
          </a:prstGeom>
          <a:ln w="19050">
            <a:solidFill>
              <a:srgbClr val="0F5C77"/>
            </a:solidFill>
          </a:ln>
        </p:spPr>
        <p:style>
          <a:lnRef idx="1">
            <a:schemeClr val="accent1"/>
          </a:lnRef>
          <a:fillRef idx="0">
            <a:schemeClr val="accent1"/>
          </a:fillRef>
          <a:effectRef idx="0">
            <a:schemeClr val="accent1"/>
          </a:effectRef>
          <a:fontRef idx="minor">
            <a:schemeClr val="tx1"/>
          </a:fontRef>
        </p:style>
      </p:cxnSp>
      <p:sp>
        <p:nvSpPr>
          <p:cNvPr id="104" name="Rectangle: Rounded Corners 103">
            <a:extLst>
              <a:ext uri="{FF2B5EF4-FFF2-40B4-BE49-F238E27FC236}">
                <a16:creationId xmlns:a16="http://schemas.microsoft.com/office/drawing/2014/main" id="{49D42AF7-B4E0-47B6-8846-A0930468C942}"/>
              </a:ext>
            </a:extLst>
          </p:cNvPr>
          <p:cNvSpPr/>
          <p:nvPr/>
        </p:nvSpPr>
        <p:spPr>
          <a:xfrm>
            <a:off x="5000948" y="2321170"/>
            <a:ext cx="1086891" cy="879230"/>
          </a:xfrm>
          <a:prstGeom prst="round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5" name="Picture 104" descr="A dog wearing sunglasses&#10;&#10;Description automatically generated">
            <a:extLst>
              <a:ext uri="{FF2B5EF4-FFF2-40B4-BE49-F238E27FC236}">
                <a16:creationId xmlns:a16="http://schemas.microsoft.com/office/drawing/2014/main" id="{159E70AA-7B28-4011-8A0E-4751D99CB019}"/>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187455" y="2447653"/>
            <a:ext cx="643560" cy="644769"/>
          </a:xfrm>
          <a:prstGeom prst="rect">
            <a:avLst/>
          </a:prstGeom>
        </p:spPr>
      </p:pic>
      <p:sp>
        <p:nvSpPr>
          <p:cNvPr id="106" name="Rectangle: Rounded Corners 105">
            <a:extLst>
              <a:ext uri="{FF2B5EF4-FFF2-40B4-BE49-F238E27FC236}">
                <a16:creationId xmlns:a16="http://schemas.microsoft.com/office/drawing/2014/main" id="{713671EA-A8F3-4625-95FA-E66D4ED96B19}"/>
              </a:ext>
            </a:extLst>
          </p:cNvPr>
          <p:cNvSpPr/>
          <p:nvPr/>
        </p:nvSpPr>
        <p:spPr>
          <a:xfrm>
            <a:off x="3234863" y="4564183"/>
            <a:ext cx="1086891" cy="879230"/>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7" name="Picture 106" descr="A dog wearing sunglasses&#10;&#10;Description automatically generated">
            <a:extLst>
              <a:ext uri="{FF2B5EF4-FFF2-40B4-BE49-F238E27FC236}">
                <a16:creationId xmlns:a16="http://schemas.microsoft.com/office/drawing/2014/main" id="{9D0B4512-201F-4555-B1ED-19E2509BCC31}"/>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423301" y="4867906"/>
            <a:ext cx="466652" cy="467529"/>
          </a:xfrm>
          <a:prstGeom prst="rect">
            <a:avLst/>
          </a:prstGeom>
        </p:spPr>
      </p:pic>
      <p:sp>
        <p:nvSpPr>
          <p:cNvPr id="109" name="Rectangle: Rounded Corners 108">
            <a:extLst>
              <a:ext uri="{FF2B5EF4-FFF2-40B4-BE49-F238E27FC236}">
                <a16:creationId xmlns:a16="http://schemas.microsoft.com/office/drawing/2014/main" id="{8F6E2752-FDD8-43AF-BD45-9A4B62117888}"/>
              </a:ext>
            </a:extLst>
          </p:cNvPr>
          <p:cNvSpPr/>
          <p:nvPr/>
        </p:nvSpPr>
        <p:spPr>
          <a:xfrm>
            <a:off x="5024394" y="4538173"/>
            <a:ext cx="1086891" cy="879230"/>
          </a:xfrm>
          <a:prstGeom prst="round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0" name="Picture 109" descr="A dog wearing sunglasses&#10;&#10;Description automatically generated">
            <a:extLst>
              <a:ext uri="{FF2B5EF4-FFF2-40B4-BE49-F238E27FC236}">
                <a16:creationId xmlns:a16="http://schemas.microsoft.com/office/drawing/2014/main" id="{85CCF7BB-B2EE-49BA-8E0F-E57F7A07FDBA}"/>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210901" y="4664656"/>
            <a:ext cx="643560" cy="644769"/>
          </a:xfrm>
          <a:prstGeom prst="rect">
            <a:avLst/>
          </a:prstGeom>
        </p:spPr>
      </p:pic>
      <p:sp>
        <p:nvSpPr>
          <p:cNvPr id="111" name="TextBox 110">
            <a:extLst>
              <a:ext uri="{FF2B5EF4-FFF2-40B4-BE49-F238E27FC236}">
                <a16:creationId xmlns:a16="http://schemas.microsoft.com/office/drawing/2014/main" id="{C9401FFE-72CA-4685-A3C8-3062E7F41E89}"/>
              </a:ext>
            </a:extLst>
          </p:cNvPr>
          <p:cNvSpPr txBox="1"/>
          <p:nvPr/>
        </p:nvSpPr>
        <p:spPr>
          <a:xfrm>
            <a:off x="9484527" y="2432428"/>
            <a:ext cx="617477" cy="261610"/>
          </a:xfrm>
          <a:prstGeom prst="rect">
            <a:avLst/>
          </a:prstGeom>
          <a:noFill/>
          <a:ln w="28575">
            <a:solidFill>
              <a:srgbClr val="0F5C77"/>
            </a:solidFill>
          </a:ln>
        </p:spPr>
        <p:txBody>
          <a:bodyPr wrap="none" rtlCol="0">
            <a:spAutoFit/>
          </a:bodyPr>
          <a:lstStyle/>
          <a:p>
            <a:r>
              <a:rPr lang="en-US" sz="1100" b="1" dirty="0"/>
              <a:t>Puppy</a:t>
            </a:r>
          </a:p>
        </p:txBody>
      </p:sp>
      <p:sp>
        <p:nvSpPr>
          <p:cNvPr id="112" name="TextBox 111">
            <a:extLst>
              <a:ext uri="{FF2B5EF4-FFF2-40B4-BE49-F238E27FC236}">
                <a16:creationId xmlns:a16="http://schemas.microsoft.com/office/drawing/2014/main" id="{3A8FF783-5892-40C3-A668-6F55CA60B127}"/>
              </a:ext>
            </a:extLst>
          </p:cNvPr>
          <p:cNvSpPr txBox="1"/>
          <p:nvPr/>
        </p:nvSpPr>
        <p:spPr>
          <a:xfrm>
            <a:off x="9484527" y="2859441"/>
            <a:ext cx="497252" cy="261610"/>
          </a:xfrm>
          <a:prstGeom prst="rect">
            <a:avLst/>
          </a:prstGeom>
          <a:noFill/>
          <a:ln w="28575">
            <a:solidFill>
              <a:srgbClr val="0F5C77"/>
            </a:solidFill>
          </a:ln>
        </p:spPr>
        <p:txBody>
          <a:bodyPr wrap="none" rtlCol="0">
            <a:spAutoFit/>
          </a:bodyPr>
          <a:lstStyle/>
          <a:p>
            <a:r>
              <a:rPr lang="en-US" sz="1100" b="1" dirty="0"/>
              <a:t>Kitty</a:t>
            </a:r>
          </a:p>
        </p:txBody>
      </p:sp>
      <p:pic>
        <p:nvPicPr>
          <p:cNvPr id="122" name="Picture 121" descr="Icon&#10;&#10;Description automatically generated">
            <a:extLst>
              <a:ext uri="{FF2B5EF4-FFF2-40B4-BE49-F238E27FC236}">
                <a16:creationId xmlns:a16="http://schemas.microsoft.com/office/drawing/2014/main" id="{C4CD8C64-55AC-48F3-86E1-CBD4EB005F8E}"/>
              </a:ext>
            </a:extLst>
          </p:cNvPr>
          <p:cNvPicPr>
            <a:picLocks noChangeAspect="1"/>
          </p:cNvPicPr>
          <p:nvPr/>
        </p:nvPicPr>
        <p:blipFill>
          <a:blip r:embed="rId7"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9091747" y="2453122"/>
            <a:ext cx="340680" cy="295641"/>
          </a:xfrm>
          <a:prstGeom prst="rect">
            <a:avLst/>
          </a:prstGeom>
        </p:spPr>
      </p:pic>
      <p:pic>
        <p:nvPicPr>
          <p:cNvPr id="125" name="Picture 124" descr="Icon&#10;&#10;Description automatically generated">
            <a:extLst>
              <a:ext uri="{FF2B5EF4-FFF2-40B4-BE49-F238E27FC236}">
                <a16:creationId xmlns:a16="http://schemas.microsoft.com/office/drawing/2014/main" id="{59A704D4-9FEB-4131-AF6D-1344C44FE6B8}"/>
              </a:ext>
            </a:extLst>
          </p:cNvPr>
          <p:cNvPicPr>
            <a:picLocks noChangeAspect="1"/>
          </p:cNvPicPr>
          <p:nvPr/>
        </p:nvPicPr>
        <p:blipFill>
          <a:blip r:embed="rId9" cstate="print">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9146770" y="2858657"/>
            <a:ext cx="282336" cy="250338"/>
          </a:xfrm>
          <a:prstGeom prst="rect">
            <a:avLst/>
          </a:prstGeom>
        </p:spPr>
      </p:pic>
      <p:sp>
        <p:nvSpPr>
          <p:cNvPr id="127" name="TextBox 126">
            <a:extLst>
              <a:ext uri="{FF2B5EF4-FFF2-40B4-BE49-F238E27FC236}">
                <a16:creationId xmlns:a16="http://schemas.microsoft.com/office/drawing/2014/main" id="{B441AC66-76A0-4B34-95F0-806B6EC0A021}"/>
              </a:ext>
            </a:extLst>
          </p:cNvPr>
          <p:cNvSpPr txBox="1"/>
          <p:nvPr/>
        </p:nvSpPr>
        <p:spPr>
          <a:xfrm>
            <a:off x="6993151" y="1030552"/>
            <a:ext cx="1396536" cy="323165"/>
          </a:xfrm>
          <a:prstGeom prst="rect">
            <a:avLst/>
          </a:prstGeom>
          <a:noFill/>
        </p:spPr>
        <p:txBody>
          <a:bodyPr wrap="none" rtlCol="0">
            <a:spAutoFit/>
          </a:bodyPr>
          <a:lstStyle/>
          <a:p>
            <a:pPr algn="ctr">
              <a:lnSpc>
                <a:spcPts val="900"/>
              </a:lnSpc>
            </a:pPr>
            <a:r>
              <a:rPr lang="en-US" sz="900" b="1" dirty="0"/>
              <a:t>Untrained </a:t>
            </a:r>
          </a:p>
          <a:p>
            <a:pPr algn="ctr">
              <a:lnSpc>
                <a:spcPts val="900"/>
              </a:lnSpc>
            </a:pPr>
            <a:r>
              <a:rPr lang="en-US" sz="900" b="1" dirty="0"/>
              <a:t>Neural Network Model</a:t>
            </a:r>
          </a:p>
        </p:txBody>
      </p:sp>
      <p:cxnSp>
        <p:nvCxnSpPr>
          <p:cNvPr id="129" name="Straight Arrow Connector 128">
            <a:extLst>
              <a:ext uri="{FF2B5EF4-FFF2-40B4-BE49-F238E27FC236}">
                <a16:creationId xmlns:a16="http://schemas.microsoft.com/office/drawing/2014/main" id="{6ACC585D-E0BA-4FD9-96DE-F0355D025AD1}"/>
              </a:ext>
            </a:extLst>
          </p:cNvPr>
          <p:cNvCxnSpPr>
            <a:cxnSpLocks/>
          </p:cNvCxnSpPr>
          <p:nvPr/>
        </p:nvCxnSpPr>
        <p:spPr>
          <a:xfrm>
            <a:off x="7644527" y="2073061"/>
            <a:ext cx="0" cy="28652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a16="http://schemas.microsoft.com/office/drawing/2014/main" id="{1B9F9E30-0DA9-4D3E-9A9F-133866810508}"/>
              </a:ext>
            </a:extLst>
          </p:cNvPr>
          <p:cNvSpPr txBox="1"/>
          <p:nvPr/>
        </p:nvSpPr>
        <p:spPr>
          <a:xfrm>
            <a:off x="7119595" y="3247419"/>
            <a:ext cx="1088761" cy="323165"/>
          </a:xfrm>
          <a:prstGeom prst="rect">
            <a:avLst/>
          </a:prstGeom>
          <a:noFill/>
        </p:spPr>
        <p:txBody>
          <a:bodyPr wrap="none" rtlCol="0">
            <a:spAutoFit/>
          </a:bodyPr>
          <a:lstStyle/>
          <a:p>
            <a:pPr algn="ctr">
              <a:lnSpc>
                <a:spcPts val="900"/>
              </a:lnSpc>
            </a:pPr>
            <a:r>
              <a:rPr lang="en-US" sz="900" b="1" dirty="0"/>
              <a:t>Trained Model</a:t>
            </a:r>
          </a:p>
          <a:p>
            <a:pPr algn="ctr">
              <a:lnSpc>
                <a:spcPts val="900"/>
              </a:lnSpc>
            </a:pPr>
            <a:r>
              <a:rPr lang="en-US" sz="900" b="1" dirty="0"/>
              <a:t>New Information</a:t>
            </a:r>
          </a:p>
        </p:txBody>
      </p:sp>
      <p:cxnSp>
        <p:nvCxnSpPr>
          <p:cNvPr id="132" name="Straight Arrow Connector 131">
            <a:extLst>
              <a:ext uri="{FF2B5EF4-FFF2-40B4-BE49-F238E27FC236}">
                <a16:creationId xmlns:a16="http://schemas.microsoft.com/office/drawing/2014/main" id="{80745268-FD7D-44E9-8990-998219582A0E}"/>
              </a:ext>
            </a:extLst>
          </p:cNvPr>
          <p:cNvCxnSpPr>
            <a:cxnSpLocks/>
          </p:cNvCxnSpPr>
          <p:nvPr/>
        </p:nvCxnSpPr>
        <p:spPr>
          <a:xfrm>
            <a:off x="7643445" y="4251647"/>
            <a:ext cx="0" cy="28652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a:extLst>
              <a:ext uri="{FF2B5EF4-FFF2-40B4-BE49-F238E27FC236}">
                <a16:creationId xmlns:a16="http://schemas.microsoft.com/office/drawing/2014/main" id="{11D41DDA-F2C4-45F4-8E5F-66A68666AB74}"/>
              </a:ext>
            </a:extLst>
          </p:cNvPr>
          <p:cNvCxnSpPr>
            <a:cxnSpLocks/>
          </p:cNvCxnSpPr>
          <p:nvPr/>
        </p:nvCxnSpPr>
        <p:spPr>
          <a:xfrm flipV="1">
            <a:off x="6646982" y="2499728"/>
            <a:ext cx="336603" cy="5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Straight Arrow Connector 135">
            <a:extLst>
              <a:ext uri="{FF2B5EF4-FFF2-40B4-BE49-F238E27FC236}">
                <a16:creationId xmlns:a16="http://schemas.microsoft.com/office/drawing/2014/main" id="{FC0A6F38-78A8-4FB9-9D99-F91CBA1CFD51}"/>
              </a:ext>
            </a:extLst>
          </p:cNvPr>
          <p:cNvCxnSpPr>
            <a:cxnSpLocks/>
          </p:cNvCxnSpPr>
          <p:nvPr/>
        </p:nvCxnSpPr>
        <p:spPr>
          <a:xfrm flipV="1">
            <a:off x="6658706" y="2769358"/>
            <a:ext cx="336603" cy="5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Straight Arrow Connector 136">
            <a:extLst>
              <a:ext uri="{FF2B5EF4-FFF2-40B4-BE49-F238E27FC236}">
                <a16:creationId xmlns:a16="http://schemas.microsoft.com/office/drawing/2014/main" id="{D31D2606-6E86-4EA7-A0C4-5813DCF28EC8}"/>
              </a:ext>
            </a:extLst>
          </p:cNvPr>
          <p:cNvCxnSpPr>
            <a:cxnSpLocks/>
          </p:cNvCxnSpPr>
          <p:nvPr/>
        </p:nvCxnSpPr>
        <p:spPr>
          <a:xfrm flipV="1">
            <a:off x="6670430" y="3050711"/>
            <a:ext cx="336603" cy="5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8" name="TextBox 137">
            <a:extLst>
              <a:ext uri="{FF2B5EF4-FFF2-40B4-BE49-F238E27FC236}">
                <a16:creationId xmlns:a16="http://schemas.microsoft.com/office/drawing/2014/main" id="{E3513E5F-85CB-4285-A6BD-CAB2FB955B0E}"/>
              </a:ext>
            </a:extLst>
          </p:cNvPr>
          <p:cNvSpPr txBox="1"/>
          <p:nvPr/>
        </p:nvSpPr>
        <p:spPr>
          <a:xfrm>
            <a:off x="5901799" y="2644403"/>
            <a:ext cx="617477" cy="215444"/>
          </a:xfrm>
          <a:prstGeom prst="rect">
            <a:avLst/>
          </a:prstGeom>
          <a:noFill/>
          <a:ln w="28575">
            <a:solidFill>
              <a:srgbClr val="0F5C77"/>
            </a:solidFill>
          </a:ln>
        </p:spPr>
        <p:txBody>
          <a:bodyPr wrap="square" rtlCol="0">
            <a:spAutoFit/>
          </a:bodyPr>
          <a:lstStyle/>
          <a:p>
            <a:r>
              <a:rPr lang="en-US" sz="800" b="1" dirty="0"/>
              <a:t>“Puppy”</a:t>
            </a:r>
          </a:p>
        </p:txBody>
      </p:sp>
      <p:sp>
        <p:nvSpPr>
          <p:cNvPr id="139" name="TextBox 138">
            <a:extLst>
              <a:ext uri="{FF2B5EF4-FFF2-40B4-BE49-F238E27FC236}">
                <a16:creationId xmlns:a16="http://schemas.microsoft.com/office/drawing/2014/main" id="{22A744F4-DB7F-47B7-B0CF-5EA517D060D8}"/>
              </a:ext>
            </a:extLst>
          </p:cNvPr>
          <p:cNvSpPr txBox="1"/>
          <p:nvPr/>
        </p:nvSpPr>
        <p:spPr>
          <a:xfrm>
            <a:off x="5913328" y="4705452"/>
            <a:ext cx="617477" cy="261610"/>
          </a:xfrm>
          <a:prstGeom prst="rect">
            <a:avLst/>
          </a:prstGeom>
          <a:noFill/>
          <a:ln w="28575">
            <a:solidFill>
              <a:srgbClr val="0F5C77"/>
            </a:solidFill>
          </a:ln>
        </p:spPr>
        <p:txBody>
          <a:bodyPr wrap="square" rtlCol="0">
            <a:spAutoFit/>
          </a:bodyPr>
          <a:lstStyle/>
          <a:p>
            <a:r>
              <a:rPr lang="en-US" sz="1100" b="1" dirty="0"/>
              <a:t>???</a:t>
            </a:r>
          </a:p>
        </p:txBody>
      </p:sp>
      <p:cxnSp>
        <p:nvCxnSpPr>
          <p:cNvPr id="140" name="Straight Arrow Connector 139">
            <a:extLst>
              <a:ext uri="{FF2B5EF4-FFF2-40B4-BE49-F238E27FC236}">
                <a16:creationId xmlns:a16="http://schemas.microsoft.com/office/drawing/2014/main" id="{CABF80AA-BDF9-4BA2-9B1B-D3794785C648}"/>
              </a:ext>
            </a:extLst>
          </p:cNvPr>
          <p:cNvCxnSpPr>
            <a:cxnSpLocks/>
          </p:cNvCxnSpPr>
          <p:nvPr/>
        </p:nvCxnSpPr>
        <p:spPr>
          <a:xfrm flipV="1">
            <a:off x="4357293" y="2769358"/>
            <a:ext cx="336603" cy="5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a16="http://schemas.microsoft.com/office/drawing/2014/main" id="{A37FC1C0-1755-4388-B15D-7AA4F0D262C7}"/>
              </a:ext>
            </a:extLst>
          </p:cNvPr>
          <p:cNvCxnSpPr>
            <a:cxnSpLocks/>
          </p:cNvCxnSpPr>
          <p:nvPr/>
        </p:nvCxnSpPr>
        <p:spPr>
          <a:xfrm flipV="1">
            <a:off x="4349068" y="5020250"/>
            <a:ext cx="336603" cy="5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2E6F829C-88CC-452A-9088-1CB98756BC9C}"/>
              </a:ext>
            </a:extLst>
          </p:cNvPr>
          <p:cNvSpPr txBox="1"/>
          <p:nvPr/>
        </p:nvSpPr>
        <p:spPr>
          <a:xfrm>
            <a:off x="5023693" y="3358662"/>
            <a:ext cx="1294393" cy="400110"/>
          </a:xfrm>
          <a:prstGeom prst="rect">
            <a:avLst/>
          </a:prstGeom>
          <a:noFill/>
        </p:spPr>
        <p:txBody>
          <a:bodyPr wrap="none" rtlCol="0">
            <a:spAutoFit/>
          </a:bodyPr>
          <a:lstStyle/>
          <a:p>
            <a:pPr algn="ctr">
              <a:lnSpc>
                <a:spcPts val="1200"/>
              </a:lnSpc>
            </a:pPr>
            <a:r>
              <a:rPr lang="en-US" sz="1200" b="1" dirty="0"/>
              <a:t>DEEP Learning</a:t>
            </a:r>
          </a:p>
          <a:p>
            <a:pPr algn="ctr">
              <a:lnSpc>
                <a:spcPts val="1200"/>
              </a:lnSpc>
            </a:pPr>
            <a:r>
              <a:rPr lang="en-US" sz="1200" dirty="0"/>
              <a:t>framework</a:t>
            </a:r>
          </a:p>
        </p:txBody>
      </p:sp>
      <p:sp>
        <p:nvSpPr>
          <p:cNvPr id="143" name="Rectangle 142">
            <a:extLst>
              <a:ext uri="{FF2B5EF4-FFF2-40B4-BE49-F238E27FC236}">
                <a16:creationId xmlns:a16="http://schemas.microsoft.com/office/drawing/2014/main" id="{2D13B46E-4C25-41DB-BC8C-35DCAC4B661F}"/>
              </a:ext>
            </a:extLst>
          </p:cNvPr>
          <p:cNvSpPr/>
          <p:nvPr/>
        </p:nvSpPr>
        <p:spPr>
          <a:xfrm>
            <a:off x="4718256" y="3290605"/>
            <a:ext cx="1952173" cy="46554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Rectangle 143">
            <a:extLst>
              <a:ext uri="{FF2B5EF4-FFF2-40B4-BE49-F238E27FC236}">
                <a16:creationId xmlns:a16="http://schemas.microsoft.com/office/drawing/2014/main" id="{2B8D6F88-1BB8-4447-A607-ADBC1232B6CA}"/>
              </a:ext>
            </a:extLst>
          </p:cNvPr>
          <p:cNvSpPr/>
          <p:nvPr/>
        </p:nvSpPr>
        <p:spPr>
          <a:xfrm>
            <a:off x="4729978" y="5518265"/>
            <a:ext cx="1952173" cy="46554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a:extLst>
              <a:ext uri="{FF2B5EF4-FFF2-40B4-BE49-F238E27FC236}">
                <a16:creationId xmlns:a16="http://schemas.microsoft.com/office/drawing/2014/main" id="{1D52DE62-9982-4412-A199-158A1641A821}"/>
              </a:ext>
            </a:extLst>
          </p:cNvPr>
          <p:cNvSpPr/>
          <p:nvPr/>
        </p:nvSpPr>
        <p:spPr>
          <a:xfrm>
            <a:off x="6676289" y="5518265"/>
            <a:ext cx="1952173" cy="46554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TextBox 145">
            <a:extLst>
              <a:ext uri="{FF2B5EF4-FFF2-40B4-BE49-F238E27FC236}">
                <a16:creationId xmlns:a16="http://schemas.microsoft.com/office/drawing/2014/main" id="{1A36682A-F14F-4F19-9046-157E306DF887}"/>
              </a:ext>
            </a:extLst>
          </p:cNvPr>
          <p:cNvSpPr txBox="1"/>
          <p:nvPr/>
        </p:nvSpPr>
        <p:spPr>
          <a:xfrm>
            <a:off x="4831394" y="5584682"/>
            <a:ext cx="1628972" cy="400110"/>
          </a:xfrm>
          <a:prstGeom prst="rect">
            <a:avLst/>
          </a:prstGeom>
          <a:noFill/>
        </p:spPr>
        <p:txBody>
          <a:bodyPr wrap="none" rtlCol="0">
            <a:spAutoFit/>
          </a:bodyPr>
          <a:lstStyle/>
          <a:p>
            <a:pPr algn="ctr">
              <a:lnSpc>
                <a:spcPts val="1200"/>
              </a:lnSpc>
            </a:pPr>
            <a:r>
              <a:rPr lang="en-US" sz="1200" b="1" dirty="0"/>
              <a:t>App or New Service</a:t>
            </a:r>
          </a:p>
          <a:p>
            <a:pPr algn="ctr">
              <a:lnSpc>
                <a:spcPts val="1200"/>
              </a:lnSpc>
            </a:pPr>
            <a:r>
              <a:rPr lang="en-US" sz="1200" dirty="0"/>
              <a:t>Featuring New Data</a:t>
            </a:r>
          </a:p>
        </p:txBody>
      </p:sp>
      <p:sp>
        <p:nvSpPr>
          <p:cNvPr id="147" name="TextBox 146">
            <a:extLst>
              <a:ext uri="{FF2B5EF4-FFF2-40B4-BE49-F238E27FC236}">
                <a16:creationId xmlns:a16="http://schemas.microsoft.com/office/drawing/2014/main" id="{57A9B865-CDD3-421A-9865-AAFA729F639B}"/>
              </a:ext>
            </a:extLst>
          </p:cNvPr>
          <p:cNvSpPr txBox="1"/>
          <p:nvPr/>
        </p:nvSpPr>
        <p:spPr>
          <a:xfrm>
            <a:off x="6615006" y="5574430"/>
            <a:ext cx="2020105" cy="400110"/>
          </a:xfrm>
          <a:prstGeom prst="rect">
            <a:avLst/>
          </a:prstGeom>
          <a:noFill/>
        </p:spPr>
        <p:txBody>
          <a:bodyPr wrap="none" rtlCol="0">
            <a:spAutoFit/>
          </a:bodyPr>
          <a:lstStyle/>
          <a:p>
            <a:pPr algn="ctr">
              <a:lnSpc>
                <a:spcPts val="1200"/>
              </a:lnSpc>
            </a:pPr>
            <a:r>
              <a:rPr lang="en-US" sz="1200" b="1" dirty="0"/>
              <a:t>Training Model</a:t>
            </a:r>
          </a:p>
          <a:p>
            <a:pPr algn="ctr">
              <a:lnSpc>
                <a:spcPts val="1200"/>
              </a:lnSpc>
            </a:pPr>
            <a:r>
              <a:rPr lang="en-US" sz="1200" dirty="0"/>
              <a:t>Optimized for Performance</a:t>
            </a:r>
          </a:p>
        </p:txBody>
      </p:sp>
      <p:sp>
        <p:nvSpPr>
          <p:cNvPr id="148" name="Rectangle: Rounded Corners 147">
            <a:extLst>
              <a:ext uri="{FF2B5EF4-FFF2-40B4-BE49-F238E27FC236}">
                <a16:creationId xmlns:a16="http://schemas.microsoft.com/office/drawing/2014/main" id="{4048EBF1-A0BD-4A77-A51C-322E89D64BC2}"/>
              </a:ext>
            </a:extLst>
          </p:cNvPr>
          <p:cNvSpPr/>
          <p:nvPr/>
        </p:nvSpPr>
        <p:spPr>
          <a:xfrm>
            <a:off x="9044970" y="4527447"/>
            <a:ext cx="1086891" cy="879230"/>
          </a:xfrm>
          <a:prstGeom prst="roundRect">
            <a:avLst/>
          </a:prstGeom>
          <a:solidFill>
            <a:schemeClr val="bg1">
              <a:lumMod val="95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9" name="Picture 148" descr="A dog wearing sunglasses&#10;&#10;Description automatically generated">
            <a:extLst>
              <a:ext uri="{FF2B5EF4-FFF2-40B4-BE49-F238E27FC236}">
                <a16:creationId xmlns:a16="http://schemas.microsoft.com/office/drawing/2014/main" id="{2C3D3E25-FDFD-4FCE-BDB4-F1659EA59206}"/>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9231477" y="4653930"/>
            <a:ext cx="643560" cy="644769"/>
          </a:xfrm>
          <a:prstGeom prst="rect">
            <a:avLst/>
          </a:prstGeom>
        </p:spPr>
      </p:pic>
      <p:grpSp>
        <p:nvGrpSpPr>
          <p:cNvPr id="154" name="Group 153">
            <a:extLst>
              <a:ext uri="{FF2B5EF4-FFF2-40B4-BE49-F238E27FC236}">
                <a16:creationId xmlns:a16="http://schemas.microsoft.com/office/drawing/2014/main" id="{DBDFC384-C88C-4C3A-A8B1-D2AB0CC5C9DB}"/>
              </a:ext>
            </a:extLst>
          </p:cNvPr>
          <p:cNvGrpSpPr/>
          <p:nvPr/>
        </p:nvGrpSpPr>
        <p:grpSpPr>
          <a:xfrm rot="5400000">
            <a:off x="9697069" y="5126105"/>
            <a:ext cx="198733" cy="234462"/>
            <a:chOff x="8698523" y="433754"/>
            <a:chExt cx="269631" cy="351692"/>
          </a:xfrm>
        </p:grpSpPr>
        <p:cxnSp>
          <p:nvCxnSpPr>
            <p:cNvPr id="151" name="Straight Connector 150">
              <a:extLst>
                <a:ext uri="{FF2B5EF4-FFF2-40B4-BE49-F238E27FC236}">
                  <a16:creationId xmlns:a16="http://schemas.microsoft.com/office/drawing/2014/main" id="{2F0FB440-9863-419E-8C33-60C73C7B9FF0}"/>
                </a:ext>
              </a:extLst>
            </p:cNvPr>
            <p:cNvCxnSpPr/>
            <p:nvPr/>
          </p:nvCxnSpPr>
          <p:spPr>
            <a:xfrm>
              <a:off x="8698523" y="433754"/>
              <a:ext cx="26963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013C4AD3-DFE3-42A8-8BF1-B45FBAFE65EB}"/>
                </a:ext>
              </a:extLst>
            </p:cNvPr>
            <p:cNvCxnSpPr>
              <a:cxnSpLocks/>
            </p:cNvCxnSpPr>
            <p:nvPr/>
          </p:nvCxnSpPr>
          <p:spPr>
            <a:xfrm>
              <a:off x="8968154" y="433754"/>
              <a:ext cx="0" cy="351692"/>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55" name="Group 154">
            <a:extLst>
              <a:ext uri="{FF2B5EF4-FFF2-40B4-BE49-F238E27FC236}">
                <a16:creationId xmlns:a16="http://schemas.microsoft.com/office/drawing/2014/main" id="{619A3022-3DAE-46DC-845D-F386031B42BC}"/>
              </a:ext>
            </a:extLst>
          </p:cNvPr>
          <p:cNvGrpSpPr/>
          <p:nvPr/>
        </p:nvGrpSpPr>
        <p:grpSpPr>
          <a:xfrm rot="16200000">
            <a:off x="9180659" y="4558424"/>
            <a:ext cx="198733" cy="234462"/>
            <a:chOff x="8698523" y="433754"/>
            <a:chExt cx="269631" cy="351692"/>
          </a:xfrm>
        </p:grpSpPr>
        <p:cxnSp>
          <p:nvCxnSpPr>
            <p:cNvPr id="156" name="Straight Connector 155">
              <a:extLst>
                <a:ext uri="{FF2B5EF4-FFF2-40B4-BE49-F238E27FC236}">
                  <a16:creationId xmlns:a16="http://schemas.microsoft.com/office/drawing/2014/main" id="{D0916FD4-3970-4B53-9805-AB623EDF1A6E}"/>
                </a:ext>
              </a:extLst>
            </p:cNvPr>
            <p:cNvCxnSpPr/>
            <p:nvPr/>
          </p:nvCxnSpPr>
          <p:spPr>
            <a:xfrm>
              <a:off x="8698523" y="433754"/>
              <a:ext cx="26963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60247AB6-558B-403A-92D0-E7BE921D9A9D}"/>
                </a:ext>
              </a:extLst>
            </p:cNvPr>
            <p:cNvCxnSpPr>
              <a:cxnSpLocks/>
            </p:cNvCxnSpPr>
            <p:nvPr/>
          </p:nvCxnSpPr>
          <p:spPr>
            <a:xfrm>
              <a:off x="8968154" y="433754"/>
              <a:ext cx="0" cy="351692"/>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58" name="Group 157">
            <a:extLst>
              <a:ext uri="{FF2B5EF4-FFF2-40B4-BE49-F238E27FC236}">
                <a16:creationId xmlns:a16="http://schemas.microsoft.com/office/drawing/2014/main" id="{9548F306-365A-4519-B3F1-23A36B3B35A6}"/>
              </a:ext>
            </a:extLst>
          </p:cNvPr>
          <p:cNvGrpSpPr/>
          <p:nvPr/>
        </p:nvGrpSpPr>
        <p:grpSpPr>
          <a:xfrm>
            <a:off x="9714934" y="4583146"/>
            <a:ext cx="198733" cy="234462"/>
            <a:chOff x="8698523" y="433754"/>
            <a:chExt cx="269631" cy="351692"/>
          </a:xfrm>
        </p:grpSpPr>
        <p:cxnSp>
          <p:nvCxnSpPr>
            <p:cNvPr id="159" name="Straight Connector 158">
              <a:extLst>
                <a:ext uri="{FF2B5EF4-FFF2-40B4-BE49-F238E27FC236}">
                  <a16:creationId xmlns:a16="http://schemas.microsoft.com/office/drawing/2014/main" id="{34FD6914-9ED2-47EC-8967-27EE757DABEB}"/>
                </a:ext>
              </a:extLst>
            </p:cNvPr>
            <p:cNvCxnSpPr/>
            <p:nvPr/>
          </p:nvCxnSpPr>
          <p:spPr>
            <a:xfrm>
              <a:off x="8698523" y="433754"/>
              <a:ext cx="26963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B5E77920-7836-49A6-B27F-CB931402A9F1}"/>
                </a:ext>
              </a:extLst>
            </p:cNvPr>
            <p:cNvCxnSpPr>
              <a:cxnSpLocks/>
            </p:cNvCxnSpPr>
            <p:nvPr/>
          </p:nvCxnSpPr>
          <p:spPr>
            <a:xfrm>
              <a:off x="8968154" y="433754"/>
              <a:ext cx="0" cy="351692"/>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61" name="Group 160">
            <a:extLst>
              <a:ext uri="{FF2B5EF4-FFF2-40B4-BE49-F238E27FC236}">
                <a16:creationId xmlns:a16="http://schemas.microsoft.com/office/drawing/2014/main" id="{61C20009-45CC-4B94-BE95-9218638098B5}"/>
              </a:ext>
            </a:extLst>
          </p:cNvPr>
          <p:cNvGrpSpPr/>
          <p:nvPr/>
        </p:nvGrpSpPr>
        <p:grpSpPr>
          <a:xfrm rot="10800000">
            <a:off x="9192847" y="5108973"/>
            <a:ext cx="198733" cy="234462"/>
            <a:chOff x="8698523" y="433754"/>
            <a:chExt cx="269631" cy="351692"/>
          </a:xfrm>
        </p:grpSpPr>
        <p:cxnSp>
          <p:nvCxnSpPr>
            <p:cNvPr id="162" name="Straight Connector 161">
              <a:extLst>
                <a:ext uri="{FF2B5EF4-FFF2-40B4-BE49-F238E27FC236}">
                  <a16:creationId xmlns:a16="http://schemas.microsoft.com/office/drawing/2014/main" id="{0E18BEB9-AEA5-4430-ADB3-C37324F6AA3E}"/>
                </a:ext>
              </a:extLst>
            </p:cNvPr>
            <p:cNvCxnSpPr/>
            <p:nvPr/>
          </p:nvCxnSpPr>
          <p:spPr>
            <a:xfrm>
              <a:off x="8698523" y="433754"/>
              <a:ext cx="26963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2D479923-7ED0-4D87-95A4-AA584F1F49A9}"/>
                </a:ext>
              </a:extLst>
            </p:cNvPr>
            <p:cNvCxnSpPr>
              <a:cxnSpLocks/>
            </p:cNvCxnSpPr>
            <p:nvPr/>
          </p:nvCxnSpPr>
          <p:spPr>
            <a:xfrm>
              <a:off x="8968154" y="433754"/>
              <a:ext cx="0" cy="351692"/>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64" name="TextBox 163">
            <a:extLst>
              <a:ext uri="{FF2B5EF4-FFF2-40B4-BE49-F238E27FC236}">
                <a16:creationId xmlns:a16="http://schemas.microsoft.com/office/drawing/2014/main" id="{7DAF3397-8C08-4CB9-9BCE-2CDD22660E2B}"/>
              </a:ext>
            </a:extLst>
          </p:cNvPr>
          <p:cNvSpPr txBox="1"/>
          <p:nvPr/>
        </p:nvSpPr>
        <p:spPr>
          <a:xfrm>
            <a:off x="9891804" y="4846968"/>
            <a:ext cx="617477" cy="261610"/>
          </a:xfrm>
          <a:prstGeom prst="rect">
            <a:avLst/>
          </a:prstGeom>
          <a:noFill/>
          <a:ln w="28575">
            <a:solidFill>
              <a:srgbClr val="0F5C77"/>
            </a:solidFill>
          </a:ln>
        </p:spPr>
        <p:txBody>
          <a:bodyPr wrap="square" rtlCol="0">
            <a:spAutoFit/>
          </a:bodyPr>
          <a:lstStyle/>
          <a:p>
            <a:r>
              <a:rPr lang="en-US" sz="1100" b="1" dirty="0"/>
              <a:t>Puppy</a:t>
            </a:r>
          </a:p>
        </p:txBody>
      </p:sp>
      <p:cxnSp>
        <p:nvCxnSpPr>
          <p:cNvPr id="165" name="Straight Arrow Connector 164">
            <a:extLst>
              <a:ext uri="{FF2B5EF4-FFF2-40B4-BE49-F238E27FC236}">
                <a16:creationId xmlns:a16="http://schemas.microsoft.com/office/drawing/2014/main" id="{1C1A978A-447C-4826-B255-C6DFD62C4488}"/>
              </a:ext>
            </a:extLst>
          </p:cNvPr>
          <p:cNvCxnSpPr>
            <a:cxnSpLocks/>
          </p:cNvCxnSpPr>
          <p:nvPr/>
        </p:nvCxnSpPr>
        <p:spPr>
          <a:xfrm flipV="1">
            <a:off x="6564695" y="5003798"/>
            <a:ext cx="336603" cy="53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7" name="TextBox 166">
            <a:extLst>
              <a:ext uri="{FF2B5EF4-FFF2-40B4-BE49-F238E27FC236}">
                <a16:creationId xmlns:a16="http://schemas.microsoft.com/office/drawing/2014/main" id="{9CDA5E3E-72DF-4FEA-8DF1-F0B2D831C5F0}"/>
              </a:ext>
            </a:extLst>
          </p:cNvPr>
          <p:cNvSpPr txBox="1"/>
          <p:nvPr/>
        </p:nvSpPr>
        <p:spPr>
          <a:xfrm>
            <a:off x="6954414" y="743580"/>
            <a:ext cx="1294393" cy="246221"/>
          </a:xfrm>
          <a:prstGeom prst="rect">
            <a:avLst/>
          </a:prstGeom>
          <a:noFill/>
        </p:spPr>
        <p:txBody>
          <a:bodyPr wrap="none" rtlCol="0">
            <a:spAutoFit/>
          </a:bodyPr>
          <a:lstStyle/>
          <a:p>
            <a:pPr algn="ctr">
              <a:lnSpc>
                <a:spcPts val="1200"/>
              </a:lnSpc>
            </a:pPr>
            <a:r>
              <a:rPr lang="en-US" sz="1200" b="1" dirty="0"/>
              <a:t>DEEP Learning</a:t>
            </a:r>
          </a:p>
        </p:txBody>
      </p:sp>
      <p:sp>
        <p:nvSpPr>
          <p:cNvPr id="168" name="Left Brace 167">
            <a:extLst>
              <a:ext uri="{FF2B5EF4-FFF2-40B4-BE49-F238E27FC236}">
                <a16:creationId xmlns:a16="http://schemas.microsoft.com/office/drawing/2014/main" id="{31E591D0-AC6D-4879-A80A-4D7FB6FC0692}"/>
              </a:ext>
            </a:extLst>
          </p:cNvPr>
          <p:cNvSpPr/>
          <p:nvPr/>
        </p:nvSpPr>
        <p:spPr>
          <a:xfrm>
            <a:off x="2790092" y="2177879"/>
            <a:ext cx="242627" cy="1180783"/>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9" name="Left Brace 168">
            <a:extLst>
              <a:ext uri="{FF2B5EF4-FFF2-40B4-BE49-F238E27FC236}">
                <a16:creationId xmlns:a16="http://schemas.microsoft.com/office/drawing/2014/main" id="{1961B09F-3F3E-4E20-93A3-F83BEFC89BE7}"/>
              </a:ext>
            </a:extLst>
          </p:cNvPr>
          <p:cNvSpPr/>
          <p:nvPr/>
        </p:nvSpPr>
        <p:spPr>
          <a:xfrm>
            <a:off x="2835455" y="4467785"/>
            <a:ext cx="242627" cy="1180783"/>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0" name="TextBox 169">
            <a:extLst>
              <a:ext uri="{FF2B5EF4-FFF2-40B4-BE49-F238E27FC236}">
                <a16:creationId xmlns:a16="http://schemas.microsoft.com/office/drawing/2014/main" id="{90170332-0F4B-4B39-BF84-C18354CCDE40}"/>
              </a:ext>
            </a:extLst>
          </p:cNvPr>
          <p:cNvSpPr txBox="1"/>
          <p:nvPr/>
        </p:nvSpPr>
        <p:spPr>
          <a:xfrm>
            <a:off x="592884" y="2519314"/>
            <a:ext cx="2070416" cy="553998"/>
          </a:xfrm>
          <a:prstGeom prst="rect">
            <a:avLst/>
          </a:prstGeom>
          <a:noFill/>
        </p:spPr>
        <p:txBody>
          <a:bodyPr wrap="square" rtlCol="0">
            <a:spAutoFit/>
          </a:bodyPr>
          <a:lstStyle/>
          <a:p>
            <a:pPr algn="ctr">
              <a:lnSpc>
                <a:spcPts val="1200"/>
              </a:lnSpc>
            </a:pPr>
            <a:r>
              <a:rPr lang="en-US" sz="1200" b="1" dirty="0"/>
              <a:t>Training </a:t>
            </a:r>
          </a:p>
          <a:p>
            <a:pPr algn="ctr">
              <a:lnSpc>
                <a:spcPts val="1200"/>
              </a:lnSpc>
            </a:pPr>
            <a:r>
              <a:rPr lang="en-US" sz="1200" i="1" dirty="0"/>
              <a:t>Learning new information for Editing data</a:t>
            </a:r>
          </a:p>
        </p:txBody>
      </p:sp>
      <p:sp>
        <p:nvSpPr>
          <p:cNvPr id="171" name="TextBox 170">
            <a:extLst>
              <a:ext uri="{FF2B5EF4-FFF2-40B4-BE49-F238E27FC236}">
                <a16:creationId xmlns:a16="http://schemas.microsoft.com/office/drawing/2014/main" id="{D4365C84-950A-4CBD-BAE8-DB88DFEDB916}"/>
              </a:ext>
            </a:extLst>
          </p:cNvPr>
          <p:cNvSpPr txBox="1"/>
          <p:nvPr/>
        </p:nvSpPr>
        <p:spPr>
          <a:xfrm>
            <a:off x="674870" y="4781437"/>
            <a:ext cx="2070416" cy="553998"/>
          </a:xfrm>
          <a:prstGeom prst="rect">
            <a:avLst/>
          </a:prstGeom>
          <a:noFill/>
        </p:spPr>
        <p:txBody>
          <a:bodyPr wrap="square" rtlCol="0">
            <a:spAutoFit/>
          </a:bodyPr>
          <a:lstStyle/>
          <a:p>
            <a:pPr algn="ctr">
              <a:lnSpc>
                <a:spcPts val="1200"/>
              </a:lnSpc>
            </a:pPr>
            <a:r>
              <a:rPr lang="en-US" sz="1200" b="1" dirty="0"/>
              <a:t>Inference </a:t>
            </a:r>
          </a:p>
          <a:p>
            <a:pPr algn="ctr">
              <a:lnSpc>
                <a:spcPts val="1200"/>
              </a:lnSpc>
            </a:pPr>
            <a:r>
              <a:rPr lang="en-US" sz="1200" i="1" dirty="0"/>
              <a:t>Applying this information to new data captured</a:t>
            </a:r>
          </a:p>
        </p:txBody>
      </p:sp>
      <p:sp>
        <p:nvSpPr>
          <p:cNvPr id="172" name="Title 1">
            <a:extLst>
              <a:ext uri="{FF2B5EF4-FFF2-40B4-BE49-F238E27FC236}">
                <a16:creationId xmlns:a16="http://schemas.microsoft.com/office/drawing/2014/main" id="{E1F1B2A8-FA58-4D71-A8E5-A980332FCE65}"/>
              </a:ext>
            </a:extLst>
          </p:cNvPr>
          <p:cNvSpPr>
            <a:spLocks noGrp="1"/>
          </p:cNvSpPr>
          <p:nvPr>
            <p:ph type="title"/>
          </p:nvPr>
        </p:nvSpPr>
        <p:spPr>
          <a:xfrm>
            <a:off x="243866" y="175453"/>
            <a:ext cx="8226854" cy="705332"/>
          </a:xfrm>
        </p:spPr>
        <p:txBody>
          <a:bodyPr>
            <a:noAutofit/>
          </a:bodyPr>
          <a:lstStyle/>
          <a:p>
            <a:r>
              <a:rPr lang="en-US" sz="4000" dirty="0"/>
              <a:t>AL Training vs. AI Inference</a:t>
            </a:r>
          </a:p>
        </p:txBody>
      </p:sp>
      <p:sp>
        <p:nvSpPr>
          <p:cNvPr id="173" name="TextBox 172">
            <a:extLst>
              <a:ext uri="{FF2B5EF4-FFF2-40B4-BE49-F238E27FC236}">
                <a16:creationId xmlns:a16="http://schemas.microsoft.com/office/drawing/2014/main" id="{9A1A2A98-735C-4114-A3DC-1CE4DA824F71}"/>
              </a:ext>
            </a:extLst>
          </p:cNvPr>
          <p:cNvSpPr txBox="1"/>
          <p:nvPr/>
        </p:nvSpPr>
        <p:spPr>
          <a:xfrm>
            <a:off x="3391827" y="2311449"/>
            <a:ext cx="671979" cy="323165"/>
          </a:xfrm>
          <a:prstGeom prst="rect">
            <a:avLst/>
          </a:prstGeom>
          <a:noFill/>
        </p:spPr>
        <p:txBody>
          <a:bodyPr wrap="none" rtlCol="0">
            <a:spAutoFit/>
          </a:bodyPr>
          <a:lstStyle/>
          <a:p>
            <a:pPr algn="ctr">
              <a:lnSpc>
                <a:spcPts val="900"/>
              </a:lnSpc>
            </a:pPr>
            <a:r>
              <a:rPr lang="en-US" sz="900" b="1" dirty="0"/>
              <a:t>Training </a:t>
            </a:r>
          </a:p>
          <a:p>
            <a:pPr algn="ctr">
              <a:lnSpc>
                <a:spcPts val="900"/>
              </a:lnSpc>
            </a:pPr>
            <a:r>
              <a:rPr lang="en-US" sz="900" b="1" dirty="0"/>
              <a:t>Dataset</a:t>
            </a:r>
          </a:p>
        </p:txBody>
      </p:sp>
      <p:sp>
        <p:nvSpPr>
          <p:cNvPr id="174" name="TextBox 173">
            <a:extLst>
              <a:ext uri="{FF2B5EF4-FFF2-40B4-BE49-F238E27FC236}">
                <a16:creationId xmlns:a16="http://schemas.microsoft.com/office/drawing/2014/main" id="{192A801E-8984-4AB8-8A44-4D388C7CB954}"/>
              </a:ext>
            </a:extLst>
          </p:cNvPr>
          <p:cNvSpPr txBox="1"/>
          <p:nvPr/>
        </p:nvSpPr>
        <p:spPr>
          <a:xfrm>
            <a:off x="3569130" y="4551852"/>
            <a:ext cx="453970" cy="323165"/>
          </a:xfrm>
          <a:prstGeom prst="rect">
            <a:avLst/>
          </a:prstGeom>
          <a:noFill/>
        </p:spPr>
        <p:txBody>
          <a:bodyPr wrap="none" rtlCol="0">
            <a:spAutoFit/>
          </a:bodyPr>
          <a:lstStyle/>
          <a:p>
            <a:pPr algn="ctr">
              <a:lnSpc>
                <a:spcPts val="900"/>
              </a:lnSpc>
            </a:pPr>
            <a:r>
              <a:rPr lang="en-US" sz="900" b="1" dirty="0"/>
              <a:t>New </a:t>
            </a:r>
          </a:p>
          <a:p>
            <a:pPr algn="ctr">
              <a:lnSpc>
                <a:spcPts val="900"/>
              </a:lnSpc>
            </a:pPr>
            <a:r>
              <a:rPr lang="en-US" sz="900" b="1" dirty="0"/>
              <a:t>Data</a:t>
            </a:r>
          </a:p>
        </p:txBody>
      </p:sp>
      <p:grpSp>
        <p:nvGrpSpPr>
          <p:cNvPr id="179" name="Group 178">
            <a:extLst>
              <a:ext uri="{FF2B5EF4-FFF2-40B4-BE49-F238E27FC236}">
                <a16:creationId xmlns:a16="http://schemas.microsoft.com/office/drawing/2014/main" id="{BC0541DE-6012-46D8-8C68-85194C7B5750}"/>
              </a:ext>
            </a:extLst>
          </p:cNvPr>
          <p:cNvGrpSpPr/>
          <p:nvPr/>
        </p:nvGrpSpPr>
        <p:grpSpPr>
          <a:xfrm>
            <a:off x="3847165" y="5059382"/>
            <a:ext cx="328062" cy="246221"/>
            <a:chOff x="9287939" y="609600"/>
            <a:chExt cx="524650" cy="334757"/>
          </a:xfrm>
        </p:grpSpPr>
        <p:sp>
          <p:nvSpPr>
            <p:cNvPr id="175" name="Rectangle: Rounded Corners 174">
              <a:extLst>
                <a:ext uri="{FF2B5EF4-FFF2-40B4-BE49-F238E27FC236}">
                  <a16:creationId xmlns:a16="http://schemas.microsoft.com/office/drawing/2014/main" id="{E9D7D06C-143E-4088-A066-883E4F932FAC}"/>
                </a:ext>
              </a:extLst>
            </p:cNvPr>
            <p:cNvSpPr/>
            <p:nvPr/>
          </p:nvSpPr>
          <p:spPr>
            <a:xfrm>
              <a:off x="9287939" y="609600"/>
              <a:ext cx="524650" cy="33475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Oval 175">
              <a:extLst>
                <a:ext uri="{FF2B5EF4-FFF2-40B4-BE49-F238E27FC236}">
                  <a16:creationId xmlns:a16="http://schemas.microsoft.com/office/drawing/2014/main" id="{52A3B38B-B80E-453F-9C66-19359BA934F3}"/>
                </a:ext>
              </a:extLst>
            </p:cNvPr>
            <p:cNvSpPr/>
            <p:nvPr/>
          </p:nvSpPr>
          <p:spPr>
            <a:xfrm>
              <a:off x="9422949" y="667372"/>
              <a:ext cx="256256" cy="23163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Rectangle 176">
              <a:extLst>
                <a:ext uri="{FF2B5EF4-FFF2-40B4-BE49-F238E27FC236}">
                  <a16:creationId xmlns:a16="http://schemas.microsoft.com/office/drawing/2014/main" id="{B8E9E343-B9C4-472B-828F-E4F305FE6787}"/>
                </a:ext>
              </a:extLst>
            </p:cNvPr>
            <p:cNvSpPr/>
            <p:nvPr/>
          </p:nvSpPr>
          <p:spPr>
            <a:xfrm>
              <a:off x="9675089" y="633874"/>
              <a:ext cx="113928" cy="821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0" name="TextBox 179">
            <a:extLst>
              <a:ext uri="{FF2B5EF4-FFF2-40B4-BE49-F238E27FC236}">
                <a16:creationId xmlns:a16="http://schemas.microsoft.com/office/drawing/2014/main" id="{F5957856-C98B-4AB1-BCCB-09D27F86E28D}"/>
              </a:ext>
            </a:extLst>
          </p:cNvPr>
          <p:cNvSpPr txBox="1"/>
          <p:nvPr/>
        </p:nvSpPr>
        <p:spPr>
          <a:xfrm>
            <a:off x="3755426" y="2786688"/>
            <a:ext cx="514329" cy="215444"/>
          </a:xfrm>
          <a:prstGeom prst="rect">
            <a:avLst/>
          </a:prstGeom>
          <a:noFill/>
          <a:ln w="9525">
            <a:solidFill>
              <a:srgbClr val="0F5C77"/>
            </a:solidFill>
          </a:ln>
        </p:spPr>
        <p:txBody>
          <a:bodyPr wrap="square" rtlCol="0">
            <a:spAutoFit/>
          </a:bodyPr>
          <a:lstStyle/>
          <a:p>
            <a:pPr algn="ctr"/>
            <a:r>
              <a:rPr lang="en-US" sz="800" b="1" dirty="0"/>
              <a:t>Puppy</a:t>
            </a:r>
          </a:p>
        </p:txBody>
      </p:sp>
    </p:spTree>
    <p:extLst>
      <p:ext uri="{BB962C8B-B14F-4D97-AF65-F5344CB8AC3E}">
        <p14:creationId xmlns:p14="http://schemas.microsoft.com/office/powerpoint/2010/main" val="889762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2C66B-A548-4045-8E07-FADE472672D2}"/>
              </a:ext>
            </a:extLst>
          </p:cNvPr>
          <p:cNvSpPr>
            <a:spLocks noGrp="1"/>
          </p:cNvSpPr>
          <p:nvPr>
            <p:ph type="title"/>
          </p:nvPr>
        </p:nvSpPr>
        <p:spPr>
          <a:xfrm>
            <a:off x="457200" y="175120"/>
            <a:ext cx="8226854" cy="705332"/>
          </a:xfrm>
        </p:spPr>
        <p:txBody>
          <a:bodyPr>
            <a:noAutofit/>
          </a:bodyPr>
          <a:lstStyle/>
          <a:p>
            <a:r>
              <a:rPr lang="en-US" sz="3600" dirty="0"/>
              <a:t>Machine Learning as a Process</a:t>
            </a:r>
          </a:p>
        </p:txBody>
      </p:sp>
      <p:graphicFrame>
        <p:nvGraphicFramePr>
          <p:cNvPr id="3" name="Content Placeholder 6">
            <a:extLst>
              <a:ext uri="{FF2B5EF4-FFF2-40B4-BE49-F238E27FC236}">
                <a16:creationId xmlns:a16="http://schemas.microsoft.com/office/drawing/2014/main" id="{EE4B5CE9-9778-465B-99D3-24DBE5DA7427}"/>
              </a:ext>
            </a:extLst>
          </p:cNvPr>
          <p:cNvGraphicFramePr>
            <a:graphicFrameLocks/>
          </p:cNvGraphicFramePr>
          <p:nvPr>
            <p:extLst>
              <p:ext uri="{D42A27DB-BD31-4B8C-83A1-F6EECF244321}">
                <p14:modId xmlns:p14="http://schemas.microsoft.com/office/powerpoint/2010/main" val="647998441"/>
              </p:ext>
            </p:extLst>
          </p:nvPr>
        </p:nvGraphicFramePr>
        <p:xfrm>
          <a:off x="964129" y="1721920"/>
          <a:ext cx="10137625" cy="40575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a:extLst>
              <a:ext uri="{FF2B5EF4-FFF2-40B4-BE49-F238E27FC236}">
                <a16:creationId xmlns:a16="http://schemas.microsoft.com/office/drawing/2014/main" id="{7554CBBF-6C2D-450C-9611-24F346959280}"/>
              </a:ext>
            </a:extLst>
          </p:cNvPr>
          <p:cNvSpPr/>
          <p:nvPr/>
        </p:nvSpPr>
        <p:spPr>
          <a:xfrm>
            <a:off x="3844591" y="876353"/>
            <a:ext cx="4533816" cy="744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00" dirty="0">
              <a:solidFill>
                <a:schemeClr val="tx1"/>
              </a:solidFill>
            </a:endParaRPr>
          </a:p>
          <a:p>
            <a:r>
              <a:rPr lang="en-US" sz="1600" dirty="0">
                <a:solidFill>
                  <a:schemeClr val="tx1"/>
                </a:solidFill>
              </a:rPr>
              <a:t>- Define measurable and quantifiable goals</a:t>
            </a:r>
          </a:p>
          <a:p>
            <a:r>
              <a:rPr lang="en-US" sz="1600" dirty="0">
                <a:solidFill>
                  <a:schemeClr val="tx1"/>
                </a:solidFill>
              </a:rPr>
              <a:t>- Use this stage to learn about the problem</a:t>
            </a:r>
          </a:p>
          <a:p>
            <a:endParaRPr lang="en-US" sz="1600" dirty="0"/>
          </a:p>
        </p:txBody>
      </p:sp>
      <p:sp>
        <p:nvSpPr>
          <p:cNvPr id="5" name="Rectangle 4">
            <a:extLst>
              <a:ext uri="{FF2B5EF4-FFF2-40B4-BE49-F238E27FC236}">
                <a16:creationId xmlns:a16="http://schemas.microsoft.com/office/drawing/2014/main" id="{2F7000E9-D655-4A70-978A-1E05B2A663AC}"/>
              </a:ext>
            </a:extLst>
          </p:cNvPr>
          <p:cNvSpPr/>
          <p:nvPr/>
        </p:nvSpPr>
        <p:spPr>
          <a:xfrm>
            <a:off x="8864074" y="3003155"/>
            <a:ext cx="1835071" cy="10902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600" dirty="0"/>
          </a:p>
          <a:p>
            <a:r>
              <a:rPr lang="en-US" sz="1600" dirty="0">
                <a:solidFill>
                  <a:srgbClr val="0055A0"/>
                </a:solidFill>
              </a:rPr>
              <a:t>- Normalization</a:t>
            </a:r>
          </a:p>
          <a:p>
            <a:r>
              <a:rPr lang="en-US" sz="1600" dirty="0">
                <a:solidFill>
                  <a:srgbClr val="0055A0"/>
                </a:solidFill>
              </a:rPr>
              <a:t>- Transformation</a:t>
            </a:r>
          </a:p>
          <a:p>
            <a:r>
              <a:rPr lang="en-US" sz="1600" dirty="0">
                <a:solidFill>
                  <a:srgbClr val="0055A0"/>
                </a:solidFill>
              </a:rPr>
              <a:t>- Missing Values </a:t>
            </a:r>
          </a:p>
          <a:p>
            <a:r>
              <a:rPr lang="en-US" sz="1600" dirty="0">
                <a:solidFill>
                  <a:srgbClr val="0055A0"/>
                </a:solidFill>
              </a:rPr>
              <a:t>- Outliers</a:t>
            </a:r>
          </a:p>
          <a:p>
            <a:endParaRPr lang="en-US" sz="1600" dirty="0">
              <a:solidFill>
                <a:srgbClr val="0055A0"/>
              </a:solidFill>
            </a:endParaRPr>
          </a:p>
        </p:txBody>
      </p:sp>
      <p:sp>
        <p:nvSpPr>
          <p:cNvPr id="6" name="Rectangle 5">
            <a:extLst>
              <a:ext uri="{FF2B5EF4-FFF2-40B4-BE49-F238E27FC236}">
                <a16:creationId xmlns:a16="http://schemas.microsoft.com/office/drawing/2014/main" id="{E6DBA627-0ABE-42FE-B951-8FA134B608F8}"/>
              </a:ext>
            </a:extLst>
          </p:cNvPr>
          <p:cNvSpPr/>
          <p:nvPr/>
        </p:nvSpPr>
        <p:spPr>
          <a:xfrm>
            <a:off x="8378407" y="4689230"/>
            <a:ext cx="2520665" cy="13614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   </a:t>
            </a:r>
            <a:r>
              <a:rPr lang="en-US" sz="1600" dirty="0">
                <a:solidFill>
                  <a:srgbClr val="0055A0"/>
                </a:solidFill>
              </a:rPr>
              <a:t>Data Splitting</a:t>
            </a:r>
          </a:p>
          <a:p>
            <a:pPr marL="171450" indent="-171450">
              <a:buFontTx/>
              <a:buChar char="-"/>
            </a:pPr>
            <a:r>
              <a:rPr lang="en-US" sz="1600" dirty="0">
                <a:solidFill>
                  <a:srgbClr val="0055A0"/>
                </a:solidFill>
              </a:rPr>
              <a:t>Features Engineering</a:t>
            </a:r>
          </a:p>
          <a:p>
            <a:pPr marL="171450" indent="-171450">
              <a:buFontTx/>
              <a:buChar char="-"/>
            </a:pPr>
            <a:r>
              <a:rPr lang="en-US" sz="1600" dirty="0">
                <a:solidFill>
                  <a:srgbClr val="0055A0"/>
                </a:solidFill>
              </a:rPr>
              <a:t>Estimating Performance</a:t>
            </a:r>
          </a:p>
          <a:p>
            <a:pPr marL="171450" indent="-171450">
              <a:buFontTx/>
              <a:buChar char="-"/>
            </a:pPr>
            <a:r>
              <a:rPr lang="en-US" sz="1600" dirty="0">
                <a:solidFill>
                  <a:srgbClr val="0055A0"/>
                </a:solidFill>
              </a:rPr>
              <a:t>Evaluation and Model Selection </a:t>
            </a:r>
          </a:p>
        </p:txBody>
      </p:sp>
      <p:sp>
        <p:nvSpPr>
          <p:cNvPr id="7" name="Rectangle 6">
            <a:extLst>
              <a:ext uri="{FF2B5EF4-FFF2-40B4-BE49-F238E27FC236}">
                <a16:creationId xmlns:a16="http://schemas.microsoft.com/office/drawing/2014/main" id="{10FDEA7F-CB19-45F0-88ED-1648C72D5ADB}"/>
              </a:ext>
            </a:extLst>
          </p:cNvPr>
          <p:cNvSpPr/>
          <p:nvPr/>
        </p:nvSpPr>
        <p:spPr>
          <a:xfrm>
            <a:off x="457200" y="4689230"/>
            <a:ext cx="3125135" cy="13614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Tx/>
              <a:buChar char="-"/>
            </a:pPr>
            <a:endParaRPr lang="en-US" sz="1600" dirty="0">
              <a:solidFill>
                <a:srgbClr val="0055A0"/>
              </a:solidFill>
            </a:endParaRPr>
          </a:p>
          <a:p>
            <a:pPr marL="171450" indent="-171450">
              <a:buFontTx/>
              <a:buChar char="-"/>
            </a:pPr>
            <a:r>
              <a:rPr lang="en-US" sz="1600" dirty="0">
                <a:solidFill>
                  <a:srgbClr val="0055A0"/>
                </a:solidFill>
              </a:rPr>
              <a:t>Study models accuracy</a:t>
            </a:r>
          </a:p>
          <a:p>
            <a:pPr marL="171450" indent="-171450">
              <a:buFontTx/>
              <a:buChar char="-"/>
            </a:pPr>
            <a:r>
              <a:rPr lang="en-US" sz="1600" dirty="0">
                <a:solidFill>
                  <a:srgbClr val="0055A0"/>
                </a:solidFill>
              </a:rPr>
              <a:t>Work better than the naïve  </a:t>
            </a:r>
          </a:p>
          <a:p>
            <a:r>
              <a:rPr lang="en-US" sz="1600" dirty="0">
                <a:solidFill>
                  <a:srgbClr val="0055A0"/>
                </a:solidFill>
              </a:rPr>
              <a:t>    approach or previous system</a:t>
            </a:r>
          </a:p>
          <a:p>
            <a:pPr marL="171450" indent="-171450">
              <a:buFontTx/>
              <a:buChar char="-"/>
            </a:pPr>
            <a:r>
              <a:rPr lang="en-US" sz="1600" dirty="0">
                <a:solidFill>
                  <a:srgbClr val="0055A0"/>
                </a:solidFill>
              </a:rPr>
              <a:t>Do the results make sense in the context of the problem</a:t>
            </a:r>
          </a:p>
          <a:p>
            <a:pPr marL="171450" indent="-171450">
              <a:buFontTx/>
              <a:buChar char="-"/>
            </a:pPr>
            <a:endParaRPr lang="en-US" sz="1600" dirty="0">
              <a:solidFill>
                <a:srgbClr val="0055A0"/>
              </a:solidFill>
            </a:endParaRPr>
          </a:p>
        </p:txBody>
      </p:sp>
      <p:sp>
        <p:nvSpPr>
          <p:cNvPr id="8" name="TextBox 7">
            <a:extLst>
              <a:ext uri="{FF2B5EF4-FFF2-40B4-BE49-F238E27FC236}">
                <a16:creationId xmlns:a16="http://schemas.microsoft.com/office/drawing/2014/main" id="{B6FCB374-3D31-4EEF-8D70-CF943E3720BE}"/>
              </a:ext>
            </a:extLst>
          </p:cNvPr>
          <p:cNvSpPr txBox="1"/>
          <p:nvPr/>
        </p:nvSpPr>
        <p:spPr>
          <a:xfrm>
            <a:off x="0" y="6374725"/>
            <a:ext cx="3226777" cy="246221"/>
          </a:xfrm>
          <a:prstGeom prst="rect">
            <a:avLst/>
          </a:prstGeom>
          <a:noFill/>
        </p:spPr>
        <p:txBody>
          <a:bodyPr wrap="square">
            <a:spAutoFit/>
          </a:bodyPr>
          <a:lstStyle/>
          <a:p>
            <a:r>
              <a:rPr lang="en-US" sz="1000" dirty="0"/>
              <a:t>Cite from </a:t>
            </a:r>
            <a:r>
              <a:rPr lang="en-US" sz="1000" dirty="0" err="1"/>
              <a:t>Cern</a:t>
            </a:r>
            <a:r>
              <a:rPr lang="en-US" sz="1000" dirty="0"/>
              <a:t> - Machine Learning with Spark </a:t>
            </a:r>
            <a:r>
              <a:rPr lang="en-US" sz="1000" dirty="0" err="1"/>
              <a:t>MLlib</a:t>
            </a:r>
            <a:endParaRPr lang="en-US" sz="1000" b="1" dirty="0"/>
          </a:p>
        </p:txBody>
      </p:sp>
    </p:spTree>
    <p:extLst>
      <p:ext uri="{BB962C8B-B14F-4D97-AF65-F5344CB8AC3E}">
        <p14:creationId xmlns:p14="http://schemas.microsoft.com/office/powerpoint/2010/main" val="3586822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28EF9-B911-44C8-AF8E-78C5FAB94236}"/>
              </a:ext>
            </a:extLst>
          </p:cNvPr>
          <p:cNvSpPr>
            <a:spLocks noGrp="1"/>
          </p:cNvSpPr>
          <p:nvPr>
            <p:ph type="title"/>
          </p:nvPr>
        </p:nvSpPr>
        <p:spPr>
          <a:xfrm>
            <a:off x="457200" y="175120"/>
            <a:ext cx="8226854" cy="705332"/>
          </a:xfrm>
        </p:spPr>
        <p:txBody>
          <a:bodyPr>
            <a:normAutofit/>
          </a:bodyPr>
          <a:lstStyle/>
          <a:p>
            <a:r>
              <a:rPr lang="en-US" dirty="0"/>
              <a:t>ML as a Process: Data Preparation</a:t>
            </a:r>
          </a:p>
        </p:txBody>
      </p:sp>
      <p:sp>
        <p:nvSpPr>
          <p:cNvPr id="3" name="Content Placeholder 2">
            <a:extLst>
              <a:ext uri="{FF2B5EF4-FFF2-40B4-BE49-F238E27FC236}">
                <a16:creationId xmlns:a16="http://schemas.microsoft.com/office/drawing/2014/main" id="{A1A8348B-F32E-48E9-950E-F6815277E649}"/>
              </a:ext>
            </a:extLst>
          </p:cNvPr>
          <p:cNvSpPr txBox="1">
            <a:spLocks/>
          </p:cNvSpPr>
          <p:nvPr/>
        </p:nvSpPr>
        <p:spPr>
          <a:xfrm>
            <a:off x="1312985" y="1263837"/>
            <a:ext cx="8229600" cy="3179210"/>
          </a:xfrm>
          <a:prstGeom prst="rect">
            <a:avLst/>
          </a:prstGeom>
        </p:spPr>
        <p:txBody>
          <a:bodyPr vert="horz">
            <a:normAutofit/>
          </a:bodyPr>
          <a:lstStyle>
            <a:lvl1pPr marL="493776" indent="-457200" algn="l" rtl="0" eaLnBrk="1" latinLnBrk="0" hangingPunct="1">
              <a:spcBef>
                <a:spcPct val="20000"/>
              </a:spcBef>
              <a:buClr>
                <a:schemeClr val="tx1"/>
              </a:buClr>
              <a:buSzPct val="80000"/>
              <a:buFont typeface="Arial"/>
              <a:buChar char="•"/>
              <a:defRPr kumimoji="0" sz="3000" kern="1200">
                <a:solidFill>
                  <a:schemeClr val="tx1"/>
                </a:solidFill>
                <a:latin typeface="+mn-lt"/>
                <a:ea typeface="+mn-ea"/>
                <a:cs typeface="+mn-cs"/>
              </a:defRPr>
            </a:lvl1pPr>
            <a:lvl2pPr marL="905256" indent="-457200" algn="l" rtl="0" eaLnBrk="1" latinLnBrk="0" hangingPunct="1">
              <a:spcBef>
                <a:spcPct val="20000"/>
              </a:spcBef>
              <a:buClr>
                <a:schemeClr val="tx1"/>
              </a:buClr>
              <a:buSzPct val="90000"/>
              <a:buFont typeface="Arial"/>
              <a:buChar char="•"/>
              <a:defRPr kumimoji="0" sz="2600" kern="1200">
                <a:solidFill>
                  <a:schemeClr val="tx1"/>
                </a:solidFill>
                <a:latin typeface="+mn-lt"/>
                <a:ea typeface="+mn-ea"/>
                <a:cs typeface="+mn-cs"/>
              </a:defRPr>
            </a:lvl2pPr>
            <a:lvl3pPr marL="1092708" indent="-342900" algn="l" rtl="0" eaLnBrk="1" latinLnBrk="0" hangingPunct="1">
              <a:spcBef>
                <a:spcPct val="20000"/>
              </a:spcBef>
              <a:buClr>
                <a:schemeClr val="tx1"/>
              </a:buClr>
              <a:buSzPct val="85000"/>
              <a:buFont typeface="Arial"/>
              <a:buChar char="•"/>
              <a:defRPr kumimoji="0" sz="2400" kern="1200">
                <a:solidFill>
                  <a:schemeClr val="tx1"/>
                </a:solidFill>
                <a:latin typeface="+mn-lt"/>
                <a:ea typeface="+mn-ea"/>
                <a:cs typeface="+mn-cs"/>
              </a:defRPr>
            </a:lvl3pPr>
            <a:lvl4pPr marL="1385316" indent="-342900" algn="l" rtl="0" eaLnBrk="1" latinLnBrk="0" hangingPunct="1">
              <a:spcBef>
                <a:spcPct val="20000"/>
              </a:spcBef>
              <a:buClr>
                <a:schemeClr val="tx1"/>
              </a:buClr>
              <a:buSzPct val="90000"/>
              <a:buFont typeface="Arial"/>
              <a:buChar char="•"/>
              <a:defRPr kumimoji="0" sz="2000" kern="1200">
                <a:solidFill>
                  <a:schemeClr val="tx1"/>
                </a:solidFill>
                <a:latin typeface="+mn-lt"/>
                <a:ea typeface="+mn-ea"/>
                <a:cs typeface="+mn-cs"/>
              </a:defRPr>
            </a:lvl4pPr>
            <a:lvl5pPr marL="1650492" indent="-342900" algn="l" rtl="0" eaLnBrk="1" latinLnBrk="0" hangingPunct="1">
              <a:spcBef>
                <a:spcPct val="20000"/>
              </a:spcBef>
              <a:buClr>
                <a:schemeClr val="tx1"/>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r>
              <a:rPr lang="en-US" sz="2400" dirty="0">
                <a:solidFill>
                  <a:srgbClr val="0055A0"/>
                </a:solidFill>
              </a:rPr>
              <a:t>Needed for </a:t>
            </a:r>
            <a:r>
              <a:rPr lang="en-US" sz="2400" dirty="0">
                <a:solidFill>
                  <a:srgbClr val="2D9DFF"/>
                </a:solidFill>
              </a:rPr>
              <a:t>several reasons</a:t>
            </a:r>
          </a:p>
          <a:p>
            <a:pPr lvl="1"/>
            <a:r>
              <a:rPr lang="en-US" sz="2400" dirty="0">
                <a:solidFill>
                  <a:srgbClr val="0055A0"/>
                </a:solidFill>
              </a:rPr>
              <a:t>Some Models have strict </a:t>
            </a:r>
            <a:r>
              <a:rPr lang="en-US" sz="2400" dirty="0">
                <a:solidFill>
                  <a:srgbClr val="2D9DFF"/>
                </a:solidFill>
              </a:rPr>
              <a:t>data requirements</a:t>
            </a:r>
          </a:p>
          <a:p>
            <a:pPr lvl="2"/>
            <a:r>
              <a:rPr lang="en-US" dirty="0">
                <a:solidFill>
                  <a:srgbClr val="2D9DFF"/>
                </a:solidFill>
              </a:rPr>
              <a:t>Scale of the data, data point intervals, </a:t>
            </a:r>
            <a:r>
              <a:rPr lang="en-US" dirty="0" err="1">
                <a:solidFill>
                  <a:srgbClr val="2D9DFF"/>
                </a:solidFill>
              </a:rPr>
              <a:t>etc</a:t>
            </a:r>
            <a:endParaRPr lang="en-US" dirty="0">
              <a:solidFill>
                <a:srgbClr val="2D9DFF"/>
              </a:solidFill>
            </a:endParaRPr>
          </a:p>
          <a:p>
            <a:pPr lvl="1"/>
            <a:r>
              <a:rPr lang="en-US" sz="2400" dirty="0">
                <a:solidFill>
                  <a:srgbClr val="0055A0"/>
                </a:solidFill>
              </a:rPr>
              <a:t>Some characteristics of the data may </a:t>
            </a:r>
            <a:r>
              <a:rPr lang="en-US" sz="2400" dirty="0">
                <a:solidFill>
                  <a:srgbClr val="2D9DFF"/>
                </a:solidFill>
              </a:rPr>
              <a:t>impact dramatically on the model performance</a:t>
            </a:r>
          </a:p>
          <a:p>
            <a:r>
              <a:rPr lang="en-US" sz="2400" dirty="0">
                <a:solidFill>
                  <a:schemeClr val="tx1">
                    <a:lumMod val="75000"/>
                  </a:schemeClr>
                </a:solidFill>
              </a:rPr>
              <a:t>Time on data preparation </a:t>
            </a:r>
            <a:r>
              <a:rPr lang="en-US" sz="2400" dirty="0">
                <a:solidFill>
                  <a:schemeClr val="tx1">
                    <a:lumMod val="60000"/>
                    <a:lumOff val="40000"/>
                  </a:schemeClr>
                </a:solidFill>
              </a:rPr>
              <a:t>should not be underestimated</a:t>
            </a:r>
            <a:endParaRPr lang="en-US" sz="2400" dirty="0">
              <a:solidFill>
                <a:srgbClr val="0055A0"/>
              </a:solidFill>
            </a:endParaRPr>
          </a:p>
          <a:p>
            <a:endParaRPr lang="en-US" sz="2400" dirty="0"/>
          </a:p>
        </p:txBody>
      </p:sp>
      <p:graphicFrame>
        <p:nvGraphicFramePr>
          <p:cNvPr id="4" name="Content Placeholder 8">
            <a:extLst>
              <a:ext uri="{FF2B5EF4-FFF2-40B4-BE49-F238E27FC236}">
                <a16:creationId xmlns:a16="http://schemas.microsoft.com/office/drawing/2014/main" id="{3047488B-91F2-4E52-A0C3-A55E2475BDFA}"/>
              </a:ext>
            </a:extLst>
          </p:cNvPr>
          <p:cNvGraphicFramePr>
            <a:graphicFrameLocks/>
          </p:cNvGraphicFramePr>
          <p:nvPr>
            <p:extLst>
              <p:ext uri="{D42A27DB-BD31-4B8C-83A1-F6EECF244321}">
                <p14:modId xmlns:p14="http://schemas.microsoft.com/office/powerpoint/2010/main" val="1381688395"/>
              </p:ext>
            </p:extLst>
          </p:nvPr>
        </p:nvGraphicFramePr>
        <p:xfrm>
          <a:off x="1137138" y="4056186"/>
          <a:ext cx="9296737" cy="21218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69153DD5-E3F0-408F-8054-4BA46FA6BD6F}"/>
              </a:ext>
            </a:extLst>
          </p:cNvPr>
          <p:cNvSpPr txBox="1"/>
          <p:nvPr/>
        </p:nvSpPr>
        <p:spPr>
          <a:xfrm>
            <a:off x="0" y="6374725"/>
            <a:ext cx="3226777" cy="246221"/>
          </a:xfrm>
          <a:prstGeom prst="rect">
            <a:avLst/>
          </a:prstGeom>
          <a:noFill/>
        </p:spPr>
        <p:txBody>
          <a:bodyPr wrap="square">
            <a:spAutoFit/>
          </a:bodyPr>
          <a:lstStyle/>
          <a:p>
            <a:r>
              <a:rPr lang="en-US" sz="1000" dirty="0"/>
              <a:t>Cite from </a:t>
            </a:r>
            <a:r>
              <a:rPr lang="en-US" sz="1000" dirty="0" err="1"/>
              <a:t>Cern</a:t>
            </a:r>
            <a:r>
              <a:rPr lang="en-US" sz="1000" dirty="0"/>
              <a:t> - Machine Learning with Spark </a:t>
            </a:r>
            <a:r>
              <a:rPr lang="en-US" sz="1000" dirty="0" err="1"/>
              <a:t>MLlib</a:t>
            </a:r>
            <a:endParaRPr lang="en-US" sz="1000" b="1" dirty="0"/>
          </a:p>
        </p:txBody>
      </p:sp>
    </p:spTree>
    <p:extLst>
      <p:ext uri="{BB962C8B-B14F-4D97-AF65-F5344CB8AC3E}">
        <p14:creationId xmlns:p14="http://schemas.microsoft.com/office/powerpoint/2010/main" val="22476822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26FE4-263E-4D0F-8B8B-A29FAEA482AB}"/>
              </a:ext>
            </a:extLst>
          </p:cNvPr>
          <p:cNvSpPr>
            <a:spLocks noGrp="1"/>
          </p:cNvSpPr>
          <p:nvPr>
            <p:ph type="title"/>
          </p:nvPr>
        </p:nvSpPr>
        <p:spPr>
          <a:xfrm>
            <a:off x="257908" y="175120"/>
            <a:ext cx="8226854" cy="705332"/>
          </a:xfrm>
        </p:spPr>
        <p:txBody>
          <a:bodyPr>
            <a:normAutofit/>
          </a:bodyPr>
          <a:lstStyle/>
          <a:p>
            <a:r>
              <a:rPr lang="en-US" sz="3600" dirty="0"/>
              <a:t>ML as a Process: Model Building</a:t>
            </a:r>
          </a:p>
        </p:txBody>
      </p:sp>
      <p:sp>
        <p:nvSpPr>
          <p:cNvPr id="3" name="Content Placeholder 2">
            <a:extLst>
              <a:ext uri="{FF2B5EF4-FFF2-40B4-BE49-F238E27FC236}">
                <a16:creationId xmlns:a16="http://schemas.microsoft.com/office/drawing/2014/main" id="{C6C33819-F502-41ED-8B0E-910CFE494136}"/>
              </a:ext>
            </a:extLst>
          </p:cNvPr>
          <p:cNvSpPr txBox="1">
            <a:spLocks/>
          </p:cNvSpPr>
          <p:nvPr/>
        </p:nvSpPr>
        <p:spPr>
          <a:xfrm>
            <a:off x="457200" y="994205"/>
            <a:ext cx="8229600" cy="3203145"/>
          </a:xfrm>
          <a:prstGeom prst="rect">
            <a:avLst/>
          </a:prstGeom>
        </p:spPr>
        <p:txBody>
          <a:bodyPr vert="horz">
            <a:normAutofit/>
          </a:bodyPr>
          <a:lstStyle>
            <a:lvl1pPr marL="493776" indent="-457200" algn="l" rtl="0" eaLnBrk="1" latinLnBrk="0" hangingPunct="1">
              <a:spcBef>
                <a:spcPct val="20000"/>
              </a:spcBef>
              <a:buClr>
                <a:schemeClr val="tx1"/>
              </a:buClr>
              <a:buSzPct val="80000"/>
              <a:buFont typeface="Arial"/>
              <a:buChar char="•"/>
              <a:defRPr kumimoji="0" sz="3000" kern="1200">
                <a:solidFill>
                  <a:schemeClr val="tx1"/>
                </a:solidFill>
                <a:latin typeface="+mn-lt"/>
                <a:ea typeface="+mn-ea"/>
                <a:cs typeface="+mn-cs"/>
              </a:defRPr>
            </a:lvl1pPr>
            <a:lvl2pPr marL="905256" indent="-457200" algn="l" rtl="0" eaLnBrk="1" latinLnBrk="0" hangingPunct="1">
              <a:spcBef>
                <a:spcPct val="20000"/>
              </a:spcBef>
              <a:buClr>
                <a:schemeClr val="tx1"/>
              </a:buClr>
              <a:buSzPct val="90000"/>
              <a:buFont typeface="Arial"/>
              <a:buChar char="•"/>
              <a:defRPr kumimoji="0" sz="2600" kern="1200">
                <a:solidFill>
                  <a:schemeClr val="tx1"/>
                </a:solidFill>
                <a:latin typeface="+mn-lt"/>
                <a:ea typeface="+mn-ea"/>
                <a:cs typeface="+mn-cs"/>
              </a:defRPr>
            </a:lvl2pPr>
            <a:lvl3pPr marL="1092708" indent="-342900" algn="l" rtl="0" eaLnBrk="1" latinLnBrk="0" hangingPunct="1">
              <a:spcBef>
                <a:spcPct val="20000"/>
              </a:spcBef>
              <a:buClr>
                <a:schemeClr val="tx1"/>
              </a:buClr>
              <a:buSzPct val="85000"/>
              <a:buFont typeface="Arial"/>
              <a:buChar char="•"/>
              <a:defRPr kumimoji="0" sz="2400" kern="1200">
                <a:solidFill>
                  <a:schemeClr val="tx1"/>
                </a:solidFill>
                <a:latin typeface="+mn-lt"/>
                <a:ea typeface="+mn-ea"/>
                <a:cs typeface="+mn-cs"/>
              </a:defRPr>
            </a:lvl3pPr>
            <a:lvl4pPr marL="1385316" indent="-342900" algn="l" rtl="0" eaLnBrk="1" latinLnBrk="0" hangingPunct="1">
              <a:spcBef>
                <a:spcPct val="20000"/>
              </a:spcBef>
              <a:buClr>
                <a:schemeClr val="tx1"/>
              </a:buClr>
              <a:buSzPct val="90000"/>
              <a:buFont typeface="Arial"/>
              <a:buChar char="•"/>
              <a:defRPr kumimoji="0" sz="2000" kern="1200">
                <a:solidFill>
                  <a:schemeClr val="tx1"/>
                </a:solidFill>
                <a:latin typeface="+mn-lt"/>
                <a:ea typeface="+mn-ea"/>
                <a:cs typeface="+mn-cs"/>
              </a:defRPr>
            </a:lvl4pPr>
            <a:lvl5pPr marL="1650492" indent="-342900" algn="l" rtl="0" eaLnBrk="1" latinLnBrk="0" hangingPunct="1">
              <a:spcBef>
                <a:spcPct val="20000"/>
              </a:spcBef>
              <a:buClr>
                <a:schemeClr val="tx1"/>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buNone/>
            </a:pPr>
            <a:endParaRPr lang="en-US" sz="1400" dirty="0"/>
          </a:p>
          <a:p>
            <a:endParaRPr lang="en-US" dirty="0"/>
          </a:p>
        </p:txBody>
      </p:sp>
      <p:sp>
        <p:nvSpPr>
          <p:cNvPr id="4" name="Content Placeholder 6">
            <a:extLst>
              <a:ext uri="{FF2B5EF4-FFF2-40B4-BE49-F238E27FC236}">
                <a16:creationId xmlns:a16="http://schemas.microsoft.com/office/drawing/2014/main" id="{A415AAB4-7078-4C80-BFB8-6132FBEEA621}"/>
              </a:ext>
            </a:extLst>
          </p:cNvPr>
          <p:cNvSpPr txBox="1">
            <a:spLocks/>
          </p:cNvSpPr>
          <p:nvPr/>
        </p:nvSpPr>
        <p:spPr>
          <a:xfrm>
            <a:off x="338597" y="1129148"/>
            <a:ext cx="8229600" cy="32031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pPr>
            <a:r>
              <a:rPr lang="en-US" sz="2000" dirty="0"/>
              <a:t>Data Splitting</a:t>
            </a:r>
            <a:endParaRPr lang="en-US" sz="2000" dirty="0">
              <a:solidFill>
                <a:schemeClr val="tx1">
                  <a:lumMod val="60000"/>
                  <a:lumOff val="40000"/>
                </a:schemeClr>
              </a:solidFill>
            </a:endParaRPr>
          </a:p>
          <a:p>
            <a:pPr lvl="1" fontAlgn="auto">
              <a:spcAft>
                <a:spcPts val="0"/>
              </a:spcAft>
            </a:pPr>
            <a:r>
              <a:rPr lang="en-US" sz="2000" dirty="0">
                <a:solidFill>
                  <a:srgbClr val="2D9DFF"/>
                </a:solidFill>
              </a:rPr>
              <a:t>Allocate data to different tasks</a:t>
            </a:r>
          </a:p>
          <a:p>
            <a:pPr lvl="2" fontAlgn="auto">
              <a:spcAft>
                <a:spcPts val="0"/>
              </a:spcAft>
            </a:pPr>
            <a:r>
              <a:rPr lang="en-US" dirty="0"/>
              <a:t>model training</a:t>
            </a:r>
          </a:p>
          <a:p>
            <a:pPr lvl="2" fontAlgn="auto">
              <a:spcAft>
                <a:spcPts val="0"/>
              </a:spcAft>
            </a:pPr>
            <a:r>
              <a:rPr lang="en-US" dirty="0"/>
              <a:t>performance evaluation</a:t>
            </a:r>
          </a:p>
          <a:p>
            <a:pPr lvl="1" fontAlgn="auto">
              <a:spcAft>
                <a:spcPts val="0"/>
              </a:spcAft>
            </a:pPr>
            <a:r>
              <a:rPr lang="en-US" sz="2000" dirty="0">
                <a:solidFill>
                  <a:srgbClr val="2D9DFF"/>
                </a:solidFill>
              </a:rPr>
              <a:t>Define Training, Validation and Test sets</a:t>
            </a:r>
          </a:p>
          <a:p>
            <a:pPr fontAlgn="auto">
              <a:spcAft>
                <a:spcPts val="0"/>
              </a:spcAft>
            </a:pPr>
            <a:r>
              <a:rPr lang="en-US" sz="2000" dirty="0"/>
              <a:t>Feature Selection </a:t>
            </a:r>
            <a:r>
              <a:rPr lang="en-US" sz="2000" dirty="0">
                <a:solidFill>
                  <a:srgbClr val="2D9DFF"/>
                </a:solidFill>
              </a:rPr>
              <a:t>(Review the decision made previously)</a:t>
            </a:r>
          </a:p>
          <a:p>
            <a:pPr fontAlgn="auto">
              <a:spcAft>
                <a:spcPts val="0"/>
              </a:spcAft>
            </a:pPr>
            <a:r>
              <a:rPr lang="en-US" sz="2000" dirty="0"/>
              <a:t>Estimating Performance</a:t>
            </a:r>
          </a:p>
          <a:p>
            <a:pPr lvl="1" fontAlgn="auto">
              <a:spcAft>
                <a:spcPts val="0"/>
              </a:spcAft>
            </a:pPr>
            <a:r>
              <a:rPr lang="en-US" sz="2000" dirty="0"/>
              <a:t>Visualization of results </a:t>
            </a:r>
            <a:r>
              <a:rPr lang="en-US" sz="2000" dirty="0">
                <a:solidFill>
                  <a:srgbClr val="2D9DFF"/>
                </a:solidFill>
              </a:rPr>
              <a:t>– discovery interesting areas of the problem space</a:t>
            </a:r>
          </a:p>
          <a:p>
            <a:pPr lvl="1" fontAlgn="auto">
              <a:spcAft>
                <a:spcPts val="0"/>
              </a:spcAft>
            </a:pPr>
            <a:r>
              <a:rPr lang="en-US" sz="2000" dirty="0">
                <a:solidFill>
                  <a:srgbClr val="2D9DFF"/>
                </a:solidFill>
              </a:rPr>
              <a:t>Statistics and performance measures</a:t>
            </a:r>
          </a:p>
          <a:p>
            <a:pPr fontAlgn="auto">
              <a:spcAft>
                <a:spcPts val="0"/>
              </a:spcAft>
            </a:pPr>
            <a:r>
              <a:rPr lang="en-US" sz="2000" dirty="0"/>
              <a:t>Evaluation and Model selection</a:t>
            </a:r>
          </a:p>
          <a:p>
            <a:pPr lvl="1" fontAlgn="auto">
              <a:spcAft>
                <a:spcPts val="0"/>
              </a:spcAft>
            </a:pPr>
            <a:r>
              <a:rPr lang="en-US" sz="2000" dirty="0"/>
              <a:t>The </a:t>
            </a:r>
            <a:r>
              <a:rPr lang="en-US" sz="2000" dirty="0">
                <a:solidFill>
                  <a:srgbClr val="2D9DFF"/>
                </a:solidFill>
              </a:rPr>
              <a:t>‘no free lunch’ </a:t>
            </a:r>
            <a:r>
              <a:rPr lang="en-US" sz="2000" dirty="0"/>
              <a:t>theorem no a priory assumptions can be made</a:t>
            </a:r>
          </a:p>
          <a:p>
            <a:pPr lvl="1" fontAlgn="auto">
              <a:spcAft>
                <a:spcPts val="0"/>
              </a:spcAft>
            </a:pPr>
            <a:r>
              <a:rPr lang="en-US" sz="2000" dirty="0">
                <a:solidFill>
                  <a:srgbClr val="2D9DFF"/>
                </a:solidFill>
              </a:rPr>
              <a:t>Avoid use of favorite models if NEEDED </a:t>
            </a:r>
          </a:p>
          <a:p>
            <a:pPr fontAlgn="auto">
              <a:spcAft>
                <a:spcPts val="0"/>
              </a:spcAft>
            </a:pPr>
            <a:endParaRPr lang="en-US" sz="2000" dirty="0"/>
          </a:p>
          <a:p>
            <a:pPr marL="749808" lvl="2" indent="0" fontAlgn="auto">
              <a:spcAft>
                <a:spcPts val="0"/>
              </a:spcAft>
              <a:buFont typeface="Arial" panose="020B0604020202020204" pitchFamily="34" charset="0"/>
              <a:buNone/>
            </a:pPr>
            <a:endParaRPr lang="en-US" dirty="0"/>
          </a:p>
        </p:txBody>
      </p:sp>
      <p:sp>
        <p:nvSpPr>
          <p:cNvPr id="5" name="TextBox 4">
            <a:extLst>
              <a:ext uri="{FF2B5EF4-FFF2-40B4-BE49-F238E27FC236}">
                <a16:creationId xmlns:a16="http://schemas.microsoft.com/office/drawing/2014/main" id="{D92331FC-2E07-4C03-AC3E-2482451D6CCC}"/>
              </a:ext>
            </a:extLst>
          </p:cNvPr>
          <p:cNvSpPr txBox="1"/>
          <p:nvPr/>
        </p:nvSpPr>
        <p:spPr>
          <a:xfrm>
            <a:off x="0" y="6374725"/>
            <a:ext cx="3226777" cy="246221"/>
          </a:xfrm>
          <a:prstGeom prst="rect">
            <a:avLst/>
          </a:prstGeom>
          <a:noFill/>
        </p:spPr>
        <p:txBody>
          <a:bodyPr wrap="square">
            <a:spAutoFit/>
          </a:bodyPr>
          <a:lstStyle/>
          <a:p>
            <a:r>
              <a:rPr lang="en-US" sz="1000" dirty="0"/>
              <a:t>Cite from </a:t>
            </a:r>
            <a:r>
              <a:rPr lang="en-US" sz="1000" dirty="0" err="1"/>
              <a:t>Cern</a:t>
            </a:r>
            <a:r>
              <a:rPr lang="en-US" sz="1000" dirty="0"/>
              <a:t> - Machine Learning with Spark </a:t>
            </a:r>
            <a:r>
              <a:rPr lang="en-US" sz="1000" dirty="0" err="1"/>
              <a:t>MLlib</a:t>
            </a:r>
            <a:endParaRPr lang="en-US" sz="1000" b="1" dirty="0"/>
          </a:p>
        </p:txBody>
      </p:sp>
    </p:spTree>
    <p:extLst>
      <p:ext uri="{BB962C8B-B14F-4D97-AF65-F5344CB8AC3E}">
        <p14:creationId xmlns:p14="http://schemas.microsoft.com/office/powerpoint/2010/main" val="30598816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E3775CE-02E4-4608-A4D2-464206C49091}"/>
              </a:ext>
            </a:extLst>
          </p:cNvPr>
          <p:cNvPicPr>
            <a:picLocks noChangeAspect="1"/>
          </p:cNvPicPr>
          <p:nvPr/>
        </p:nvPicPr>
        <p:blipFill>
          <a:blip r:embed="rId2"/>
          <a:stretch>
            <a:fillRect/>
          </a:stretch>
        </p:blipFill>
        <p:spPr>
          <a:xfrm>
            <a:off x="838200" y="1379189"/>
            <a:ext cx="7581900" cy="2673350"/>
          </a:xfrm>
          <a:prstGeom prst="rect">
            <a:avLst/>
          </a:prstGeom>
        </p:spPr>
      </p:pic>
      <p:sp>
        <p:nvSpPr>
          <p:cNvPr id="5" name="TextBox 4">
            <a:extLst>
              <a:ext uri="{FF2B5EF4-FFF2-40B4-BE49-F238E27FC236}">
                <a16:creationId xmlns:a16="http://schemas.microsoft.com/office/drawing/2014/main" id="{A54ADDBF-8213-4A3C-8B25-08DB00E5DC84}"/>
              </a:ext>
            </a:extLst>
          </p:cNvPr>
          <p:cNvSpPr txBox="1"/>
          <p:nvPr/>
        </p:nvSpPr>
        <p:spPr>
          <a:xfrm>
            <a:off x="1907969" y="872543"/>
            <a:ext cx="6534877" cy="307777"/>
          </a:xfrm>
          <a:prstGeom prst="rect">
            <a:avLst/>
          </a:prstGeom>
          <a:noFill/>
        </p:spPr>
        <p:txBody>
          <a:bodyPr wrap="square" rtlCol="0">
            <a:spAutoFit/>
          </a:bodyPr>
          <a:lstStyle/>
          <a:p>
            <a:r>
              <a:rPr lang="en-US" sz="1400" dirty="0">
                <a:latin typeface="Helvetica" pitchFamily="2" charset="0"/>
              </a:rPr>
              <a:t>Source: </a:t>
            </a:r>
            <a:r>
              <a:rPr lang="en-US" sz="1400" dirty="0">
                <a:latin typeface="Helvetica" pitchFamily="2" charset="0"/>
                <a:hlinkClick r:id="rId3"/>
              </a:rPr>
              <a:t>https://miro.medium.com/max/1400/1*HaH611vAy2eB1e42vz3X4g.png</a:t>
            </a:r>
            <a:r>
              <a:rPr lang="en-US" sz="1400" dirty="0">
                <a:latin typeface="Helvetica" pitchFamily="2" charset="0"/>
              </a:rPr>
              <a:t> </a:t>
            </a:r>
          </a:p>
        </p:txBody>
      </p:sp>
      <p:sp>
        <p:nvSpPr>
          <p:cNvPr id="6" name="TextBox 5">
            <a:extLst>
              <a:ext uri="{FF2B5EF4-FFF2-40B4-BE49-F238E27FC236}">
                <a16:creationId xmlns:a16="http://schemas.microsoft.com/office/drawing/2014/main" id="{ECA8D360-37D2-4096-817B-9171A600BB1F}"/>
              </a:ext>
            </a:extLst>
          </p:cNvPr>
          <p:cNvSpPr txBox="1"/>
          <p:nvPr/>
        </p:nvSpPr>
        <p:spPr>
          <a:xfrm>
            <a:off x="838199" y="4038792"/>
            <a:ext cx="1245781" cy="738664"/>
          </a:xfrm>
          <a:prstGeom prst="rect">
            <a:avLst/>
          </a:prstGeom>
          <a:noFill/>
        </p:spPr>
        <p:txBody>
          <a:bodyPr wrap="square" rtlCol="0">
            <a:spAutoFit/>
          </a:bodyPr>
          <a:lstStyle/>
          <a:p>
            <a:r>
              <a:rPr lang="en-US" sz="1400" dirty="0"/>
              <a:t>Local model trained on local data</a:t>
            </a:r>
          </a:p>
        </p:txBody>
      </p:sp>
      <p:sp>
        <p:nvSpPr>
          <p:cNvPr id="7" name="TextBox 6">
            <a:extLst>
              <a:ext uri="{FF2B5EF4-FFF2-40B4-BE49-F238E27FC236}">
                <a16:creationId xmlns:a16="http://schemas.microsoft.com/office/drawing/2014/main" id="{DE951C7C-3A11-4811-83D5-CCEB57086EE9}"/>
              </a:ext>
            </a:extLst>
          </p:cNvPr>
          <p:cNvSpPr txBox="1"/>
          <p:nvPr/>
        </p:nvSpPr>
        <p:spPr>
          <a:xfrm>
            <a:off x="2211572" y="1379189"/>
            <a:ext cx="1467293" cy="369332"/>
          </a:xfrm>
          <a:prstGeom prst="rect">
            <a:avLst/>
          </a:prstGeom>
          <a:noFill/>
        </p:spPr>
        <p:txBody>
          <a:bodyPr wrap="square" rtlCol="0">
            <a:spAutoFit/>
          </a:bodyPr>
          <a:lstStyle/>
          <a:p>
            <a:pPr algn="r"/>
            <a:r>
              <a:rPr lang="en-US" dirty="0"/>
              <a:t>FL controller </a:t>
            </a:r>
          </a:p>
        </p:txBody>
      </p:sp>
      <p:sp>
        <p:nvSpPr>
          <p:cNvPr id="8" name="Rectangle 7">
            <a:extLst>
              <a:ext uri="{FF2B5EF4-FFF2-40B4-BE49-F238E27FC236}">
                <a16:creationId xmlns:a16="http://schemas.microsoft.com/office/drawing/2014/main" id="{40861634-86AE-41FD-970A-90938B1AB5AE}"/>
              </a:ext>
            </a:extLst>
          </p:cNvPr>
          <p:cNvSpPr/>
          <p:nvPr/>
        </p:nvSpPr>
        <p:spPr>
          <a:xfrm>
            <a:off x="8774072" y="410409"/>
            <a:ext cx="2743200" cy="5453374"/>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r>
              <a:rPr lang="en-US" sz="1600" dirty="0"/>
              <a:t>In each </a:t>
            </a:r>
            <a:r>
              <a:rPr lang="en-US" sz="1600" i="1" dirty="0"/>
              <a:t>round</a:t>
            </a:r>
            <a:r>
              <a:rPr lang="en-US" sz="1600" dirty="0"/>
              <a:t> of training:</a:t>
            </a:r>
          </a:p>
          <a:p>
            <a:pPr marL="342900" indent="-342900">
              <a:buFont typeface="+mj-lt"/>
              <a:buAutoNum type="arabicPeriod"/>
            </a:pPr>
            <a:r>
              <a:rPr lang="en-US" sz="1600" dirty="0"/>
              <a:t>Each local learner trains a </a:t>
            </a:r>
            <a:r>
              <a:rPr lang="en-US" sz="1600" i="1" dirty="0"/>
              <a:t>local</a:t>
            </a:r>
            <a:r>
              <a:rPr lang="en-US" sz="1600" dirty="0"/>
              <a:t> version of the ML model on its </a:t>
            </a:r>
            <a:r>
              <a:rPr lang="en-US" sz="1600" i="1" dirty="0"/>
              <a:t>local</a:t>
            </a:r>
            <a:r>
              <a:rPr lang="en-US" sz="1600" dirty="0"/>
              <a:t> data</a:t>
            </a:r>
          </a:p>
          <a:p>
            <a:pPr marL="342900" indent="-342900">
              <a:buFont typeface="+mj-lt"/>
              <a:buAutoNum type="arabicPeriod"/>
            </a:pPr>
            <a:r>
              <a:rPr lang="en-US" sz="1600" dirty="0"/>
              <a:t>Only the local model parameter </a:t>
            </a:r>
            <a:r>
              <a:rPr lang="en-US" sz="1600" i="1" dirty="0"/>
              <a:t>updates</a:t>
            </a:r>
            <a:r>
              <a:rPr lang="en-US" sz="1600" dirty="0"/>
              <a:t> are sent up to the controller (this reduces the load on the links to the controller)</a:t>
            </a:r>
          </a:p>
          <a:p>
            <a:pPr marL="342900" indent="-342900">
              <a:buFont typeface="+mj-lt"/>
              <a:buAutoNum type="arabicPeriod"/>
            </a:pPr>
            <a:r>
              <a:rPr lang="en-US" sz="1600" dirty="0"/>
              <a:t>The controller performs a weighted average of the parameter updates to get the new set of parameters for the global model</a:t>
            </a:r>
          </a:p>
          <a:p>
            <a:pPr marL="342900" indent="-342900">
              <a:buFont typeface="+mj-lt"/>
              <a:buAutoNum type="arabicPeriod"/>
            </a:pPr>
            <a:r>
              <a:rPr lang="en-US" sz="1600" dirty="0"/>
              <a:t>The controller sends the new global model back down to each local learner as its initialized local model for the next round of training</a:t>
            </a:r>
          </a:p>
        </p:txBody>
      </p:sp>
      <p:sp>
        <p:nvSpPr>
          <p:cNvPr id="9" name="TextBox 8">
            <a:extLst>
              <a:ext uri="{FF2B5EF4-FFF2-40B4-BE49-F238E27FC236}">
                <a16:creationId xmlns:a16="http://schemas.microsoft.com/office/drawing/2014/main" id="{D47B265C-B6A1-44EE-817D-81D7F1F918DA}"/>
              </a:ext>
            </a:extLst>
          </p:cNvPr>
          <p:cNvSpPr txBox="1"/>
          <p:nvPr/>
        </p:nvSpPr>
        <p:spPr>
          <a:xfrm>
            <a:off x="838200" y="2096572"/>
            <a:ext cx="1467292" cy="461665"/>
          </a:xfrm>
          <a:prstGeom prst="rect">
            <a:avLst/>
          </a:prstGeom>
          <a:noFill/>
        </p:spPr>
        <p:txBody>
          <a:bodyPr wrap="square" rtlCol="0">
            <a:spAutoFit/>
          </a:bodyPr>
          <a:lstStyle/>
          <a:p>
            <a:r>
              <a:rPr lang="en-US" sz="1200" dirty="0"/>
              <a:t>Parameter update to local model</a:t>
            </a:r>
          </a:p>
        </p:txBody>
      </p:sp>
      <p:sp>
        <p:nvSpPr>
          <p:cNvPr id="10" name="TextBox 9">
            <a:extLst>
              <a:ext uri="{FF2B5EF4-FFF2-40B4-BE49-F238E27FC236}">
                <a16:creationId xmlns:a16="http://schemas.microsoft.com/office/drawing/2014/main" id="{E0A0470C-2798-4A14-BFC3-7DBEFD36A473}"/>
              </a:ext>
            </a:extLst>
          </p:cNvPr>
          <p:cNvSpPr txBox="1"/>
          <p:nvPr/>
        </p:nvSpPr>
        <p:spPr>
          <a:xfrm>
            <a:off x="2723702" y="4052964"/>
            <a:ext cx="1245781" cy="738664"/>
          </a:xfrm>
          <a:prstGeom prst="rect">
            <a:avLst/>
          </a:prstGeom>
          <a:noFill/>
        </p:spPr>
        <p:txBody>
          <a:bodyPr wrap="square" rtlCol="0">
            <a:spAutoFit/>
          </a:bodyPr>
          <a:lstStyle/>
          <a:p>
            <a:r>
              <a:rPr lang="en-US" sz="1400" dirty="0"/>
              <a:t>Local model trained on local data</a:t>
            </a:r>
          </a:p>
        </p:txBody>
      </p:sp>
      <p:sp>
        <p:nvSpPr>
          <p:cNvPr id="11" name="TextBox 10">
            <a:extLst>
              <a:ext uri="{FF2B5EF4-FFF2-40B4-BE49-F238E27FC236}">
                <a16:creationId xmlns:a16="http://schemas.microsoft.com/office/drawing/2014/main" id="{94904ECA-D235-4950-AF36-23993BC0459B}"/>
              </a:ext>
            </a:extLst>
          </p:cNvPr>
          <p:cNvSpPr txBox="1"/>
          <p:nvPr/>
        </p:nvSpPr>
        <p:spPr>
          <a:xfrm>
            <a:off x="4552518" y="4063596"/>
            <a:ext cx="1245781" cy="738664"/>
          </a:xfrm>
          <a:prstGeom prst="rect">
            <a:avLst/>
          </a:prstGeom>
          <a:noFill/>
        </p:spPr>
        <p:txBody>
          <a:bodyPr wrap="square" rtlCol="0">
            <a:spAutoFit/>
          </a:bodyPr>
          <a:lstStyle/>
          <a:p>
            <a:r>
              <a:rPr lang="en-US" sz="1400" dirty="0"/>
              <a:t>Local model trained on local data</a:t>
            </a:r>
          </a:p>
        </p:txBody>
      </p:sp>
      <p:sp>
        <p:nvSpPr>
          <p:cNvPr id="12" name="TextBox 11">
            <a:extLst>
              <a:ext uri="{FF2B5EF4-FFF2-40B4-BE49-F238E27FC236}">
                <a16:creationId xmlns:a16="http://schemas.microsoft.com/office/drawing/2014/main" id="{4F5C3F76-139B-46AB-9233-C1B851A859E4}"/>
              </a:ext>
            </a:extLst>
          </p:cNvPr>
          <p:cNvSpPr txBox="1"/>
          <p:nvPr/>
        </p:nvSpPr>
        <p:spPr>
          <a:xfrm>
            <a:off x="6498282" y="4063598"/>
            <a:ext cx="1245781" cy="738664"/>
          </a:xfrm>
          <a:prstGeom prst="rect">
            <a:avLst/>
          </a:prstGeom>
          <a:noFill/>
        </p:spPr>
        <p:txBody>
          <a:bodyPr wrap="square" rtlCol="0">
            <a:spAutoFit/>
          </a:bodyPr>
          <a:lstStyle/>
          <a:p>
            <a:r>
              <a:rPr lang="en-US" sz="1400" dirty="0"/>
              <a:t>Local model trained on local data</a:t>
            </a:r>
          </a:p>
        </p:txBody>
      </p:sp>
      <p:sp>
        <p:nvSpPr>
          <p:cNvPr id="13" name="Oval 12">
            <a:extLst>
              <a:ext uri="{FF2B5EF4-FFF2-40B4-BE49-F238E27FC236}">
                <a16:creationId xmlns:a16="http://schemas.microsoft.com/office/drawing/2014/main" id="{5CC1FF22-1E19-4847-A4BC-C526C4876B5D}"/>
              </a:ext>
            </a:extLst>
          </p:cNvPr>
          <p:cNvSpPr/>
          <p:nvPr/>
        </p:nvSpPr>
        <p:spPr>
          <a:xfrm>
            <a:off x="1719470" y="3684029"/>
            <a:ext cx="364510" cy="367748"/>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1</a:t>
            </a:r>
          </a:p>
        </p:txBody>
      </p:sp>
      <p:sp>
        <p:nvSpPr>
          <p:cNvPr id="14" name="Oval 13">
            <a:extLst>
              <a:ext uri="{FF2B5EF4-FFF2-40B4-BE49-F238E27FC236}">
                <a16:creationId xmlns:a16="http://schemas.microsoft.com/office/drawing/2014/main" id="{705D5770-B8EF-408C-8A13-4E08B08C9FD5}"/>
              </a:ext>
            </a:extLst>
          </p:cNvPr>
          <p:cNvSpPr/>
          <p:nvPr/>
        </p:nvSpPr>
        <p:spPr>
          <a:xfrm>
            <a:off x="2199860" y="2186534"/>
            <a:ext cx="364510" cy="367748"/>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2</a:t>
            </a:r>
          </a:p>
        </p:txBody>
      </p:sp>
      <p:sp>
        <p:nvSpPr>
          <p:cNvPr id="15" name="Oval 14">
            <a:extLst>
              <a:ext uri="{FF2B5EF4-FFF2-40B4-BE49-F238E27FC236}">
                <a16:creationId xmlns:a16="http://schemas.microsoft.com/office/drawing/2014/main" id="{61DFCDE6-3291-457C-AC21-D7CE07D1B26F}"/>
              </a:ext>
            </a:extLst>
          </p:cNvPr>
          <p:cNvSpPr/>
          <p:nvPr/>
        </p:nvSpPr>
        <p:spPr>
          <a:xfrm>
            <a:off x="6255018" y="1858545"/>
            <a:ext cx="364510" cy="367748"/>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3</a:t>
            </a:r>
          </a:p>
        </p:txBody>
      </p:sp>
      <p:sp>
        <p:nvSpPr>
          <p:cNvPr id="16" name="Oval 15">
            <a:extLst>
              <a:ext uri="{FF2B5EF4-FFF2-40B4-BE49-F238E27FC236}">
                <a16:creationId xmlns:a16="http://schemas.microsoft.com/office/drawing/2014/main" id="{1295F7D8-44A0-439B-9251-C88FE27205EA}"/>
              </a:ext>
            </a:extLst>
          </p:cNvPr>
          <p:cNvSpPr/>
          <p:nvPr/>
        </p:nvSpPr>
        <p:spPr>
          <a:xfrm>
            <a:off x="7855211" y="2534403"/>
            <a:ext cx="364510" cy="367748"/>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4</a:t>
            </a:r>
          </a:p>
        </p:txBody>
      </p:sp>
      <p:sp>
        <p:nvSpPr>
          <p:cNvPr id="17" name="Rounded Rectangle 24">
            <a:extLst>
              <a:ext uri="{FF2B5EF4-FFF2-40B4-BE49-F238E27FC236}">
                <a16:creationId xmlns:a16="http://schemas.microsoft.com/office/drawing/2014/main" id="{72796388-EFBE-48C6-B3B1-FC006559E534}"/>
              </a:ext>
            </a:extLst>
          </p:cNvPr>
          <p:cNvSpPr/>
          <p:nvPr/>
        </p:nvSpPr>
        <p:spPr>
          <a:xfrm>
            <a:off x="4771697" y="4855813"/>
            <a:ext cx="3743653" cy="876136"/>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0000"/>
                </a:solidFill>
              </a:rPr>
              <a:t>The localized (local data trained model) vs. global model tradeoff is an open research problem</a:t>
            </a:r>
          </a:p>
        </p:txBody>
      </p:sp>
      <p:sp>
        <p:nvSpPr>
          <p:cNvPr id="18" name="Rectangle 17">
            <a:extLst>
              <a:ext uri="{FF2B5EF4-FFF2-40B4-BE49-F238E27FC236}">
                <a16:creationId xmlns:a16="http://schemas.microsoft.com/office/drawing/2014/main" id="{3BD602BA-4411-4456-8055-DE7BA579BB3B}"/>
              </a:ext>
            </a:extLst>
          </p:cNvPr>
          <p:cNvSpPr/>
          <p:nvPr/>
        </p:nvSpPr>
        <p:spPr>
          <a:xfrm>
            <a:off x="262759" y="4802260"/>
            <a:ext cx="4393324" cy="115724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90000"/>
              </a:lnSpc>
              <a:buFont typeface="Arial" panose="020B0604020202020204" pitchFamily="34" charset="0"/>
              <a:buChar char="•"/>
            </a:pPr>
            <a:r>
              <a:rPr lang="en-US" sz="1400" dirty="0">
                <a:solidFill>
                  <a:srgbClr val="000000"/>
                </a:solidFill>
              </a:rPr>
              <a:t>The backhaul on a wireless network is very congested: we don’t want to move data over it</a:t>
            </a:r>
          </a:p>
          <a:p>
            <a:pPr marL="171450" indent="-171450">
              <a:lnSpc>
                <a:spcPct val="90000"/>
              </a:lnSpc>
              <a:buFont typeface="Arial" panose="020B0604020202020204" pitchFamily="34" charset="0"/>
              <a:buChar char="•"/>
            </a:pPr>
            <a:r>
              <a:rPr lang="en-US" sz="1400" dirty="0">
                <a:solidFill>
                  <a:srgbClr val="000000"/>
                </a:solidFill>
              </a:rPr>
              <a:t>Federated Learning allows for collaborative training of a single global model by multiple local learners without exchanging or transporting data anywhere!</a:t>
            </a:r>
          </a:p>
        </p:txBody>
      </p:sp>
      <p:sp>
        <p:nvSpPr>
          <p:cNvPr id="20" name="Title 19">
            <a:extLst>
              <a:ext uri="{FF2B5EF4-FFF2-40B4-BE49-F238E27FC236}">
                <a16:creationId xmlns:a16="http://schemas.microsoft.com/office/drawing/2014/main" id="{2DB68DC3-E36F-4561-A178-4F6D7D5C3DB0}"/>
              </a:ext>
            </a:extLst>
          </p:cNvPr>
          <p:cNvSpPr>
            <a:spLocks noGrp="1"/>
          </p:cNvSpPr>
          <p:nvPr>
            <p:ph type="title"/>
          </p:nvPr>
        </p:nvSpPr>
        <p:spPr>
          <a:xfrm>
            <a:off x="64169" y="131008"/>
            <a:ext cx="10515600" cy="558803"/>
          </a:xfrm>
        </p:spPr>
        <p:txBody>
          <a:bodyPr>
            <a:normAutofit fontScale="90000"/>
          </a:bodyPr>
          <a:lstStyle/>
          <a:p>
            <a:r>
              <a:rPr lang="en-US" dirty="0"/>
              <a:t>What is Federated Learning?</a:t>
            </a:r>
          </a:p>
        </p:txBody>
      </p:sp>
    </p:spTree>
    <p:extLst>
      <p:ext uri="{BB962C8B-B14F-4D97-AF65-F5344CB8AC3E}">
        <p14:creationId xmlns:p14="http://schemas.microsoft.com/office/powerpoint/2010/main" val="25206636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09681" y="2743200"/>
            <a:ext cx="10515600" cy="689811"/>
          </a:xfrm>
        </p:spPr>
        <p:txBody>
          <a:bodyPr>
            <a:normAutofit fontScale="90000"/>
          </a:bodyPr>
          <a:lstStyle/>
          <a:p>
            <a:r>
              <a:rPr lang="en-US" altLang="zh-CN" dirty="0"/>
              <a:t>Thanks!</a:t>
            </a:r>
            <a:endParaRPr lang="zh-CN" altLang="en-US" dirty="0"/>
          </a:p>
        </p:txBody>
      </p:sp>
    </p:spTree>
    <p:extLst>
      <p:ext uri="{BB962C8B-B14F-4D97-AF65-F5344CB8AC3E}">
        <p14:creationId xmlns:p14="http://schemas.microsoft.com/office/powerpoint/2010/main" val="1429871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9447" y="239282"/>
            <a:ext cx="11560522" cy="689811"/>
          </a:xfrm>
        </p:spPr>
        <p:txBody>
          <a:bodyPr>
            <a:noAutofit/>
          </a:bodyPr>
          <a:lstStyle/>
          <a:p>
            <a:r>
              <a:rPr lang="en-US" altLang="zh-CN" sz="3800" dirty="0"/>
              <a:t>Rel-18 SA1 Study on AI/ML Model Transmission (AMMT)</a:t>
            </a:r>
            <a:endParaRPr lang="zh-CN" altLang="en-US" sz="3800" dirty="0"/>
          </a:p>
        </p:txBody>
      </p:sp>
      <p:sp>
        <p:nvSpPr>
          <p:cNvPr id="4" name="矩形 154"/>
          <p:cNvSpPr/>
          <p:nvPr/>
        </p:nvSpPr>
        <p:spPr>
          <a:xfrm>
            <a:off x="315738" y="5758134"/>
            <a:ext cx="11560521" cy="584775"/>
          </a:xfrm>
          <a:prstGeom prst="rect">
            <a:avLst/>
          </a:prstGeom>
          <a:solidFill>
            <a:schemeClr val="bg2"/>
          </a:solidFill>
          <a:ln>
            <a:solidFill>
              <a:schemeClr val="bg1">
                <a:lumMod val="85000"/>
              </a:schemeClr>
            </a:solidFill>
          </a:ln>
        </p:spPr>
        <p:txBody>
          <a:bodyPr wrap="square" rtlCol="0">
            <a:spAutoFit/>
          </a:bodyPr>
          <a:lstStyle/>
          <a:p>
            <a:r>
              <a:rPr lang="en-US" altLang="zh-CN" sz="1600" b="1" i="1" u="sng" dirty="0">
                <a:solidFill>
                  <a:schemeClr val="tx1">
                    <a:lumMod val="50000"/>
                    <a:lumOff val="50000"/>
                  </a:schemeClr>
                </a:solidFill>
                <a:latin typeface="+mn-lt"/>
              </a:rPr>
              <a:t>NOTE:</a:t>
            </a:r>
            <a:r>
              <a:rPr lang="en-US" altLang="zh-CN" sz="1600" i="1" dirty="0">
                <a:solidFill>
                  <a:schemeClr val="tx1">
                    <a:lumMod val="50000"/>
                    <a:lumOff val="50000"/>
                  </a:schemeClr>
                </a:solidFill>
                <a:latin typeface="+mn-lt"/>
              </a:rPr>
              <a:t> SA2 has been focused on AI based analytics work to support network automation, but not much on how the service providers could leverage 5GS as the platform to assist the implementation and transmission to support their AI/MI operation.</a:t>
            </a:r>
          </a:p>
        </p:txBody>
      </p:sp>
      <p:sp>
        <p:nvSpPr>
          <p:cNvPr id="6" name="TextBox 5">
            <a:extLst>
              <a:ext uri="{FF2B5EF4-FFF2-40B4-BE49-F238E27FC236}">
                <a16:creationId xmlns:a16="http://schemas.microsoft.com/office/drawing/2014/main" id="{7A79F7DB-008F-4639-A807-F57CB179030A}"/>
              </a:ext>
            </a:extLst>
          </p:cNvPr>
          <p:cNvSpPr txBox="1"/>
          <p:nvPr/>
        </p:nvSpPr>
        <p:spPr>
          <a:xfrm>
            <a:off x="209447" y="929313"/>
            <a:ext cx="11288870" cy="2657138"/>
          </a:xfrm>
          <a:prstGeom prst="rect">
            <a:avLst/>
          </a:prstGeom>
          <a:noFill/>
        </p:spPr>
        <p:txBody>
          <a:bodyPr wrap="square">
            <a:spAutoFit/>
          </a:bodyPr>
          <a:lstStyle/>
          <a:p>
            <a:pPr marL="0" marR="0" algn="just" hangingPunct="0">
              <a:spcBef>
                <a:spcPts val="0"/>
              </a:spcBef>
              <a:spcAft>
                <a:spcPts val="800"/>
              </a:spcAft>
              <a:tabLst>
                <a:tab pos="457200" algn="l"/>
              </a:tabLst>
            </a:pPr>
            <a:r>
              <a:rPr lang="en-GB" dirty="0">
                <a:effectLst/>
                <a:latin typeface="+mn-lt"/>
                <a:ea typeface="SimSun" panose="02010600030101010101" pitchFamily="2" charset="-122"/>
              </a:rPr>
              <a:t>The study of the use cases and the potential </a:t>
            </a:r>
            <a:r>
              <a:rPr lang="en-GB" dirty="0">
                <a:effectLst/>
                <a:latin typeface="+mn-lt"/>
                <a:ea typeface="Times New Roman" panose="02020603050405020304" pitchFamily="18" charset="0"/>
              </a:rPr>
              <a:t>performance requirements for 5G system support of Artificial Intelligence (AI)/Machine Learning (ML) model distribution and transfer (download, upload, updates, etc.)</a:t>
            </a:r>
            <a:r>
              <a:rPr lang="en-GB" dirty="0">
                <a:effectLst/>
                <a:latin typeface="+mn-lt"/>
                <a:ea typeface="SimSun" panose="02010600030101010101" pitchFamily="2" charset="-122"/>
              </a:rPr>
              <a:t>, and</a:t>
            </a:r>
            <a:r>
              <a:rPr lang="en-GB" dirty="0">
                <a:effectLst/>
                <a:latin typeface="+mn-lt"/>
                <a:ea typeface="Times New Roman" panose="02020603050405020304" pitchFamily="18" charset="0"/>
              </a:rPr>
              <a:t> identif</a:t>
            </a:r>
            <a:r>
              <a:rPr lang="en-GB" dirty="0">
                <a:effectLst/>
                <a:latin typeface="+mn-lt"/>
                <a:ea typeface="SimSun" panose="02010600030101010101" pitchFamily="2" charset="-122"/>
              </a:rPr>
              <a:t>ies</a:t>
            </a:r>
            <a:r>
              <a:rPr lang="en-GB" dirty="0">
                <a:effectLst/>
                <a:latin typeface="+mn-lt"/>
                <a:ea typeface="Times New Roman" panose="02020603050405020304" pitchFamily="18" charset="0"/>
              </a:rPr>
              <a:t> traffic characteristics of AI/ML model distribution, transfer and training for various applications, e.g. video/speech </a:t>
            </a:r>
            <a:r>
              <a:rPr lang="en-GB" dirty="0">
                <a:effectLst/>
                <a:latin typeface="+mn-lt"/>
                <a:ea typeface="SimSun" panose="02010600030101010101" pitchFamily="2" charset="-122"/>
              </a:rPr>
              <a:t>recognition</a:t>
            </a:r>
            <a:r>
              <a:rPr lang="en-GB" dirty="0">
                <a:effectLst/>
                <a:latin typeface="+mn-lt"/>
                <a:ea typeface="Times New Roman" panose="02020603050405020304" pitchFamily="18" charset="0"/>
              </a:rPr>
              <a:t>, </a:t>
            </a:r>
            <a:r>
              <a:rPr lang="en-GB" dirty="0">
                <a:effectLst/>
                <a:latin typeface="+mn-lt"/>
                <a:ea typeface="SimSun" panose="02010600030101010101" pitchFamily="2" charset="-122"/>
              </a:rPr>
              <a:t>robot control, </a:t>
            </a:r>
            <a:r>
              <a:rPr lang="en-GB" dirty="0">
                <a:effectLst/>
                <a:latin typeface="+mn-lt"/>
                <a:ea typeface="Times New Roman" panose="02020603050405020304" pitchFamily="18" charset="0"/>
              </a:rPr>
              <a:t>automotive, other verticals</a:t>
            </a:r>
            <a:r>
              <a:rPr lang="en-GB" dirty="0">
                <a:effectLst/>
                <a:latin typeface="+mn-lt"/>
                <a:ea typeface="SimSun" panose="02010600030101010101" pitchFamily="2" charset="-122"/>
              </a:rPr>
              <a:t>. </a:t>
            </a:r>
            <a:endParaRPr lang="en-US" dirty="0">
              <a:effectLst/>
              <a:latin typeface="+mn-lt"/>
              <a:ea typeface="Times New Roman" panose="02020603050405020304" pitchFamily="18" charset="0"/>
            </a:endParaRPr>
          </a:p>
          <a:p>
            <a:pPr lvl="5">
              <a:spcAft>
                <a:spcPts val="800"/>
              </a:spcAft>
            </a:pPr>
            <a:r>
              <a:rPr lang="en-GB" sz="1700" dirty="0">
                <a:effectLst/>
                <a:latin typeface="+mn-lt"/>
                <a:ea typeface="SimSun" panose="02010600030101010101" pitchFamily="2" charset="-122"/>
              </a:rPr>
              <a:t>The aspects addressed in SA1 study include:</a:t>
            </a:r>
            <a:endParaRPr lang="en-US" sz="1700" dirty="0">
              <a:effectLst/>
              <a:latin typeface="+mn-lt"/>
              <a:ea typeface="Times New Roman" panose="02020603050405020304" pitchFamily="18" charset="0"/>
            </a:endParaRPr>
          </a:p>
          <a:p>
            <a:pPr marL="3086100" lvl="6" indent="-342900">
              <a:spcAft>
                <a:spcPts val="800"/>
              </a:spcAft>
              <a:buFont typeface="Times New Roman" panose="02020603050405020304" pitchFamily="18" charset="0"/>
              <a:buChar char="-"/>
            </a:pPr>
            <a:r>
              <a:rPr lang="en-GB" sz="1700" dirty="0">
                <a:effectLst/>
                <a:latin typeface="+mn-lt"/>
                <a:ea typeface="MS Mincho" panose="02020609040205080304" pitchFamily="49" charset="-128"/>
              </a:rPr>
              <a:t>AI/ML operation splitting between AI/ML endpoints;</a:t>
            </a:r>
            <a:endParaRPr lang="en-US" sz="1700" dirty="0">
              <a:effectLst/>
              <a:latin typeface="+mn-lt"/>
              <a:ea typeface="MS Mincho" panose="02020609040205080304" pitchFamily="49" charset="-128"/>
            </a:endParaRPr>
          </a:p>
          <a:p>
            <a:pPr marL="3086100" lvl="6" indent="-342900">
              <a:spcAft>
                <a:spcPts val="800"/>
              </a:spcAft>
              <a:buFont typeface="Times New Roman" panose="02020603050405020304" pitchFamily="18" charset="0"/>
              <a:buChar char="-"/>
            </a:pPr>
            <a:r>
              <a:rPr lang="en-GB" sz="1700" dirty="0">
                <a:effectLst/>
                <a:latin typeface="+mn-lt"/>
                <a:ea typeface="MS Mincho" panose="02020609040205080304" pitchFamily="49" charset="-128"/>
              </a:rPr>
              <a:t>AI/ML model/data distribution and sharing over 5G system;</a:t>
            </a:r>
            <a:endParaRPr lang="en-US" sz="1700" dirty="0">
              <a:effectLst/>
              <a:latin typeface="+mn-lt"/>
              <a:ea typeface="MS Mincho" panose="02020609040205080304" pitchFamily="49" charset="-128"/>
            </a:endParaRPr>
          </a:p>
          <a:p>
            <a:pPr marL="3086100" lvl="6" indent="-342900">
              <a:spcAft>
                <a:spcPts val="800"/>
              </a:spcAft>
              <a:buFont typeface="Times New Roman" panose="02020603050405020304" pitchFamily="18" charset="0"/>
              <a:buChar char="-"/>
            </a:pPr>
            <a:r>
              <a:rPr lang="en-GB" sz="1700" dirty="0">
                <a:effectLst/>
                <a:latin typeface="+mn-lt"/>
                <a:ea typeface="MS Mincho" panose="02020609040205080304" pitchFamily="49" charset="-128"/>
              </a:rPr>
              <a:t>Distributed/Federated Learning over 5G system.</a:t>
            </a:r>
            <a:r>
              <a:rPr lang="en-GB" sz="1700" dirty="0">
                <a:effectLst/>
                <a:latin typeface="+mn-lt"/>
                <a:ea typeface="SimSun" panose="02010600030101010101" pitchFamily="2" charset="-122"/>
              </a:rPr>
              <a:t> </a:t>
            </a:r>
            <a:endParaRPr lang="en-US" sz="1700" dirty="0">
              <a:effectLst/>
              <a:latin typeface="+mn-lt"/>
              <a:ea typeface="MS Mincho" panose="02020609040205080304" pitchFamily="49" charset="-128"/>
            </a:endParaRPr>
          </a:p>
        </p:txBody>
      </p:sp>
      <p:sp>
        <p:nvSpPr>
          <p:cNvPr id="32" name="Arrow: Down 31">
            <a:extLst>
              <a:ext uri="{FF2B5EF4-FFF2-40B4-BE49-F238E27FC236}">
                <a16:creationId xmlns:a16="http://schemas.microsoft.com/office/drawing/2014/main" id="{D7CFF2F5-6722-43F1-8AC3-BC9D85150E50}"/>
              </a:ext>
            </a:extLst>
          </p:cNvPr>
          <p:cNvSpPr/>
          <p:nvPr/>
        </p:nvSpPr>
        <p:spPr>
          <a:xfrm>
            <a:off x="2285620" y="3661610"/>
            <a:ext cx="6784808" cy="423013"/>
          </a:xfrm>
          <a:prstGeom prst="downArrow">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Double Wave 32">
            <a:extLst>
              <a:ext uri="{FF2B5EF4-FFF2-40B4-BE49-F238E27FC236}">
                <a16:creationId xmlns:a16="http://schemas.microsoft.com/office/drawing/2014/main" id="{6737EDE1-27E5-42EE-AC19-EC12169204F5}"/>
              </a:ext>
            </a:extLst>
          </p:cNvPr>
          <p:cNvSpPr/>
          <p:nvPr/>
        </p:nvSpPr>
        <p:spPr>
          <a:xfrm>
            <a:off x="1024933" y="4178566"/>
            <a:ext cx="9204290" cy="1485624"/>
          </a:xfrm>
          <a:prstGeom prst="doubleWave">
            <a:avLst/>
          </a:prstGeom>
          <a:solidFill>
            <a:schemeClr val="bg1">
              <a:lumMod val="95000"/>
            </a:schemeClr>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u="sng" dirty="0">
              <a:solidFill>
                <a:srgbClr val="0070C0"/>
              </a:solidFill>
              <a:latin typeface="+mn-lt"/>
            </a:endParaRPr>
          </a:p>
          <a:p>
            <a:pPr algn="ctr"/>
            <a:r>
              <a:rPr lang="en-US" b="1" u="sng" dirty="0">
                <a:solidFill>
                  <a:srgbClr val="0070C0"/>
                </a:solidFill>
                <a:latin typeface="+mn-lt"/>
              </a:rPr>
              <a:t>Proposed</a:t>
            </a:r>
            <a:r>
              <a:rPr lang="en-US" b="1" dirty="0">
                <a:solidFill>
                  <a:srgbClr val="0070C0"/>
                </a:solidFill>
                <a:latin typeface="+mn-lt"/>
              </a:rPr>
              <a:t> Rel-18 SA2 study is to focus on enabling the </a:t>
            </a:r>
            <a:r>
              <a:rPr lang="en-US" b="1" u="sng" dirty="0">
                <a:solidFill>
                  <a:srgbClr val="0070C0"/>
                </a:solidFill>
                <a:latin typeface="+mn-lt"/>
              </a:rPr>
              <a:t>AI/ML Services &amp; Mobile Transmissions via 5GS assistance </a:t>
            </a:r>
            <a:r>
              <a:rPr lang="en-US" b="1" dirty="0">
                <a:solidFill>
                  <a:srgbClr val="0070C0"/>
                </a:solidFill>
                <a:latin typeface="+mn-lt"/>
              </a:rPr>
              <a:t>to support AI/ML model distribution, transfer, training and real-time control for various applications as defined by SA1 Rel-18 AMMT requirements, </a:t>
            </a:r>
          </a:p>
          <a:p>
            <a:pPr algn="ctr"/>
            <a:r>
              <a:rPr lang="en-GB" b="1" dirty="0">
                <a:solidFill>
                  <a:srgbClr val="0070C0"/>
                </a:solidFill>
                <a:effectLst/>
                <a:latin typeface="+mn-lt"/>
                <a:ea typeface="Times New Roman" panose="02020603050405020304" pitchFamily="18" charset="0"/>
              </a:rPr>
              <a:t>e.g. video/speech </a:t>
            </a:r>
            <a:r>
              <a:rPr lang="en-GB" b="1" dirty="0">
                <a:solidFill>
                  <a:srgbClr val="0070C0"/>
                </a:solidFill>
                <a:effectLst/>
                <a:latin typeface="+mn-lt"/>
                <a:ea typeface="SimSun" panose="02010600030101010101" pitchFamily="2" charset="-122"/>
              </a:rPr>
              <a:t>recognition</a:t>
            </a:r>
            <a:r>
              <a:rPr lang="en-GB" b="1" dirty="0">
                <a:solidFill>
                  <a:srgbClr val="0070C0"/>
                </a:solidFill>
                <a:effectLst/>
                <a:latin typeface="+mn-lt"/>
                <a:ea typeface="Times New Roman" panose="02020603050405020304" pitchFamily="18" charset="0"/>
              </a:rPr>
              <a:t>, </a:t>
            </a:r>
            <a:r>
              <a:rPr lang="en-GB" b="1" dirty="0">
                <a:solidFill>
                  <a:srgbClr val="0070C0"/>
                </a:solidFill>
                <a:effectLst/>
                <a:latin typeface="+mn-lt"/>
                <a:ea typeface="SimSun" panose="02010600030101010101" pitchFamily="2" charset="-122"/>
              </a:rPr>
              <a:t>robot control, </a:t>
            </a:r>
            <a:r>
              <a:rPr lang="en-GB" b="1" dirty="0">
                <a:solidFill>
                  <a:srgbClr val="0070C0"/>
                </a:solidFill>
                <a:effectLst/>
                <a:latin typeface="+mn-lt"/>
                <a:ea typeface="Times New Roman" panose="02020603050405020304" pitchFamily="18" charset="0"/>
              </a:rPr>
              <a:t>automotive etc. </a:t>
            </a:r>
            <a:endParaRPr lang="en-US" b="1" dirty="0">
              <a:solidFill>
                <a:srgbClr val="0070C0"/>
              </a:solidFill>
              <a:latin typeface="+mn-lt"/>
            </a:endParaRPr>
          </a:p>
          <a:p>
            <a:endParaRPr lang="en-US" dirty="0"/>
          </a:p>
        </p:txBody>
      </p:sp>
    </p:spTree>
    <p:extLst>
      <p:ext uri="{BB962C8B-B14F-4D97-AF65-F5344CB8AC3E}">
        <p14:creationId xmlns:p14="http://schemas.microsoft.com/office/powerpoint/2010/main" val="2947379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87332" y="91440"/>
            <a:ext cx="12127831" cy="689811"/>
          </a:xfrm>
        </p:spPr>
        <p:txBody>
          <a:bodyPr>
            <a:normAutofit fontScale="90000"/>
          </a:bodyPr>
          <a:lstStyle/>
          <a:p>
            <a:r>
              <a:rPr lang="en-US" altLang="zh-CN" dirty="0"/>
              <a:t>Widely used AI services</a:t>
            </a:r>
            <a:endParaRPr lang="zh-CN" altLang="en-US" dirty="0"/>
          </a:p>
        </p:txBody>
      </p:sp>
      <p:sp>
        <p:nvSpPr>
          <p:cNvPr id="4" name="文本框 3"/>
          <p:cNvSpPr txBox="1"/>
          <p:nvPr/>
        </p:nvSpPr>
        <p:spPr>
          <a:xfrm>
            <a:off x="166254" y="1399850"/>
            <a:ext cx="6342612" cy="1051570"/>
          </a:xfrm>
          <a:prstGeom prst="rect">
            <a:avLst/>
          </a:prstGeom>
          <a:noFill/>
        </p:spPr>
        <p:txBody>
          <a:bodyPr wrap="square" rtlCol="0">
            <a:spAutoFit/>
          </a:bodyPr>
          <a:lstStyle/>
          <a:p>
            <a:pPr marL="285750" indent="-285750">
              <a:spcBef>
                <a:spcPts val="500"/>
              </a:spcBef>
              <a:spcAft>
                <a:spcPts val="500"/>
              </a:spcAft>
              <a:buFont typeface="Wingdings" panose="05000000000000000000" pitchFamily="2" charset="2"/>
              <a:buChar char="Ø"/>
            </a:pPr>
            <a:r>
              <a:rPr lang="en-US" altLang="zh-CN" dirty="0"/>
              <a:t>Image recognition</a:t>
            </a:r>
          </a:p>
          <a:p>
            <a:pPr>
              <a:spcBef>
                <a:spcPts val="500"/>
              </a:spcBef>
              <a:spcAft>
                <a:spcPts val="500"/>
              </a:spcAft>
            </a:pPr>
            <a:r>
              <a:rPr lang="en-US" altLang="zh-CN" dirty="0"/>
              <a:t>The AI model has been widely used for image recognition. Different AI model applies to different scenarios. </a:t>
            </a:r>
            <a:endParaRPr lang="zh-CN" altLang="en-US" dirty="0"/>
          </a:p>
        </p:txBody>
      </p:sp>
      <p:pic>
        <p:nvPicPr>
          <p:cNvPr id="2050" name="图片 92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3695" y="1369218"/>
            <a:ext cx="5400502" cy="118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文本框 106"/>
          <p:cNvSpPr txBox="1"/>
          <p:nvPr/>
        </p:nvSpPr>
        <p:spPr>
          <a:xfrm>
            <a:off x="166254" y="2527227"/>
            <a:ext cx="5083838" cy="1328569"/>
          </a:xfrm>
          <a:prstGeom prst="rect">
            <a:avLst/>
          </a:prstGeom>
          <a:noFill/>
        </p:spPr>
        <p:txBody>
          <a:bodyPr wrap="square" rtlCol="0">
            <a:spAutoFit/>
          </a:bodyPr>
          <a:lstStyle/>
          <a:p>
            <a:pPr marL="285750" indent="-285750">
              <a:spcBef>
                <a:spcPts val="500"/>
              </a:spcBef>
              <a:spcAft>
                <a:spcPts val="500"/>
              </a:spcAft>
              <a:buFont typeface="Wingdings" panose="05000000000000000000" pitchFamily="2" charset="2"/>
              <a:buChar char="Ø"/>
            </a:pPr>
            <a:r>
              <a:rPr lang="en-US" altLang="zh-CN" dirty="0"/>
              <a:t>Real-time control (e.g. robot)</a:t>
            </a:r>
          </a:p>
          <a:p>
            <a:pPr>
              <a:spcBef>
                <a:spcPts val="500"/>
              </a:spcBef>
              <a:spcAft>
                <a:spcPts val="500"/>
              </a:spcAft>
            </a:pPr>
            <a:r>
              <a:rPr lang="en-US" altLang="zh-CN" dirty="0"/>
              <a:t>The real-time control helps to realize the unmanned services like auto-driving, automatic industry</a:t>
            </a:r>
            <a:endParaRPr lang="zh-CN" altLang="en-US" dirty="0"/>
          </a:p>
        </p:txBody>
      </p:sp>
      <p:pic>
        <p:nvPicPr>
          <p:cNvPr id="2051" name="图片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1247" y="2554531"/>
            <a:ext cx="4455621" cy="13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文本框 107"/>
          <p:cNvSpPr txBox="1"/>
          <p:nvPr/>
        </p:nvSpPr>
        <p:spPr>
          <a:xfrm>
            <a:off x="166254" y="3931603"/>
            <a:ext cx="5083838" cy="1051570"/>
          </a:xfrm>
          <a:prstGeom prst="rect">
            <a:avLst/>
          </a:prstGeom>
          <a:noFill/>
        </p:spPr>
        <p:txBody>
          <a:bodyPr wrap="square" rtlCol="0">
            <a:spAutoFit/>
          </a:bodyPr>
          <a:lstStyle/>
          <a:p>
            <a:pPr marL="285750" indent="-285750">
              <a:spcBef>
                <a:spcPts val="500"/>
              </a:spcBef>
              <a:spcAft>
                <a:spcPts val="500"/>
              </a:spcAft>
              <a:buFont typeface="Wingdings" panose="05000000000000000000" pitchFamily="2" charset="2"/>
              <a:buChar char="Ø"/>
            </a:pPr>
            <a:r>
              <a:rPr lang="en-US" altLang="zh-CN" dirty="0"/>
              <a:t>Video streaming</a:t>
            </a:r>
          </a:p>
          <a:p>
            <a:pPr>
              <a:spcBef>
                <a:spcPts val="500"/>
              </a:spcBef>
              <a:spcAft>
                <a:spcPts val="500"/>
              </a:spcAft>
            </a:pPr>
            <a:r>
              <a:rPr lang="en-US" altLang="zh-CN" dirty="0"/>
              <a:t>AI model can be trained to realize/replace some functionalities of video/voice coding/encoding</a:t>
            </a:r>
            <a:endParaRPr lang="zh-CN" altLang="en-US" dirty="0"/>
          </a:p>
        </p:txBody>
      </p:sp>
      <p:pic>
        <p:nvPicPr>
          <p:cNvPr id="2052" name="Picture 2" descr="说明: A screenshot of a cell phone&#10;&#10;Description automatically generate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82688" y="3931603"/>
            <a:ext cx="3249873" cy="1324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838200" y="5343525"/>
            <a:ext cx="697627" cy="400110"/>
          </a:xfrm>
          <a:prstGeom prst="rect">
            <a:avLst/>
          </a:prstGeom>
          <a:noFill/>
        </p:spPr>
        <p:txBody>
          <a:bodyPr wrap="none" rtlCol="0">
            <a:spAutoFit/>
          </a:bodyPr>
          <a:lstStyle/>
          <a:p>
            <a:r>
              <a:rPr lang="en-US" altLang="zh-CN" sz="2000" b="1" dirty="0"/>
              <a:t>……</a:t>
            </a:r>
            <a:endParaRPr lang="zh-CN" altLang="en-US" sz="2000" b="1" dirty="0"/>
          </a:p>
        </p:txBody>
      </p:sp>
    </p:spTree>
    <p:extLst>
      <p:ext uri="{BB962C8B-B14F-4D97-AF65-F5344CB8AC3E}">
        <p14:creationId xmlns:p14="http://schemas.microsoft.com/office/powerpoint/2010/main" val="36812927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Arrow: Left-Right 206">
            <a:extLst>
              <a:ext uri="{FF2B5EF4-FFF2-40B4-BE49-F238E27FC236}">
                <a16:creationId xmlns:a16="http://schemas.microsoft.com/office/drawing/2014/main" id="{D993E3AB-3925-40F1-ABB6-205C09CA0237}"/>
              </a:ext>
            </a:extLst>
          </p:cNvPr>
          <p:cNvSpPr/>
          <p:nvPr/>
        </p:nvSpPr>
        <p:spPr>
          <a:xfrm rot="16200000">
            <a:off x="4591918" y="2537335"/>
            <a:ext cx="1156214" cy="162318"/>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标题 1"/>
          <p:cNvSpPr>
            <a:spLocks noGrp="1"/>
          </p:cNvSpPr>
          <p:nvPr>
            <p:ph type="title"/>
          </p:nvPr>
        </p:nvSpPr>
        <p:spPr>
          <a:xfrm>
            <a:off x="210387" y="104922"/>
            <a:ext cx="11499539" cy="689811"/>
          </a:xfrm>
        </p:spPr>
        <p:txBody>
          <a:bodyPr>
            <a:normAutofit fontScale="90000"/>
          </a:bodyPr>
          <a:lstStyle/>
          <a:p>
            <a:r>
              <a:rPr lang="en-US" altLang="zh-CN" sz="3200" dirty="0"/>
              <a:t>Key Aspects when enabling AI/ML services &amp; transmission with 5GS assistance</a:t>
            </a:r>
            <a:endParaRPr lang="zh-CN" altLang="en-US" sz="3200" dirty="0"/>
          </a:p>
        </p:txBody>
      </p:sp>
      <p:sp>
        <p:nvSpPr>
          <p:cNvPr id="63" name="矩形 62"/>
          <p:cNvSpPr/>
          <p:nvPr/>
        </p:nvSpPr>
        <p:spPr>
          <a:xfrm>
            <a:off x="7897917" y="1006126"/>
            <a:ext cx="4050504" cy="4431983"/>
          </a:xfrm>
          <a:prstGeom prst="rect">
            <a:avLst/>
          </a:prstGeom>
        </p:spPr>
        <p:txBody>
          <a:bodyPr wrap="square">
            <a:spAutoFit/>
          </a:bodyPr>
          <a:lstStyle/>
          <a:p>
            <a:pPr>
              <a:spcBef>
                <a:spcPts val="600"/>
              </a:spcBef>
              <a:spcAft>
                <a:spcPts val="600"/>
              </a:spcAft>
            </a:pPr>
            <a:r>
              <a:rPr lang="en-GB" altLang="zh-CN" sz="1400" b="1" dirty="0">
                <a:solidFill>
                  <a:srgbClr val="0070C0"/>
                </a:solidFill>
              </a:rPr>
              <a:t>High-level Key Aspects in this study to enable AI/ML service &amp; transmission with 5GS assistance: </a:t>
            </a:r>
            <a:endParaRPr lang="en-GB" altLang="zh-CN" sz="1400" dirty="0">
              <a:solidFill>
                <a:srgbClr val="0070C0"/>
              </a:solidFill>
            </a:endParaRPr>
          </a:p>
          <a:p>
            <a:pPr marL="342900" indent="-342900">
              <a:spcBef>
                <a:spcPts val="600"/>
              </a:spcBef>
              <a:spcAft>
                <a:spcPts val="600"/>
              </a:spcAft>
              <a:buAutoNum type="arabicParenR"/>
            </a:pPr>
            <a:r>
              <a:rPr lang="en-GB" altLang="zh-CN" sz="1400" dirty="0">
                <a:solidFill>
                  <a:srgbClr val="0070C0"/>
                </a:solidFill>
              </a:rPr>
              <a:t>QoS enhancement, AF influence bandwidth control transmission (for unicast or multicast) and policy control in 5GS</a:t>
            </a:r>
            <a:endParaRPr lang="en-GB" altLang="zh-CN" sz="1400" dirty="0">
              <a:solidFill>
                <a:srgbClr val="000000"/>
              </a:solidFill>
              <a:latin typeface="Times New Roman" panose="02020603050405020304" pitchFamily="18" charset="0"/>
              <a:ea typeface="Times New Roman" panose="02020603050405020304" pitchFamily="18" charset="0"/>
            </a:endParaRPr>
          </a:p>
          <a:p>
            <a:pPr marL="342900" indent="-342900">
              <a:spcBef>
                <a:spcPts val="600"/>
              </a:spcBef>
              <a:spcAft>
                <a:spcPts val="600"/>
              </a:spcAft>
              <a:buAutoNum type="arabicParenR" startAt="2"/>
            </a:pPr>
            <a:r>
              <a:rPr lang="en-US" altLang="zh-CN" sz="1400" dirty="0">
                <a:solidFill>
                  <a:srgbClr val="0070C0"/>
                </a:solidFill>
              </a:rPr>
              <a:t>5GC analytical information exposure extension to provide environmental (e.g. UE’s geographic location) and  performance (e.g. QoS, load congestion) predictive analysis and forewarning to application server when implementing AI/ML analytic operation </a:t>
            </a:r>
            <a:endParaRPr lang="en-US" altLang="zh-CN" sz="1400" dirty="0">
              <a:solidFill>
                <a:srgbClr val="000000"/>
              </a:solidFill>
              <a:latin typeface="Times New Roman" panose="02020603050405020304" pitchFamily="18" charset="0"/>
            </a:endParaRPr>
          </a:p>
          <a:p>
            <a:pPr marL="342900" indent="-342900">
              <a:spcBef>
                <a:spcPts val="600"/>
              </a:spcBef>
              <a:spcAft>
                <a:spcPts val="600"/>
              </a:spcAft>
              <a:buAutoNum type="arabicParenR" startAt="3"/>
            </a:pPr>
            <a:r>
              <a:rPr lang="en-US" altLang="zh-CN" sz="1400" dirty="0">
                <a:solidFill>
                  <a:srgbClr val="0070C0"/>
                </a:solidFill>
              </a:rPr>
              <a:t>Enabling UE and application server to support collaborative Federated Learning (FL) process with the assistance from 5GS to implement Federated Learning operations and to support different models of FL</a:t>
            </a:r>
          </a:p>
        </p:txBody>
      </p:sp>
      <p:sp>
        <p:nvSpPr>
          <p:cNvPr id="3" name="TextBox 2">
            <a:extLst>
              <a:ext uri="{FF2B5EF4-FFF2-40B4-BE49-F238E27FC236}">
                <a16:creationId xmlns:a16="http://schemas.microsoft.com/office/drawing/2014/main" id="{3056C03F-2E31-4507-83DD-0C8117C50EA7}"/>
              </a:ext>
            </a:extLst>
          </p:cNvPr>
          <p:cNvSpPr txBox="1"/>
          <p:nvPr/>
        </p:nvSpPr>
        <p:spPr>
          <a:xfrm>
            <a:off x="8136410" y="5649502"/>
            <a:ext cx="3573517" cy="646331"/>
          </a:xfrm>
          <a:prstGeom prst="rect">
            <a:avLst/>
          </a:prstGeom>
          <a:noFill/>
        </p:spPr>
        <p:txBody>
          <a:bodyPr wrap="square" rtlCol="0">
            <a:spAutoFit/>
          </a:bodyPr>
          <a:lstStyle/>
          <a:p>
            <a:r>
              <a:rPr lang="en-US" i="1" dirty="0">
                <a:solidFill>
                  <a:srgbClr val="0070C0"/>
                </a:solidFill>
                <a:latin typeface="Calibri" panose="020F0502020204030204" pitchFamily="34" charset="0"/>
                <a:cs typeface="Calibri" panose="020F0502020204030204" pitchFamily="34" charset="0"/>
              </a:rPr>
              <a:t>Each of the above considerations is further explored in next few slides</a:t>
            </a:r>
          </a:p>
        </p:txBody>
      </p:sp>
      <p:grpSp>
        <p:nvGrpSpPr>
          <p:cNvPr id="49" name="Group 48">
            <a:extLst>
              <a:ext uri="{FF2B5EF4-FFF2-40B4-BE49-F238E27FC236}">
                <a16:creationId xmlns:a16="http://schemas.microsoft.com/office/drawing/2014/main" id="{1CFF575B-8664-45EB-9AFB-4CB7D0F28E5D}"/>
              </a:ext>
            </a:extLst>
          </p:cNvPr>
          <p:cNvGrpSpPr/>
          <p:nvPr/>
        </p:nvGrpSpPr>
        <p:grpSpPr>
          <a:xfrm>
            <a:off x="1155148" y="3205422"/>
            <a:ext cx="6294559" cy="2130250"/>
            <a:chOff x="1155148" y="2491991"/>
            <a:chExt cx="6294559" cy="2130250"/>
          </a:xfrm>
        </p:grpSpPr>
        <p:grpSp>
          <p:nvGrpSpPr>
            <p:cNvPr id="47" name="Group 46">
              <a:extLst>
                <a:ext uri="{FF2B5EF4-FFF2-40B4-BE49-F238E27FC236}">
                  <a16:creationId xmlns:a16="http://schemas.microsoft.com/office/drawing/2014/main" id="{DCBA3A50-EED8-4632-87FA-9017826107CD}"/>
                </a:ext>
              </a:extLst>
            </p:cNvPr>
            <p:cNvGrpSpPr/>
            <p:nvPr/>
          </p:nvGrpSpPr>
          <p:grpSpPr>
            <a:xfrm>
              <a:off x="1155148" y="2639547"/>
              <a:ext cx="6294559" cy="1726245"/>
              <a:chOff x="1155148" y="2639547"/>
              <a:chExt cx="6294559" cy="1726245"/>
            </a:xfrm>
          </p:grpSpPr>
          <p:sp>
            <p:nvSpPr>
              <p:cNvPr id="5" name="Rectangle: Rounded Corners 4">
                <a:extLst>
                  <a:ext uri="{FF2B5EF4-FFF2-40B4-BE49-F238E27FC236}">
                    <a16:creationId xmlns:a16="http://schemas.microsoft.com/office/drawing/2014/main" id="{30C90D2F-058C-4E2B-A8E0-768AF045386E}"/>
                  </a:ext>
                </a:extLst>
              </p:cNvPr>
              <p:cNvSpPr/>
              <p:nvPr/>
            </p:nvSpPr>
            <p:spPr>
              <a:xfrm>
                <a:off x="3991303" y="2649595"/>
                <a:ext cx="522514"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PCF</a:t>
                </a:r>
              </a:p>
            </p:txBody>
          </p:sp>
          <p:sp>
            <p:nvSpPr>
              <p:cNvPr id="8" name="Rectangle: Rounded Corners 7">
                <a:extLst>
                  <a:ext uri="{FF2B5EF4-FFF2-40B4-BE49-F238E27FC236}">
                    <a16:creationId xmlns:a16="http://schemas.microsoft.com/office/drawing/2014/main" id="{BC584301-6288-4965-90B1-2A5663EEDFA5}"/>
                  </a:ext>
                </a:extLst>
              </p:cNvPr>
              <p:cNvSpPr/>
              <p:nvPr/>
            </p:nvSpPr>
            <p:spPr>
              <a:xfrm>
                <a:off x="4836141" y="2639547"/>
                <a:ext cx="823193"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NWDAF</a:t>
                </a:r>
              </a:p>
            </p:txBody>
          </p:sp>
          <p:sp>
            <p:nvSpPr>
              <p:cNvPr id="9" name="Rectangle: Rounded Corners 8">
                <a:extLst>
                  <a:ext uri="{FF2B5EF4-FFF2-40B4-BE49-F238E27FC236}">
                    <a16:creationId xmlns:a16="http://schemas.microsoft.com/office/drawing/2014/main" id="{5604AF41-2D66-40BA-BF89-13B70F187DA4}"/>
                  </a:ext>
                </a:extLst>
              </p:cNvPr>
              <p:cNvSpPr/>
              <p:nvPr/>
            </p:nvSpPr>
            <p:spPr>
              <a:xfrm>
                <a:off x="5912207" y="2639547"/>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NEF</a:t>
                </a:r>
              </a:p>
            </p:txBody>
          </p:sp>
          <p:sp>
            <p:nvSpPr>
              <p:cNvPr id="10" name="Rectangle: Rounded Corners 9">
                <a:extLst>
                  <a:ext uri="{FF2B5EF4-FFF2-40B4-BE49-F238E27FC236}">
                    <a16:creationId xmlns:a16="http://schemas.microsoft.com/office/drawing/2014/main" id="{792279AC-2756-4D06-8C87-090885F020D6}"/>
                  </a:ext>
                </a:extLst>
              </p:cNvPr>
              <p:cNvSpPr/>
              <p:nvPr/>
            </p:nvSpPr>
            <p:spPr>
              <a:xfrm>
                <a:off x="6825030" y="2649595"/>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AF</a:t>
                </a:r>
              </a:p>
            </p:txBody>
          </p:sp>
          <p:sp>
            <p:nvSpPr>
              <p:cNvPr id="11" name="Rectangle: Rounded Corners 10">
                <a:extLst>
                  <a:ext uri="{FF2B5EF4-FFF2-40B4-BE49-F238E27FC236}">
                    <a16:creationId xmlns:a16="http://schemas.microsoft.com/office/drawing/2014/main" id="{52215413-1553-4BCB-BB87-9817E1637FF3}"/>
                  </a:ext>
                </a:extLst>
              </p:cNvPr>
              <p:cNvSpPr/>
              <p:nvPr/>
            </p:nvSpPr>
            <p:spPr>
              <a:xfrm>
                <a:off x="4513817" y="3464716"/>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SMF</a:t>
                </a:r>
              </a:p>
            </p:txBody>
          </p:sp>
          <p:sp>
            <p:nvSpPr>
              <p:cNvPr id="12" name="Rectangle: Rounded Corners 11">
                <a:extLst>
                  <a:ext uri="{FF2B5EF4-FFF2-40B4-BE49-F238E27FC236}">
                    <a16:creationId xmlns:a16="http://schemas.microsoft.com/office/drawing/2014/main" id="{A1FEA105-D519-4B0B-971A-5AC9E52C1691}"/>
                  </a:ext>
                </a:extLst>
              </p:cNvPr>
              <p:cNvSpPr/>
              <p:nvPr/>
            </p:nvSpPr>
            <p:spPr>
              <a:xfrm>
                <a:off x="3486669" y="3457180"/>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AMF</a:t>
                </a:r>
              </a:p>
            </p:txBody>
          </p:sp>
          <p:sp>
            <p:nvSpPr>
              <p:cNvPr id="13" name="Rectangle: Rounded Corners 12">
                <a:extLst>
                  <a:ext uri="{FF2B5EF4-FFF2-40B4-BE49-F238E27FC236}">
                    <a16:creationId xmlns:a16="http://schemas.microsoft.com/office/drawing/2014/main" id="{99543A34-34A6-40E4-9473-24A1C8F3BE7F}"/>
                  </a:ext>
                </a:extLst>
              </p:cNvPr>
              <p:cNvSpPr/>
              <p:nvPr/>
            </p:nvSpPr>
            <p:spPr>
              <a:xfrm>
                <a:off x="4543960" y="4087022"/>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UPF</a:t>
                </a:r>
              </a:p>
            </p:txBody>
          </p:sp>
          <p:sp>
            <p:nvSpPr>
              <p:cNvPr id="14" name="Rectangle: Rounded Corners 13">
                <a:extLst>
                  <a:ext uri="{FF2B5EF4-FFF2-40B4-BE49-F238E27FC236}">
                    <a16:creationId xmlns:a16="http://schemas.microsoft.com/office/drawing/2014/main" id="{FC2FE6D8-72C4-422D-A1A0-90331546750E}"/>
                  </a:ext>
                </a:extLst>
              </p:cNvPr>
              <p:cNvSpPr/>
              <p:nvPr/>
            </p:nvSpPr>
            <p:spPr>
              <a:xfrm>
                <a:off x="2567781" y="4087022"/>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gNB</a:t>
                </a:r>
                <a:endParaRPr lang="en-US" sz="1400" dirty="0"/>
              </a:p>
            </p:txBody>
          </p:sp>
          <p:sp>
            <p:nvSpPr>
              <p:cNvPr id="15" name="Rectangle: Rounded Corners 14">
                <a:extLst>
                  <a:ext uri="{FF2B5EF4-FFF2-40B4-BE49-F238E27FC236}">
                    <a16:creationId xmlns:a16="http://schemas.microsoft.com/office/drawing/2014/main" id="{FA23421F-9FE2-477F-BE7D-5FEA275F9E48}"/>
                  </a:ext>
                </a:extLst>
              </p:cNvPr>
              <p:cNvSpPr/>
              <p:nvPr/>
            </p:nvSpPr>
            <p:spPr>
              <a:xfrm>
                <a:off x="1155148" y="4087022"/>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UE</a:t>
                </a:r>
              </a:p>
            </p:txBody>
          </p:sp>
          <p:cxnSp>
            <p:nvCxnSpPr>
              <p:cNvPr id="7" name="Straight Connector 6">
                <a:extLst>
                  <a:ext uri="{FF2B5EF4-FFF2-40B4-BE49-F238E27FC236}">
                    <a16:creationId xmlns:a16="http://schemas.microsoft.com/office/drawing/2014/main" id="{820F1F72-1FE5-4DBE-9C41-56AE3E446BFA}"/>
                  </a:ext>
                </a:extLst>
              </p:cNvPr>
              <p:cNvCxnSpPr/>
              <p:nvPr/>
            </p:nvCxnSpPr>
            <p:spPr>
              <a:xfrm>
                <a:off x="3486669" y="3203030"/>
                <a:ext cx="396303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94F094E-EC07-47A2-A800-07FB89736F75}"/>
                  </a:ext>
                </a:extLst>
              </p:cNvPr>
              <p:cNvCxnSpPr>
                <a:cxnSpLocks/>
              </p:cNvCxnSpPr>
              <p:nvPr/>
            </p:nvCxnSpPr>
            <p:spPr>
              <a:xfrm flipV="1">
                <a:off x="4281363" y="2928366"/>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CA7EDC5-DCE8-4145-BC09-F58701797DA9}"/>
                  </a:ext>
                </a:extLst>
              </p:cNvPr>
              <p:cNvCxnSpPr>
                <a:cxnSpLocks/>
              </p:cNvCxnSpPr>
              <p:nvPr/>
            </p:nvCxnSpPr>
            <p:spPr>
              <a:xfrm flipV="1">
                <a:off x="5267776" y="2918317"/>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33D94C8-983B-4D48-8308-3CE0805BCC5F}"/>
                  </a:ext>
                </a:extLst>
              </p:cNvPr>
              <p:cNvCxnSpPr>
                <a:cxnSpLocks/>
              </p:cNvCxnSpPr>
              <p:nvPr/>
            </p:nvCxnSpPr>
            <p:spPr>
              <a:xfrm flipV="1">
                <a:off x="6224044" y="2918317"/>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FFD0047-F78D-4742-A0C8-447E2D45CA05}"/>
                  </a:ext>
                </a:extLst>
              </p:cNvPr>
              <p:cNvCxnSpPr>
                <a:cxnSpLocks/>
              </p:cNvCxnSpPr>
              <p:nvPr/>
            </p:nvCxnSpPr>
            <p:spPr>
              <a:xfrm flipV="1">
                <a:off x="7160216" y="2918317"/>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1280E52-76A0-40F8-A521-360A8A3EDC73}"/>
                  </a:ext>
                </a:extLst>
              </p:cNvPr>
              <p:cNvCxnSpPr>
                <a:cxnSpLocks/>
              </p:cNvCxnSpPr>
              <p:nvPr/>
            </p:nvCxnSpPr>
            <p:spPr>
              <a:xfrm flipV="1">
                <a:off x="4836141" y="3207135"/>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EDB0663-F189-4631-B5E3-243F12C3DAC3}"/>
                  </a:ext>
                </a:extLst>
              </p:cNvPr>
              <p:cNvCxnSpPr>
                <a:cxnSpLocks/>
              </p:cNvCxnSpPr>
              <p:nvPr/>
            </p:nvCxnSpPr>
            <p:spPr>
              <a:xfrm flipV="1">
                <a:off x="3794018" y="3207135"/>
                <a:ext cx="4989" cy="2500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32A99D2-6102-48F5-A7AE-2D9624E42437}"/>
                  </a:ext>
                </a:extLst>
              </p:cNvPr>
              <p:cNvCxnSpPr>
                <a:cxnSpLocks/>
              </p:cNvCxnSpPr>
              <p:nvPr/>
            </p:nvCxnSpPr>
            <p:spPr>
              <a:xfrm flipV="1">
                <a:off x="4836141" y="3735951"/>
                <a:ext cx="0" cy="3510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74A4A8D-A03A-431B-BE2B-26378AE9FC7D}"/>
                  </a:ext>
                </a:extLst>
              </p:cNvPr>
              <p:cNvCxnSpPr>
                <a:cxnSpLocks/>
                <a:stCxn id="13" idx="1"/>
              </p:cNvCxnSpPr>
              <p:nvPr/>
            </p:nvCxnSpPr>
            <p:spPr>
              <a:xfrm flipH="1">
                <a:off x="3192458" y="4226407"/>
                <a:ext cx="1351502" cy="155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16C14B1-B800-4FDA-A822-DB5C0A64FBC6}"/>
                  </a:ext>
                </a:extLst>
              </p:cNvPr>
              <p:cNvCxnSpPr>
                <a:cxnSpLocks/>
              </p:cNvCxnSpPr>
              <p:nvPr/>
            </p:nvCxnSpPr>
            <p:spPr>
              <a:xfrm flipH="1">
                <a:off x="1779825" y="4227961"/>
                <a:ext cx="787956" cy="16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A93921EA-D44D-4034-897C-EEA955F3BAD1}"/>
                  </a:ext>
                </a:extLst>
              </p:cNvPr>
              <p:cNvCxnSpPr>
                <a:cxnSpLocks/>
                <a:stCxn id="12" idx="1"/>
              </p:cNvCxnSpPr>
              <p:nvPr/>
            </p:nvCxnSpPr>
            <p:spPr>
              <a:xfrm flipH="1">
                <a:off x="1467486" y="3596565"/>
                <a:ext cx="2019183" cy="753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56B4697-0AED-4355-A228-D4EE84FDDBE7}"/>
                  </a:ext>
                </a:extLst>
              </p:cNvPr>
              <p:cNvCxnSpPr>
                <a:cxnSpLocks/>
                <a:endCxn id="15" idx="0"/>
              </p:cNvCxnSpPr>
              <p:nvPr/>
            </p:nvCxnSpPr>
            <p:spPr>
              <a:xfrm>
                <a:off x="1467486" y="3596565"/>
                <a:ext cx="1" cy="49045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C00D5D6D-61AE-4C5D-B2C4-2964AB41BBB8}"/>
                  </a:ext>
                </a:extLst>
              </p:cNvPr>
              <p:cNvCxnSpPr>
                <a:cxnSpLocks/>
                <a:endCxn id="14" idx="0"/>
              </p:cNvCxnSpPr>
              <p:nvPr/>
            </p:nvCxnSpPr>
            <p:spPr>
              <a:xfrm flipH="1">
                <a:off x="2880120" y="3709945"/>
                <a:ext cx="606549" cy="377077"/>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48" name="Rectangle 47">
              <a:extLst>
                <a:ext uri="{FF2B5EF4-FFF2-40B4-BE49-F238E27FC236}">
                  <a16:creationId xmlns:a16="http://schemas.microsoft.com/office/drawing/2014/main" id="{5CE3FB86-6290-408B-BDD6-285A85C159A3}"/>
                </a:ext>
              </a:extLst>
            </p:cNvPr>
            <p:cNvSpPr/>
            <p:nvPr/>
          </p:nvSpPr>
          <p:spPr>
            <a:xfrm>
              <a:off x="3355737" y="2491991"/>
              <a:ext cx="3334398" cy="2130250"/>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Group 104">
            <a:extLst>
              <a:ext uri="{FF2B5EF4-FFF2-40B4-BE49-F238E27FC236}">
                <a16:creationId xmlns:a16="http://schemas.microsoft.com/office/drawing/2014/main" id="{CA70AA4D-3D66-400E-B3D7-8E4016C265F4}"/>
              </a:ext>
            </a:extLst>
          </p:cNvPr>
          <p:cNvGrpSpPr/>
          <p:nvPr/>
        </p:nvGrpSpPr>
        <p:grpSpPr>
          <a:xfrm>
            <a:off x="1155148" y="1940259"/>
            <a:ext cx="371377" cy="544143"/>
            <a:chOff x="612949" y="617952"/>
            <a:chExt cx="1071000" cy="1684388"/>
          </a:xfrm>
        </p:grpSpPr>
        <p:sp>
          <p:nvSpPr>
            <p:cNvPr id="50" name="Oval 49">
              <a:extLst>
                <a:ext uri="{FF2B5EF4-FFF2-40B4-BE49-F238E27FC236}">
                  <a16:creationId xmlns:a16="http://schemas.microsoft.com/office/drawing/2014/main" id="{EA29BD19-721D-4248-B42A-3E34B7333406}"/>
                </a:ext>
              </a:extLst>
            </p:cNvPr>
            <p:cNvSpPr/>
            <p:nvPr/>
          </p:nvSpPr>
          <p:spPr>
            <a:xfrm>
              <a:off x="612949" y="857674"/>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6EBA09AE-21F0-49FA-ACC1-DC712AB74C27}"/>
                </a:ext>
              </a:extLst>
            </p:cNvPr>
            <p:cNvSpPr/>
            <p:nvPr/>
          </p:nvSpPr>
          <p:spPr>
            <a:xfrm>
              <a:off x="612949" y="1319510"/>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1409A28E-756A-43D5-82CD-9623649F081F}"/>
                </a:ext>
              </a:extLst>
            </p:cNvPr>
            <p:cNvSpPr/>
            <p:nvPr/>
          </p:nvSpPr>
          <p:spPr>
            <a:xfrm>
              <a:off x="612949" y="1825366"/>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CE3AF1E3-B7BB-4D62-99EB-23319760F3BC}"/>
                </a:ext>
              </a:extLst>
            </p:cNvPr>
            <p:cNvSpPr/>
            <p:nvPr/>
          </p:nvSpPr>
          <p:spPr>
            <a:xfrm>
              <a:off x="1382498" y="617952"/>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11526D03-5F29-44D6-90B7-8B40FEF77922}"/>
                </a:ext>
              </a:extLst>
            </p:cNvPr>
            <p:cNvSpPr/>
            <p:nvPr/>
          </p:nvSpPr>
          <p:spPr>
            <a:xfrm>
              <a:off x="1382497" y="1058443"/>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843CC69-51DA-4101-A0A7-AEB4FD80A137}"/>
                </a:ext>
              </a:extLst>
            </p:cNvPr>
            <p:cNvSpPr/>
            <p:nvPr/>
          </p:nvSpPr>
          <p:spPr>
            <a:xfrm>
              <a:off x="1382497" y="1511569"/>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338E6FEC-CB42-4313-8520-00032C98AE6D}"/>
                </a:ext>
              </a:extLst>
            </p:cNvPr>
            <p:cNvSpPr/>
            <p:nvPr/>
          </p:nvSpPr>
          <p:spPr>
            <a:xfrm>
              <a:off x="1382497" y="1984357"/>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Straight Arrow Connector 58">
              <a:extLst>
                <a:ext uri="{FF2B5EF4-FFF2-40B4-BE49-F238E27FC236}">
                  <a16:creationId xmlns:a16="http://schemas.microsoft.com/office/drawing/2014/main" id="{03DEDBF6-F3E1-4FCA-B4CB-515C70C25141}"/>
                </a:ext>
              </a:extLst>
            </p:cNvPr>
            <p:cNvCxnSpPr>
              <a:stCxn id="50" idx="6"/>
              <a:endCxn id="55" idx="2"/>
            </p:cNvCxnSpPr>
            <p:nvPr/>
          </p:nvCxnSpPr>
          <p:spPr>
            <a:xfrm flipV="1">
              <a:off x="914400" y="776944"/>
              <a:ext cx="468098" cy="2397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28106A7C-0860-4BB4-B574-F3773545806E}"/>
                </a:ext>
              </a:extLst>
            </p:cNvPr>
            <p:cNvCxnSpPr>
              <a:cxnSpLocks/>
              <a:stCxn id="50" idx="6"/>
              <a:endCxn id="56" idx="2"/>
            </p:cNvCxnSpPr>
            <p:nvPr/>
          </p:nvCxnSpPr>
          <p:spPr>
            <a:xfrm>
              <a:off x="914400" y="1016666"/>
              <a:ext cx="468097" cy="20076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6E4B7317-85E1-481A-A5B2-CC081715CB72}"/>
                </a:ext>
              </a:extLst>
            </p:cNvPr>
            <p:cNvCxnSpPr>
              <a:cxnSpLocks/>
              <a:stCxn id="50" idx="6"/>
              <a:endCxn id="57" idx="2"/>
            </p:cNvCxnSpPr>
            <p:nvPr/>
          </p:nvCxnSpPr>
          <p:spPr>
            <a:xfrm>
              <a:off x="914400" y="1016666"/>
              <a:ext cx="468097" cy="65389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F9D5FC10-D8C4-485A-A72B-B42C507DEC01}"/>
                </a:ext>
              </a:extLst>
            </p:cNvPr>
            <p:cNvCxnSpPr>
              <a:cxnSpLocks/>
              <a:stCxn id="50" idx="6"/>
              <a:endCxn id="58" idx="2"/>
            </p:cNvCxnSpPr>
            <p:nvPr/>
          </p:nvCxnSpPr>
          <p:spPr>
            <a:xfrm>
              <a:off x="914400" y="1016666"/>
              <a:ext cx="468097" cy="11266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A65932A1-90C4-44D6-88EC-2932264757EF}"/>
                </a:ext>
              </a:extLst>
            </p:cNvPr>
            <p:cNvCxnSpPr>
              <a:stCxn id="53" idx="6"/>
              <a:endCxn id="55" idx="2"/>
            </p:cNvCxnSpPr>
            <p:nvPr/>
          </p:nvCxnSpPr>
          <p:spPr>
            <a:xfrm flipV="1">
              <a:off x="914400" y="776944"/>
              <a:ext cx="468098" cy="7015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2429A69A-5620-4631-B1C2-F10D7C3B0107}"/>
                </a:ext>
              </a:extLst>
            </p:cNvPr>
            <p:cNvCxnSpPr>
              <a:cxnSpLocks/>
              <a:stCxn id="54" idx="6"/>
              <a:endCxn id="55" idx="2"/>
            </p:cNvCxnSpPr>
            <p:nvPr/>
          </p:nvCxnSpPr>
          <p:spPr>
            <a:xfrm flipV="1">
              <a:off x="914400" y="776944"/>
              <a:ext cx="468098" cy="12074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6CCFD47C-E30E-41CC-B9DA-254935AE064D}"/>
                </a:ext>
              </a:extLst>
            </p:cNvPr>
            <p:cNvCxnSpPr>
              <a:cxnSpLocks/>
              <a:stCxn id="56" idx="2"/>
              <a:endCxn id="53" idx="6"/>
            </p:cNvCxnSpPr>
            <p:nvPr/>
          </p:nvCxnSpPr>
          <p:spPr>
            <a:xfrm flipH="1">
              <a:off x="914400" y="1217435"/>
              <a:ext cx="468097" cy="2610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D6C97BFE-2118-4667-ACC0-F941A3590FB3}"/>
                </a:ext>
              </a:extLst>
            </p:cNvPr>
            <p:cNvCxnSpPr>
              <a:cxnSpLocks/>
              <a:stCxn id="57" idx="2"/>
              <a:endCxn id="53" idx="6"/>
            </p:cNvCxnSpPr>
            <p:nvPr/>
          </p:nvCxnSpPr>
          <p:spPr>
            <a:xfrm flipH="1" flipV="1">
              <a:off x="914400" y="1478502"/>
              <a:ext cx="468097" cy="1920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E9FE4382-302D-48AA-B847-A14B359E880A}"/>
                </a:ext>
              </a:extLst>
            </p:cNvPr>
            <p:cNvCxnSpPr>
              <a:cxnSpLocks/>
              <a:stCxn id="58" idx="2"/>
              <a:endCxn id="53" idx="6"/>
            </p:cNvCxnSpPr>
            <p:nvPr/>
          </p:nvCxnSpPr>
          <p:spPr>
            <a:xfrm flipH="1" flipV="1">
              <a:off x="914400" y="1478502"/>
              <a:ext cx="468097" cy="6648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A7BA04A8-3965-4A76-B295-D82AD1123A73}"/>
                </a:ext>
              </a:extLst>
            </p:cNvPr>
            <p:cNvCxnSpPr>
              <a:cxnSpLocks/>
              <a:stCxn id="57" idx="2"/>
              <a:endCxn id="54" idx="6"/>
            </p:cNvCxnSpPr>
            <p:nvPr/>
          </p:nvCxnSpPr>
          <p:spPr>
            <a:xfrm flipH="1">
              <a:off x="914400" y="1670561"/>
              <a:ext cx="468097" cy="3137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C38ED09D-69E4-494C-BF81-4094AA56E539}"/>
                </a:ext>
              </a:extLst>
            </p:cNvPr>
            <p:cNvCxnSpPr>
              <a:cxnSpLocks/>
              <a:stCxn id="58" idx="2"/>
              <a:endCxn id="54" idx="6"/>
            </p:cNvCxnSpPr>
            <p:nvPr/>
          </p:nvCxnSpPr>
          <p:spPr>
            <a:xfrm flipH="1" flipV="1">
              <a:off x="914400" y="1984358"/>
              <a:ext cx="468097" cy="1589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4" name="Group 193">
            <a:extLst>
              <a:ext uri="{FF2B5EF4-FFF2-40B4-BE49-F238E27FC236}">
                <a16:creationId xmlns:a16="http://schemas.microsoft.com/office/drawing/2014/main" id="{4DA9623A-6C3D-44E2-9124-BAAC84C35D86}"/>
              </a:ext>
            </a:extLst>
          </p:cNvPr>
          <p:cNvGrpSpPr/>
          <p:nvPr/>
        </p:nvGrpSpPr>
        <p:grpSpPr>
          <a:xfrm>
            <a:off x="6535134" y="1988949"/>
            <a:ext cx="965506" cy="585403"/>
            <a:chOff x="2733152" y="1386448"/>
            <a:chExt cx="965506" cy="585403"/>
          </a:xfrm>
        </p:grpSpPr>
        <p:sp>
          <p:nvSpPr>
            <p:cNvPr id="107" name="Oval 106">
              <a:extLst>
                <a:ext uri="{FF2B5EF4-FFF2-40B4-BE49-F238E27FC236}">
                  <a16:creationId xmlns:a16="http://schemas.microsoft.com/office/drawing/2014/main" id="{B0229932-A4EE-4698-BAF7-83C1FE552518}"/>
                </a:ext>
              </a:extLst>
            </p:cNvPr>
            <p:cNvSpPr/>
            <p:nvPr/>
          </p:nvSpPr>
          <p:spPr>
            <a:xfrm>
              <a:off x="2733152" y="1386448"/>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F81890EA-9627-4AC8-BAC6-74D9577004A4}"/>
                </a:ext>
              </a:extLst>
            </p:cNvPr>
            <p:cNvSpPr/>
            <p:nvPr/>
          </p:nvSpPr>
          <p:spPr>
            <a:xfrm>
              <a:off x="2733152" y="1535864"/>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3ACDD75D-2D76-48D1-8356-DF743C72A986}"/>
                </a:ext>
              </a:extLst>
            </p:cNvPr>
            <p:cNvSpPr/>
            <p:nvPr/>
          </p:nvSpPr>
          <p:spPr>
            <a:xfrm>
              <a:off x="2733152" y="1699521"/>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33D74568-5FAF-473A-93BF-D5681592AFB7}"/>
                </a:ext>
              </a:extLst>
            </p:cNvPr>
            <p:cNvSpPr/>
            <p:nvPr/>
          </p:nvSpPr>
          <p:spPr>
            <a:xfrm>
              <a:off x="3041112" y="1598000"/>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51AA6645-649D-4CD5-BF3B-152514F9860E}"/>
                </a:ext>
              </a:extLst>
            </p:cNvPr>
            <p:cNvSpPr/>
            <p:nvPr/>
          </p:nvSpPr>
          <p:spPr>
            <a:xfrm>
              <a:off x="3041112" y="1758196"/>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5" name="Straight Arrow Connector 114">
              <a:extLst>
                <a:ext uri="{FF2B5EF4-FFF2-40B4-BE49-F238E27FC236}">
                  <a16:creationId xmlns:a16="http://schemas.microsoft.com/office/drawing/2014/main" id="{F07637D5-E796-4C3E-A471-615E6BD1A75E}"/>
                </a:ext>
              </a:extLst>
            </p:cNvPr>
            <p:cNvCxnSpPr>
              <a:cxnSpLocks/>
              <a:stCxn id="107" idx="6"/>
              <a:endCxn id="111" idx="2"/>
            </p:cNvCxnSpPr>
            <p:nvPr/>
          </p:nvCxnSpPr>
          <p:spPr>
            <a:xfrm>
              <a:off x="2853788" y="1437886"/>
              <a:ext cx="187323" cy="6113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a:extLst>
                <a:ext uri="{FF2B5EF4-FFF2-40B4-BE49-F238E27FC236}">
                  <a16:creationId xmlns:a16="http://schemas.microsoft.com/office/drawing/2014/main" id="{4C15BEC6-7E42-4AC8-904E-F6B3AC9BF2F0}"/>
                </a:ext>
              </a:extLst>
            </p:cNvPr>
            <p:cNvCxnSpPr>
              <a:cxnSpLocks/>
              <a:stCxn id="107" idx="6"/>
              <a:endCxn id="112" idx="2"/>
            </p:cNvCxnSpPr>
            <p:nvPr/>
          </p:nvCxnSpPr>
          <p:spPr>
            <a:xfrm>
              <a:off x="2853788" y="1437886"/>
              <a:ext cx="187324" cy="21155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5889F040-C8E4-48A6-B76B-ED9E0AA28858}"/>
                </a:ext>
              </a:extLst>
            </p:cNvPr>
            <p:cNvCxnSpPr>
              <a:cxnSpLocks/>
              <a:stCxn id="107" idx="6"/>
              <a:endCxn id="113" idx="2"/>
            </p:cNvCxnSpPr>
            <p:nvPr/>
          </p:nvCxnSpPr>
          <p:spPr>
            <a:xfrm>
              <a:off x="2853788" y="1437886"/>
              <a:ext cx="187324" cy="3717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242604E6-424D-4A85-BC30-67AF270161B4}"/>
                </a:ext>
              </a:extLst>
            </p:cNvPr>
            <p:cNvCxnSpPr>
              <a:cxnSpLocks/>
            </p:cNvCxnSpPr>
            <p:nvPr/>
          </p:nvCxnSpPr>
          <p:spPr>
            <a:xfrm flipH="1">
              <a:off x="2853788" y="1503105"/>
              <a:ext cx="187324" cy="844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AC1356C3-EA35-4A64-98C9-71CFAADF388F}"/>
                </a:ext>
              </a:extLst>
            </p:cNvPr>
            <p:cNvCxnSpPr>
              <a:cxnSpLocks/>
              <a:stCxn id="112" idx="2"/>
              <a:endCxn id="108" idx="6"/>
            </p:cNvCxnSpPr>
            <p:nvPr/>
          </p:nvCxnSpPr>
          <p:spPr>
            <a:xfrm flipH="1" flipV="1">
              <a:off x="2853788" y="1587302"/>
              <a:ext cx="187324" cy="621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44F8625F-841A-4D16-98D4-DA3B66FD72E6}"/>
                </a:ext>
              </a:extLst>
            </p:cNvPr>
            <p:cNvCxnSpPr>
              <a:cxnSpLocks/>
              <a:stCxn id="113" idx="2"/>
              <a:endCxn id="108" idx="6"/>
            </p:cNvCxnSpPr>
            <p:nvPr/>
          </p:nvCxnSpPr>
          <p:spPr>
            <a:xfrm flipH="1" flipV="1">
              <a:off x="2853788" y="1587302"/>
              <a:ext cx="187324" cy="222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C2F5E0DD-3C82-4C72-915F-D128F2A594AE}"/>
                </a:ext>
              </a:extLst>
            </p:cNvPr>
            <p:cNvCxnSpPr>
              <a:cxnSpLocks/>
              <a:stCxn id="112" idx="2"/>
              <a:endCxn id="109" idx="6"/>
            </p:cNvCxnSpPr>
            <p:nvPr/>
          </p:nvCxnSpPr>
          <p:spPr>
            <a:xfrm flipH="1">
              <a:off x="2853788" y="1649438"/>
              <a:ext cx="187324" cy="1015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8814431F-5335-4D1E-8097-4AE669194BF7}"/>
                </a:ext>
              </a:extLst>
            </p:cNvPr>
            <p:cNvCxnSpPr>
              <a:cxnSpLocks/>
              <a:stCxn id="113" idx="2"/>
              <a:endCxn id="109" idx="6"/>
            </p:cNvCxnSpPr>
            <p:nvPr/>
          </p:nvCxnSpPr>
          <p:spPr>
            <a:xfrm flipH="1" flipV="1">
              <a:off x="2853788" y="1750959"/>
              <a:ext cx="187324" cy="58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1" name="Oval 130">
              <a:extLst>
                <a:ext uri="{FF2B5EF4-FFF2-40B4-BE49-F238E27FC236}">
                  <a16:creationId xmlns:a16="http://schemas.microsoft.com/office/drawing/2014/main" id="{4FA9EB69-E674-425F-844F-7C12BF36EF8D}"/>
                </a:ext>
              </a:extLst>
            </p:cNvPr>
            <p:cNvSpPr/>
            <p:nvPr/>
          </p:nvSpPr>
          <p:spPr>
            <a:xfrm>
              <a:off x="2733152" y="1868976"/>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2" name="Straight Arrow Connector 131">
              <a:extLst>
                <a:ext uri="{FF2B5EF4-FFF2-40B4-BE49-F238E27FC236}">
                  <a16:creationId xmlns:a16="http://schemas.microsoft.com/office/drawing/2014/main" id="{B577A703-4345-453A-BEEE-02A37D325F64}"/>
                </a:ext>
              </a:extLst>
            </p:cNvPr>
            <p:cNvCxnSpPr>
              <a:cxnSpLocks/>
              <a:stCxn id="131" idx="6"/>
              <a:endCxn id="113" idx="2"/>
            </p:cNvCxnSpPr>
            <p:nvPr/>
          </p:nvCxnSpPr>
          <p:spPr>
            <a:xfrm flipV="1">
              <a:off x="2853788" y="1809634"/>
              <a:ext cx="187324" cy="11077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DA9C9210-607A-49EC-B563-3A172E018F78}"/>
                </a:ext>
              </a:extLst>
            </p:cNvPr>
            <p:cNvCxnSpPr>
              <a:cxnSpLocks/>
              <a:stCxn id="112" idx="2"/>
              <a:endCxn id="131" idx="6"/>
            </p:cNvCxnSpPr>
            <p:nvPr/>
          </p:nvCxnSpPr>
          <p:spPr>
            <a:xfrm flipH="1">
              <a:off x="2853788" y="1649438"/>
              <a:ext cx="187324" cy="2709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3CE0E5EC-043D-4479-9A7D-A73168BA5A7D}"/>
                </a:ext>
              </a:extLst>
            </p:cNvPr>
            <p:cNvCxnSpPr>
              <a:cxnSpLocks/>
              <a:stCxn id="111" idx="2"/>
              <a:endCxn id="131" idx="6"/>
            </p:cNvCxnSpPr>
            <p:nvPr/>
          </p:nvCxnSpPr>
          <p:spPr>
            <a:xfrm flipH="1">
              <a:off x="2853788" y="1499021"/>
              <a:ext cx="187323" cy="421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2" name="Oval 141">
              <a:extLst>
                <a:ext uri="{FF2B5EF4-FFF2-40B4-BE49-F238E27FC236}">
                  <a16:creationId xmlns:a16="http://schemas.microsoft.com/office/drawing/2014/main" id="{32DF5107-7B9F-45FB-96B9-51198133ED90}"/>
                </a:ext>
              </a:extLst>
            </p:cNvPr>
            <p:cNvSpPr/>
            <p:nvPr/>
          </p:nvSpPr>
          <p:spPr>
            <a:xfrm>
              <a:off x="3330380" y="1537266"/>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Oval 142">
              <a:extLst>
                <a:ext uri="{FF2B5EF4-FFF2-40B4-BE49-F238E27FC236}">
                  <a16:creationId xmlns:a16="http://schemas.microsoft.com/office/drawing/2014/main" id="{333A3588-04CE-44D7-82F2-5BF6D9276BBA}"/>
                </a:ext>
              </a:extLst>
            </p:cNvPr>
            <p:cNvSpPr/>
            <p:nvPr/>
          </p:nvSpPr>
          <p:spPr>
            <a:xfrm>
              <a:off x="3330380" y="1713765"/>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Oval 143">
              <a:extLst>
                <a:ext uri="{FF2B5EF4-FFF2-40B4-BE49-F238E27FC236}">
                  <a16:creationId xmlns:a16="http://schemas.microsoft.com/office/drawing/2014/main" id="{E491CD8F-6C01-4D9D-94B0-4937B5561F47}"/>
                </a:ext>
              </a:extLst>
            </p:cNvPr>
            <p:cNvSpPr/>
            <p:nvPr/>
          </p:nvSpPr>
          <p:spPr>
            <a:xfrm>
              <a:off x="3578022" y="1609830"/>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5" name="Straight Arrow Connector 144">
              <a:extLst>
                <a:ext uri="{FF2B5EF4-FFF2-40B4-BE49-F238E27FC236}">
                  <a16:creationId xmlns:a16="http://schemas.microsoft.com/office/drawing/2014/main" id="{6CE8FC3D-5CF8-47C0-8AD2-7558397D91DA}"/>
                </a:ext>
              </a:extLst>
            </p:cNvPr>
            <p:cNvCxnSpPr>
              <a:cxnSpLocks/>
              <a:stCxn id="113" idx="6"/>
              <a:endCxn id="142" idx="2"/>
            </p:cNvCxnSpPr>
            <p:nvPr/>
          </p:nvCxnSpPr>
          <p:spPr>
            <a:xfrm flipV="1">
              <a:off x="3161748" y="1588703"/>
              <a:ext cx="168633" cy="2209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147">
              <a:extLst>
                <a:ext uri="{FF2B5EF4-FFF2-40B4-BE49-F238E27FC236}">
                  <a16:creationId xmlns:a16="http://schemas.microsoft.com/office/drawing/2014/main" id="{D54F093F-3336-4319-A03F-7211C6379453}"/>
                </a:ext>
              </a:extLst>
            </p:cNvPr>
            <p:cNvCxnSpPr>
              <a:cxnSpLocks/>
              <a:stCxn id="112" idx="6"/>
              <a:endCxn id="143" idx="2"/>
            </p:cNvCxnSpPr>
            <p:nvPr/>
          </p:nvCxnSpPr>
          <p:spPr>
            <a:xfrm>
              <a:off x="3161748" y="1649438"/>
              <a:ext cx="168633" cy="1157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DF414E57-7437-4BB8-8EA9-B2DC97866C11}"/>
                </a:ext>
              </a:extLst>
            </p:cNvPr>
            <p:cNvCxnSpPr>
              <a:cxnSpLocks/>
              <a:stCxn id="142" idx="2"/>
              <a:endCxn id="111" idx="5"/>
            </p:cNvCxnSpPr>
            <p:nvPr/>
          </p:nvCxnSpPr>
          <p:spPr>
            <a:xfrm flipH="1" flipV="1">
              <a:off x="3144080" y="1538093"/>
              <a:ext cx="186301" cy="50611"/>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42BC2D13-4B98-412E-A4DA-F439CFC0D760}"/>
                </a:ext>
              </a:extLst>
            </p:cNvPr>
            <p:cNvCxnSpPr>
              <a:cxnSpLocks/>
              <a:stCxn id="142" idx="2"/>
              <a:endCxn id="112" idx="5"/>
            </p:cNvCxnSpPr>
            <p:nvPr/>
          </p:nvCxnSpPr>
          <p:spPr>
            <a:xfrm flipH="1">
              <a:off x="3144081" y="1588703"/>
              <a:ext cx="186300" cy="971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2D2677E4-A78C-4039-8C66-2866AFE0F36A}"/>
                </a:ext>
              </a:extLst>
            </p:cNvPr>
            <p:cNvCxnSpPr>
              <a:cxnSpLocks/>
              <a:stCxn id="143" idx="2"/>
              <a:endCxn id="111" idx="5"/>
            </p:cNvCxnSpPr>
            <p:nvPr/>
          </p:nvCxnSpPr>
          <p:spPr>
            <a:xfrm flipH="1" flipV="1">
              <a:off x="3144080" y="1538093"/>
              <a:ext cx="186301" cy="227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a:extLst>
                <a:ext uri="{FF2B5EF4-FFF2-40B4-BE49-F238E27FC236}">
                  <a16:creationId xmlns:a16="http://schemas.microsoft.com/office/drawing/2014/main" id="{2B30AD39-C475-46A0-B20C-8D1E3A6AEB3E}"/>
                </a:ext>
              </a:extLst>
            </p:cNvPr>
            <p:cNvCxnSpPr>
              <a:cxnSpLocks/>
              <a:stCxn id="113" idx="6"/>
              <a:endCxn id="143" idx="2"/>
            </p:cNvCxnSpPr>
            <p:nvPr/>
          </p:nvCxnSpPr>
          <p:spPr>
            <a:xfrm flipV="1">
              <a:off x="3161748" y="1765203"/>
              <a:ext cx="168632" cy="444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1" name="Oval 110">
              <a:extLst>
                <a:ext uri="{FF2B5EF4-FFF2-40B4-BE49-F238E27FC236}">
                  <a16:creationId xmlns:a16="http://schemas.microsoft.com/office/drawing/2014/main" id="{C15015D7-82EF-46B5-BC57-DFFB3DBA5C2A}"/>
                </a:ext>
              </a:extLst>
            </p:cNvPr>
            <p:cNvSpPr/>
            <p:nvPr/>
          </p:nvSpPr>
          <p:spPr>
            <a:xfrm>
              <a:off x="3041111" y="1443764"/>
              <a:ext cx="120635" cy="1105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9" name="Straight Connector 178">
              <a:extLst>
                <a:ext uri="{FF2B5EF4-FFF2-40B4-BE49-F238E27FC236}">
                  <a16:creationId xmlns:a16="http://schemas.microsoft.com/office/drawing/2014/main" id="{D0319F05-F752-4100-A2A4-11053770120D}"/>
                </a:ext>
              </a:extLst>
            </p:cNvPr>
            <p:cNvCxnSpPr>
              <a:cxnSpLocks/>
              <a:stCxn id="144" idx="2"/>
              <a:endCxn id="142" idx="6"/>
            </p:cNvCxnSpPr>
            <p:nvPr/>
          </p:nvCxnSpPr>
          <p:spPr>
            <a:xfrm flipH="1" flipV="1">
              <a:off x="3451016" y="1588703"/>
              <a:ext cx="127006" cy="72564"/>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23095A6D-32D0-4FE0-926A-22EE17279CAE}"/>
                </a:ext>
              </a:extLst>
            </p:cNvPr>
            <p:cNvCxnSpPr>
              <a:cxnSpLocks/>
              <a:stCxn id="144" idx="3"/>
              <a:endCxn id="143" idx="6"/>
            </p:cNvCxnSpPr>
            <p:nvPr/>
          </p:nvCxnSpPr>
          <p:spPr>
            <a:xfrm flipH="1">
              <a:off x="3451016" y="1697640"/>
              <a:ext cx="144673" cy="67563"/>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196" name="Picture 195" descr="Icon&#10;&#10;Description automatically generated">
            <a:extLst>
              <a:ext uri="{FF2B5EF4-FFF2-40B4-BE49-F238E27FC236}">
                <a16:creationId xmlns:a16="http://schemas.microsoft.com/office/drawing/2014/main" id="{9F34A905-DEAA-4BB5-A847-FB42DCC9C56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rot="1328722">
            <a:off x="1185064" y="2583348"/>
            <a:ext cx="334917" cy="392927"/>
          </a:xfrm>
          <a:prstGeom prst="rect">
            <a:avLst/>
          </a:prstGeom>
        </p:spPr>
      </p:pic>
      <p:pic>
        <p:nvPicPr>
          <p:cNvPr id="199" name="Picture 198" descr="Icon&#10;&#10;Description automatically generated">
            <a:extLst>
              <a:ext uri="{FF2B5EF4-FFF2-40B4-BE49-F238E27FC236}">
                <a16:creationId xmlns:a16="http://schemas.microsoft.com/office/drawing/2014/main" id="{80927E81-862B-4056-A1F9-59308DED108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825030" y="2483468"/>
            <a:ext cx="444129" cy="546621"/>
          </a:xfrm>
          <a:prstGeom prst="rect">
            <a:avLst/>
          </a:prstGeom>
        </p:spPr>
      </p:pic>
      <p:sp>
        <p:nvSpPr>
          <p:cNvPr id="200" name="Arrow: Left-Right 199">
            <a:extLst>
              <a:ext uri="{FF2B5EF4-FFF2-40B4-BE49-F238E27FC236}">
                <a16:creationId xmlns:a16="http://schemas.microsoft.com/office/drawing/2014/main" id="{99623DFA-B656-44A5-BFD3-1DF23C9CF552}"/>
              </a:ext>
            </a:extLst>
          </p:cNvPr>
          <p:cNvSpPr/>
          <p:nvPr/>
        </p:nvSpPr>
        <p:spPr>
          <a:xfrm>
            <a:off x="1594392" y="2634296"/>
            <a:ext cx="5150253" cy="240664"/>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Arrow: Left-Right 200">
            <a:extLst>
              <a:ext uri="{FF2B5EF4-FFF2-40B4-BE49-F238E27FC236}">
                <a16:creationId xmlns:a16="http://schemas.microsoft.com/office/drawing/2014/main" id="{BE2730FE-CD7E-4740-BDAB-F2861D3267BA}"/>
              </a:ext>
            </a:extLst>
          </p:cNvPr>
          <p:cNvSpPr/>
          <p:nvPr/>
        </p:nvSpPr>
        <p:spPr>
          <a:xfrm rot="16200000">
            <a:off x="3988429" y="2932260"/>
            <a:ext cx="415852" cy="170017"/>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TextBox 201">
            <a:extLst>
              <a:ext uri="{FF2B5EF4-FFF2-40B4-BE49-F238E27FC236}">
                <a16:creationId xmlns:a16="http://schemas.microsoft.com/office/drawing/2014/main" id="{210FFCB9-5720-4725-BAA7-6A69529B479C}"/>
              </a:ext>
            </a:extLst>
          </p:cNvPr>
          <p:cNvSpPr txBox="1"/>
          <p:nvPr/>
        </p:nvSpPr>
        <p:spPr>
          <a:xfrm>
            <a:off x="1686217" y="2421361"/>
            <a:ext cx="4862228" cy="246221"/>
          </a:xfrm>
          <a:prstGeom prst="rect">
            <a:avLst/>
          </a:prstGeom>
          <a:noFill/>
        </p:spPr>
        <p:txBody>
          <a:bodyPr wrap="none" rtlCol="0">
            <a:spAutoFit/>
          </a:bodyPr>
          <a:lstStyle/>
          <a:p>
            <a:r>
              <a:rPr lang="en-US" sz="1000" dirty="0"/>
              <a:t>1) QoS enhancement, AF influence bandwidth control transmission &amp; policy control</a:t>
            </a:r>
          </a:p>
        </p:txBody>
      </p:sp>
      <p:sp>
        <p:nvSpPr>
          <p:cNvPr id="203" name="Arrow: Left-Right 202">
            <a:extLst>
              <a:ext uri="{FF2B5EF4-FFF2-40B4-BE49-F238E27FC236}">
                <a16:creationId xmlns:a16="http://schemas.microsoft.com/office/drawing/2014/main" id="{906000AD-C10A-458C-BFD0-F506939965D1}"/>
              </a:ext>
            </a:extLst>
          </p:cNvPr>
          <p:cNvSpPr/>
          <p:nvPr/>
        </p:nvSpPr>
        <p:spPr>
          <a:xfrm>
            <a:off x="6356684" y="3662312"/>
            <a:ext cx="682672" cy="205545"/>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TextBox 203">
            <a:extLst>
              <a:ext uri="{FF2B5EF4-FFF2-40B4-BE49-F238E27FC236}">
                <a16:creationId xmlns:a16="http://schemas.microsoft.com/office/drawing/2014/main" id="{A3C570CA-4278-4AE5-88DD-555F9DFDD75B}"/>
              </a:ext>
            </a:extLst>
          </p:cNvPr>
          <p:cNvSpPr txBox="1"/>
          <p:nvPr/>
        </p:nvSpPr>
        <p:spPr>
          <a:xfrm>
            <a:off x="6113553" y="3930004"/>
            <a:ext cx="1603727" cy="861774"/>
          </a:xfrm>
          <a:prstGeom prst="rect">
            <a:avLst/>
          </a:prstGeom>
          <a:noFill/>
        </p:spPr>
        <p:txBody>
          <a:bodyPr wrap="square" rtlCol="0">
            <a:spAutoFit/>
          </a:bodyPr>
          <a:lstStyle/>
          <a:p>
            <a:r>
              <a:rPr lang="en-US" sz="1000" dirty="0"/>
              <a:t>2) 5GC analytical information exposure extension to support application server AI/ML analytic operation</a:t>
            </a:r>
          </a:p>
        </p:txBody>
      </p:sp>
      <p:sp>
        <p:nvSpPr>
          <p:cNvPr id="205" name="Callout: Left-Right Arrow 204">
            <a:extLst>
              <a:ext uri="{FF2B5EF4-FFF2-40B4-BE49-F238E27FC236}">
                <a16:creationId xmlns:a16="http://schemas.microsoft.com/office/drawing/2014/main" id="{9D7B4899-6767-416A-8CC3-25AB6E5B103E}"/>
              </a:ext>
            </a:extLst>
          </p:cNvPr>
          <p:cNvSpPr/>
          <p:nvPr/>
        </p:nvSpPr>
        <p:spPr>
          <a:xfrm>
            <a:off x="1655336" y="1416527"/>
            <a:ext cx="4848917" cy="659798"/>
          </a:xfrm>
          <a:prstGeom prst="leftRightArrowCallout">
            <a:avLst>
              <a:gd name="adj1" fmla="val 25000"/>
              <a:gd name="adj2" fmla="val 25000"/>
              <a:gd name="adj3" fmla="val 25000"/>
              <a:gd name="adj4" fmla="val 77964"/>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pPr>
            <a:r>
              <a:rPr lang="en-US" sz="1000" dirty="0">
                <a:solidFill>
                  <a:schemeClr val="tx1"/>
                </a:solidFill>
                <a:latin typeface="Arial" panose="020B0604020202020204" pitchFamily="34" charset="0"/>
                <a:cs typeface="Arial" panose="020B0604020202020204" pitchFamily="34" charset="0"/>
              </a:rPr>
              <a:t>3) Collaborative analytic operation with the assistance from 5GS to support data pre-processing, model downloading, learning, training and reporting for various distributed learning operations (e.g. Federated Learning). </a:t>
            </a:r>
          </a:p>
        </p:txBody>
      </p:sp>
      <p:pic>
        <p:nvPicPr>
          <p:cNvPr id="211" name="Picture 210" descr="A dog wearing sunglasses&#10;&#10;Description automatically generated">
            <a:extLst>
              <a:ext uri="{FF2B5EF4-FFF2-40B4-BE49-F238E27FC236}">
                <a16:creationId xmlns:a16="http://schemas.microsoft.com/office/drawing/2014/main" id="{AF078B96-46AC-4FDA-8DE5-A03A57AB2722}"/>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225630" y="2519192"/>
            <a:ext cx="466652" cy="467529"/>
          </a:xfrm>
          <a:prstGeom prst="rect">
            <a:avLst/>
          </a:prstGeom>
        </p:spPr>
      </p:pic>
      <p:grpSp>
        <p:nvGrpSpPr>
          <p:cNvPr id="213" name="Group 212">
            <a:extLst>
              <a:ext uri="{FF2B5EF4-FFF2-40B4-BE49-F238E27FC236}">
                <a16:creationId xmlns:a16="http://schemas.microsoft.com/office/drawing/2014/main" id="{53841CAC-B2CD-4208-9DF5-F0CF548A3BCE}"/>
              </a:ext>
            </a:extLst>
          </p:cNvPr>
          <p:cNvGrpSpPr/>
          <p:nvPr/>
        </p:nvGrpSpPr>
        <p:grpSpPr>
          <a:xfrm>
            <a:off x="551671" y="2826055"/>
            <a:ext cx="328062" cy="246221"/>
            <a:chOff x="9287939" y="609600"/>
            <a:chExt cx="524650" cy="334757"/>
          </a:xfrm>
        </p:grpSpPr>
        <p:sp>
          <p:nvSpPr>
            <p:cNvPr id="214" name="Rectangle: Rounded Corners 213">
              <a:extLst>
                <a:ext uri="{FF2B5EF4-FFF2-40B4-BE49-F238E27FC236}">
                  <a16:creationId xmlns:a16="http://schemas.microsoft.com/office/drawing/2014/main" id="{F11233EB-CC91-422E-98F4-97BB708E5C34}"/>
                </a:ext>
              </a:extLst>
            </p:cNvPr>
            <p:cNvSpPr/>
            <p:nvPr/>
          </p:nvSpPr>
          <p:spPr>
            <a:xfrm>
              <a:off x="9287939" y="609600"/>
              <a:ext cx="524650" cy="33475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 name="Oval 214">
              <a:extLst>
                <a:ext uri="{FF2B5EF4-FFF2-40B4-BE49-F238E27FC236}">
                  <a16:creationId xmlns:a16="http://schemas.microsoft.com/office/drawing/2014/main" id="{D294AF53-12F2-4591-BE97-F021112FD6BA}"/>
                </a:ext>
              </a:extLst>
            </p:cNvPr>
            <p:cNvSpPr/>
            <p:nvPr/>
          </p:nvSpPr>
          <p:spPr>
            <a:xfrm>
              <a:off x="9422949" y="667372"/>
              <a:ext cx="256256" cy="23163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 name="Rectangle 215">
              <a:extLst>
                <a:ext uri="{FF2B5EF4-FFF2-40B4-BE49-F238E27FC236}">
                  <a16:creationId xmlns:a16="http://schemas.microsoft.com/office/drawing/2014/main" id="{8E998204-E87D-4958-AD33-52303B9DD964}"/>
                </a:ext>
              </a:extLst>
            </p:cNvPr>
            <p:cNvSpPr/>
            <p:nvPr/>
          </p:nvSpPr>
          <p:spPr>
            <a:xfrm>
              <a:off x="9675089" y="633874"/>
              <a:ext cx="113928" cy="821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7" name="Arrow: Right 216">
            <a:extLst>
              <a:ext uri="{FF2B5EF4-FFF2-40B4-BE49-F238E27FC236}">
                <a16:creationId xmlns:a16="http://schemas.microsoft.com/office/drawing/2014/main" id="{79F3E0EB-CE46-4294-843B-ED211A9AEF29}"/>
              </a:ext>
            </a:extLst>
          </p:cNvPr>
          <p:cNvSpPr/>
          <p:nvPr/>
        </p:nvSpPr>
        <p:spPr>
          <a:xfrm>
            <a:off x="793755" y="2667582"/>
            <a:ext cx="382580" cy="125114"/>
          </a:xfrm>
          <a:prstGeom prst="rightArrow">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 name="TextBox 218">
            <a:extLst>
              <a:ext uri="{FF2B5EF4-FFF2-40B4-BE49-F238E27FC236}">
                <a16:creationId xmlns:a16="http://schemas.microsoft.com/office/drawing/2014/main" id="{E670CE1F-E2C3-4B27-9DD9-B46959B8AF99}"/>
              </a:ext>
            </a:extLst>
          </p:cNvPr>
          <p:cNvSpPr txBox="1"/>
          <p:nvPr/>
        </p:nvSpPr>
        <p:spPr>
          <a:xfrm>
            <a:off x="1014464" y="1397794"/>
            <a:ext cx="652743" cy="553998"/>
          </a:xfrm>
          <a:prstGeom prst="rect">
            <a:avLst/>
          </a:prstGeom>
          <a:noFill/>
        </p:spPr>
        <p:txBody>
          <a:bodyPr wrap="none" rtlCol="0">
            <a:spAutoFit/>
          </a:bodyPr>
          <a:lstStyle/>
          <a:p>
            <a:r>
              <a:rPr lang="en-US" sz="1000" b="1" dirty="0">
                <a:latin typeface="+mn-lt"/>
              </a:rPr>
              <a:t>UE-side</a:t>
            </a:r>
          </a:p>
          <a:p>
            <a:r>
              <a:rPr lang="en-US" sz="1000" b="1" dirty="0">
                <a:latin typeface="+mn-lt"/>
              </a:rPr>
              <a:t>Model </a:t>
            </a:r>
          </a:p>
          <a:p>
            <a:r>
              <a:rPr lang="en-US" sz="1000" b="1" dirty="0">
                <a:latin typeface="+mn-lt"/>
              </a:rPr>
              <a:t>Partition</a:t>
            </a:r>
          </a:p>
        </p:txBody>
      </p:sp>
      <p:sp>
        <p:nvSpPr>
          <p:cNvPr id="220" name="TextBox 219">
            <a:extLst>
              <a:ext uri="{FF2B5EF4-FFF2-40B4-BE49-F238E27FC236}">
                <a16:creationId xmlns:a16="http://schemas.microsoft.com/office/drawing/2014/main" id="{2F6B790B-574D-4C58-ACD7-8DA0707F6C1E}"/>
              </a:ext>
            </a:extLst>
          </p:cNvPr>
          <p:cNvSpPr txBox="1"/>
          <p:nvPr/>
        </p:nvSpPr>
        <p:spPr>
          <a:xfrm>
            <a:off x="6545292" y="1449979"/>
            <a:ext cx="904415" cy="553998"/>
          </a:xfrm>
          <a:prstGeom prst="rect">
            <a:avLst/>
          </a:prstGeom>
          <a:noFill/>
        </p:spPr>
        <p:txBody>
          <a:bodyPr wrap="none" rtlCol="0">
            <a:spAutoFit/>
          </a:bodyPr>
          <a:lstStyle/>
          <a:p>
            <a:r>
              <a:rPr lang="en-US" sz="1000" b="1" dirty="0">
                <a:latin typeface="+mn-lt"/>
              </a:rPr>
              <a:t>Network-side</a:t>
            </a:r>
          </a:p>
          <a:p>
            <a:r>
              <a:rPr lang="en-US" sz="1000" b="1" dirty="0">
                <a:latin typeface="+mn-lt"/>
              </a:rPr>
              <a:t>Model </a:t>
            </a:r>
          </a:p>
          <a:p>
            <a:r>
              <a:rPr lang="en-US" sz="1000" b="1" dirty="0">
                <a:latin typeface="+mn-lt"/>
              </a:rPr>
              <a:t>Partition</a:t>
            </a:r>
          </a:p>
        </p:txBody>
      </p:sp>
      <p:sp>
        <p:nvSpPr>
          <p:cNvPr id="221" name="TextBox 220">
            <a:extLst>
              <a:ext uri="{FF2B5EF4-FFF2-40B4-BE49-F238E27FC236}">
                <a16:creationId xmlns:a16="http://schemas.microsoft.com/office/drawing/2014/main" id="{41D0DFAB-4DE4-4A2F-B70A-A5358F1C473E}"/>
              </a:ext>
            </a:extLst>
          </p:cNvPr>
          <p:cNvSpPr txBox="1"/>
          <p:nvPr/>
        </p:nvSpPr>
        <p:spPr>
          <a:xfrm>
            <a:off x="1031072" y="3015768"/>
            <a:ext cx="768159" cy="246221"/>
          </a:xfrm>
          <a:prstGeom prst="rect">
            <a:avLst/>
          </a:prstGeom>
          <a:noFill/>
        </p:spPr>
        <p:txBody>
          <a:bodyPr wrap="none" rtlCol="0">
            <a:spAutoFit/>
          </a:bodyPr>
          <a:lstStyle/>
          <a:p>
            <a:r>
              <a:rPr lang="en-US" sz="1000" b="1" dirty="0">
                <a:solidFill>
                  <a:srgbClr val="0070C0"/>
                </a:solidFill>
                <a:latin typeface="+mn-lt"/>
              </a:rPr>
              <a:t>End Device</a:t>
            </a:r>
          </a:p>
        </p:txBody>
      </p:sp>
      <p:sp>
        <p:nvSpPr>
          <p:cNvPr id="222" name="TextBox 221">
            <a:extLst>
              <a:ext uri="{FF2B5EF4-FFF2-40B4-BE49-F238E27FC236}">
                <a16:creationId xmlns:a16="http://schemas.microsoft.com/office/drawing/2014/main" id="{93DC7C85-C148-4E95-8E60-6C5851AB4DB7}"/>
              </a:ext>
            </a:extLst>
          </p:cNvPr>
          <p:cNvSpPr txBox="1"/>
          <p:nvPr/>
        </p:nvSpPr>
        <p:spPr>
          <a:xfrm>
            <a:off x="6651102" y="3021194"/>
            <a:ext cx="1018227" cy="246221"/>
          </a:xfrm>
          <a:prstGeom prst="rect">
            <a:avLst/>
          </a:prstGeom>
          <a:noFill/>
        </p:spPr>
        <p:txBody>
          <a:bodyPr wrap="none" rtlCol="0">
            <a:spAutoFit/>
          </a:bodyPr>
          <a:lstStyle/>
          <a:p>
            <a:r>
              <a:rPr lang="en-US" sz="1000" b="1" dirty="0">
                <a:solidFill>
                  <a:srgbClr val="0070C0"/>
                </a:solidFill>
                <a:latin typeface="+mn-lt"/>
              </a:rPr>
              <a:t>Network Server</a:t>
            </a:r>
          </a:p>
        </p:txBody>
      </p:sp>
    </p:spTree>
    <p:extLst>
      <p:ext uri="{BB962C8B-B14F-4D97-AF65-F5344CB8AC3E}">
        <p14:creationId xmlns:p14="http://schemas.microsoft.com/office/powerpoint/2010/main" val="3338740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866" y="164762"/>
            <a:ext cx="11615597" cy="562738"/>
          </a:xfrm>
        </p:spPr>
        <p:txBody>
          <a:bodyPr>
            <a:noAutofit/>
          </a:bodyPr>
          <a:lstStyle/>
          <a:p>
            <a:r>
              <a:rPr lang="en-US" altLang="zh-CN" sz="2800" dirty="0"/>
              <a:t>Potential issue: 1) QoS enhancement to support AI/ML services &amp; transmission with 5GS assistance </a:t>
            </a:r>
            <a:br>
              <a:rPr lang="en-US" altLang="zh-CN" sz="2800" dirty="0"/>
            </a:br>
            <a:endParaRPr lang="zh-CN" altLang="en-US" sz="2800" dirty="0"/>
          </a:p>
        </p:txBody>
      </p:sp>
      <p:sp>
        <p:nvSpPr>
          <p:cNvPr id="5" name="TextBox 4">
            <a:extLst>
              <a:ext uri="{FF2B5EF4-FFF2-40B4-BE49-F238E27FC236}">
                <a16:creationId xmlns:a16="http://schemas.microsoft.com/office/drawing/2014/main" id="{14708879-9DA2-41D2-AD59-3D9C86E86C39}"/>
              </a:ext>
            </a:extLst>
          </p:cNvPr>
          <p:cNvSpPr txBox="1"/>
          <p:nvPr/>
        </p:nvSpPr>
        <p:spPr>
          <a:xfrm>
            <a:off x="252276" y="924645"/>
            <a:ext cx="4836806" cy="3662541"/>
          </a:xfrm>
          <a:prstGeom prst="rect">
            <a:avLst/>
          </a:prstGeom>
          <a:noFill/>
        </p:spPr>
        <p:txBody>
          <a:bodyPr wrap="square">
            <a:spAutoFit/>
          </a:bodyPr>
          <a:lstStyle/>
          <a:p>
            <a:pPr marL="342900" lvl="1" indent="-342900">
              <a:spcAft>
                <a:spcPts val="1200"/>
              </a:spcAft>
              <a:buFont typeface="Wingdings" panose="05000000000000000000" pitchFamily="2" charset="2"/>
              <a:buChar char="n"/>
            </a:pPr>
            <a:r>
              <a:rPr kumimoji="1" lang="en-US" altLang="zh-CN" sz="1600" dirty="0">
                <a:solidFill>
                  <a:srgbClr val="2A6EA8"/>
                </a:solidFill>
                <a:ea typeface="Microsoft YaHei" panose="020B0503020204020204" pitchFamily="34" charset="-122"/>
              </a:rPr>
              <a:t>Enhancement to support asymmetric </a:t>
            </a:r>
            <a:r>
              <a:rPr kumimoji="1" lang="en-US" altLang="zh-CN" sz="1600" dirty="0" err="1">
                <a:solidFill>
                  <a:srgbClr val="2A6EA8"/>
                </a:solidFill>
                <a:ea typeface="Microsoft YaHei" panose="020B0503020204020204" pitchFamily="34" charset="-122"/>
              </a:rPr>
              <a:t>QoS</a:t>
            </a:r>
            <a:r>
              <a:rPr kumimoji="1" lang="en-US" altLang="zh-CN" sz="1600" dirty="0">
                <a:solidFill>
                  <a:srgbClr val="2A6EA8"/>
                </a:solidFill>
                <a:ea typeface="Microsoft YaHei" panose="020B0503020204020204" pitchFamily="34" charset="-122"/>
              </a:rPr>
              <a:t> </a:t>
            </a:r>
          </a:p>
          <a:p>
            <a:pPr marL="742950" lvl="2" indent="-285750">
              <a:spcAft>
                <a:spcPts val="1200"/>
              </a:spcAft>
              <a:buFont typeface="Arial" panose="020B0604020202020204" pitchFamily="34" charset="0"/>
              <a:buChar char="•"/>
            </a:pPr>
            <a:r>
              <a:rPr kumimoji="1" lang="en-US" altLang="zh-CN" sz="1200" dirty="0">
                <a:ea typeface="Microsoft YaHei" panose="020B0503020204020204" pitchFamily="34" charset="-122"/>
              </a:rPr>
              <a:t>For many AI enabled services, like Augmented Reality, the round-trip latency mostly matters. e.g. figure below shows the size of UL intermediate data can be much larger than DL. </a:t>
            </a:r>
          </a:p>
          <a:p>
            <a:pPr marL="742950" lvl="2" indent="-285750">
              <a:spcAft>
                <a:spcPts val="1200"/>
              </a:spcAft>
              <a:buFont typeface="Arial" panose="020B0604020202020204" pitchFamily="34" charset="0"/>
              <a:buChar char="•"/>
            </a:pPr>
            <a:r>
              <a:rPr kumimoji="1" lang="en-US" altLang="zh-CN" sz="1200" dirty="0">
                <a:ea typeface="Microsoft YaHei" panose="020B0503020204020204" pitchFamily="34" charset="-122"/>
              </a:rPr>
              <a:t>Asymmetric QoS helps to properly schedule the AN/CN resources for data transmission as long as the round trip latency performance is maintained</a:t>
            </a:r>
          </a:p>
          <a:p>
            <a:pPr marL="0" lvl="1">
              <a:spcAft>
                <a:spcPts val="1200"/>
              </a:spcAft>
            </a:pPr>
            <a:endParaRPr kumimoji="1" lang="en-US" altLang="zh-CN" sz="1800" dirty="0">
              <a:ea typeface="Microsoft YaHei" panose="020B0503020204020204" pitchFamily="34" charset="-122"/>
            </a:endParaRPr>
          </a:p>
          <a:p>
            <a:pPr marL="342900" lvl="1" indent="-342900">
              <a:spcAft>
                <a:spcPts val="1200"/>
              </a:spcAft>
              <a:buFont typeface="Wingdings" panose="05000000000000000000" pitchFamily="2" charset="2"/>
              <a:buChar char="n"/>
            </a:pPr>
            <a:endParaRPr kumimoji="1" lang="en-US" altLang="zh-CN" dirty="0">
              <a:ea typeface="Microsoft YaHei" panose="020B0503020204020204" pitchFamily="34" charset="-122"/>
            </a:endParaRPr>
          </a:p>
          <a:p>
            <a:pPr marL="342900" lvl="1" indent="-342900">
              <a:spcAft>
                <a:spcPts val="1200"/>
              </a:spcAft>
              <a:buFont typeface="Wingdings" panose="05000000000000000000" pitchFamily="2" charset="2"/>
              <a:buChar char="n"/>
            </a:pPr>
            <a:endParaRPr kumimoji="1" lang="en-US" altLang="zh-CN" sz="1800" dirty="0">
              <a:ea typeface="Microsoft YaHei" panose="020B0503020204020204" pitchFamily="34" charset="-122"/>
            </a:endParaRPr>
          </a:p>
          <a:p>
            <a:pPr marL="342900" lvl="1" indent="-342900">
              <a:spcAft>
                <a:spcPts val="1200"/>
              </a:spcAft>
              <a:buFont typeface="Wingdings" panose="05000000000000000000" pitchFamily="2" charset="2"/>
              <a:buChar char="n"/>
            </a:pPr>
            <a:endParaRPr kumimoji="1" lang="en-US" altLang="zh-CN" sz="1800" dirty="0">
              <a:ea typeface="Microsoft YaHei" panose="020B0503020204020204" pitchFamily="34" charset="-122"/>
            </a:endParaRPr>
          </a:p>
        </p:txBody>
      </p:sp>
      <p:pic>
        <p:nvPicPr>
          <p:cNvPr id="3" name="图片 2"/>
          <p:cNvPicPr>
            <a:picLocks noChangeAspect="1"/>
          </p:cNvPicPr>
          <p:nvPr/>
        </p:nvPicPr>
        <p:blipFill>
          <a:blip r:embed="rId3"/>
          <a:stretch>
            <a:fillRect/>
          </a:stretch>
        </p:blipFill>
        <p:spPr>
          <a:xfrm>
            <a:off x="1151982" y="2918238"/>
            <a:ext cx="3462929" cy="1245413"/>
          </a:xfrm>
          <a:prstGeom prst="rect">
            <a:avLst/>
          </a:prstGeom>
        </p:spPr>
      </p:pic>
      <p:sp>
        <p:nvSpPr>
          <p:cNvPr id="4" name="矩形 3"/>
          <p:cNvSpPr/>
          <p:nvPr/>
        </p:nvSpPr>
        <p:spPr>
          <a:xfrm>
            <a:off x="5844067" y="921410"/>
            <a:ext cx="5882439" cy="584775"/>
          </a:xfrm>
          <a:prstGeom prst="rect">
            <a:avLst/>
          </a:prstGeom>
        </p:spPr>
        <p:txBody>
          <a:bodyPr wrap="square">
            <a:spAutoFit/>
          </a:bodyPr>
          <a:lstStyle/>
          <a:p>
            <a:pPr marL="342900" lvl="1" indent="-342900">
              <a:spcAft>
                <a:spcPts val="1200"/>
              </a:spcAft>
              <a:buFont typeface="Wingdings" panose="05000000000000000000" pitchFamily="2" charset="2"/>
              <a:buChar char="n"/>
            </a:pPr>
            <a:r>
              <a:rPr kumimoji="1" lang="en-US" altLang="zh-CN" sz="1600" dirty="0">
                <a:solidFill>
                  <a:srgbClr val="2A6EA8"/>
                </a:solidFill>
                <a:ea typeface="Microsoft YaHei" panose="020B0503020204020204" pitchFamily="34" charset="-122"/>
              </a:rPr>
              <a:t>Content-type aware QoS for model transmission support over 5GS</a:t>
            </a:r>
          </a:p>
        </p:txBody>
      </p:sp>
      <p:sp>
        <p:nvSpPr>
          <p:cNvPr id="10" name="矩形 9"/>
          <p:cNvSpPr/>
          <p:nvPr/>
        </p:nvSpPr>
        <p:spPr>
          <a:xfrm>
            <a:off x="5967287" y="4167081"/>
            <a:ext cx="5882437" cy="1646605"/>
          </a:xfrm>
          <a:prstGeom prst="rect">
            <a:avLst/>
          </a:prstGeom>
        </p:spPr>
        <p:txBody>
          <a:bodyPr wrap="square">
            <a:spAutoFit/>
          </a:bodyPr>
          <a:lstStyle/>
          <a:p>
            <a:pPr marL="285750" lvl="1" indent="-285750">
              <a:spcAft>
                <a:spcPts val="600"/>
              </a:spcAft>
              <a:buFont typeface="Arial" panose="020B0604020202020204" pitchFamily="34" charset="0"/>
              <a:buChar char="•"/>
            </a:pPr>
            <a:r>
              <a:rPr kumimoji="1" lang="en-US" altLang="zh-CN" sz="1200" dirty="0">
                <a:ea typeface="Microsoft YaHei" panose="020B0503020204020204" pitchFamily="34" charset="-122"/>
              </a:rPr>
              <a:t>AI/ML model is composed of </a:t>
            </a:r>
            <a:r>
              <a:rPr kumimoji="1" lang="en-US" altLang="zh-CN" sz="1200" dirty="0">
                <a:solidFill>
                  <a:srgbClr val="2A6EA8"/>
                </a:solidFill>
                <a:ea typeface="Microsoft YaHei" panose="020B0503020204020204" pitchFamily="34" charset="-122"/>
              </a:rPr>
              <a:t>model topology data and weight factor data</a:t>
            </a:r>
            <a:r>
              <a:rPr kumimoji="1" lang="en-US" altLang="zh-CN" sz="1200" dirty="0">
                <a:ea typeface="Microsoft YaHei" panose="020B0503020204020204" pitchFamily="34" charset="-122"/>
              </a:rPr>
              <a:t>, where the topology data needs higher transmission reliability for some use cases to ensure the model can be utilized accurately.  AI/ML model data may be tagged to enable ML flow classification. </a:t>
            </a:r>
          </a:p>
          <a:p>
            <a:pPr marL="285750" lvl="1" indent="-285750">
              <a:spcAft>
                <a:spcPts val="600"/>
              </a:spcAft>
              <a:buFont typeface="Arial" panose="020B0604020202020204" pitchFamily="34" charset="0"/>
              <a:buChar char="•"/>
            </a:pPr>
            <a:r>
              <a:rPr kumimoji="1" lang="en-US" altLang="zh-CN" sz="1200" dirty="0">
                <a:solidFill>
                  <a:srgbClr val="0070C0"/>
                </a:solidFill>
                <a:ea typeface="Microsoft YaHei" panose="020B0503020204020204" pitchFamily="34" charset="-122"/>
              </a:rPr>
              <a:t>ML flow classification </a:t>
            </a:r>
            <a:r>
              <a:rPr kumimoji="1" lang="en-US" altLang="zh-CN" sz="1200" dirty="0">
                <a:ea typeface="Microsoft YaHei" panose="020B0503020204020204" pitchFamily="34" charset="-122"/>
              </a:rPr>
              <a:t>mechanism is to derive the characteristics of the ML flow (e.g. the size of the previous N packets, source IP address, protocols or flow arrival interval) rather than checking the payloads of the packets so that encrypted flows can be classified and therefore proper QoS can be applied. </a:t>
            </a:r>
          </a:p>
        </p:txBody>
      </p:sp>
      <p:sp>
        <p:nvSpPr>
          <p:cNvPr id="11" name="矩形 10"/>
          <p:cNvSpPr/>
          <p:nvPr/>
        </p:nvSpPr>
        <p:spPr>
          <a:xfrm>
            <a:off x="342276" y="4230253"/>
            <a:ext cx="5212547" cy="1046440"/>
          </a:xfrm>
          <a:prstGeom prst="rect">
            <a:avLst/>
          </a:prstGeom>
        </p:spPr>
        <p:txBody>
          <a:bodyPr wrap="square">
            <a:spAutoFit/>
          </a:bodyPr>
          <a:lstStyle/>
          <a:p>
            <a:pPr marL="342900" lvl="1" indent="-342900">
              <a:spcAft>
                <a:spcPts val="1200"/>
              </a:spcAft>
              <a:buFont typeface="Wingdings" panose="05000000000000000000" pitchFamily="2" charset="2"/>
              <a:buChar char="n"/>
            </a:pPr>
            <a:r>
              <a:rPr kumimoji="1" lang="en-US" altLang="zh-CN" sz="1600" dirty="0">
                <a:solidFill>
                  <a:srgbClr val="2A6EA8"/>
                </a:solidFill>
                <a:ea typeface="Microsoft YaHei" panose="020B0503020204020204" pitchFamily="34" charset="-122"/>
              </a:rPr>
              <a:t>New 5QI for AI/ML service transmission</a:t>
            </a:r>
          </a:p>
          <a:p>
            <a:pPr marL="0" lvl="1">
              <a:spcAft>
                <a:spcPts val="1200"/>
              </a:spcAft>
            </a:pPr>
            <a:r>
              <a:rPr kumimoji="1" lang="en-US" altLang="zh-CN" sz="1200" dirty="0">
                <a:ea typeface="Microsoft YaHei" panose="020B0503020204020204" pitchFamily="34" charset="-122"/>
              </a:rPr>
              <a:t>For different variants of AI/ML services that employ AI model splitting, model transmission, federated/distributed learning, new 5QI may be needed to provide asymmetric QoS support.</a:t>
            </a:r>
          </a:p>
        </p:txBody>
      </p:sp>
      <p:sp>
        <p:nvSpPr>
          <p:cNvPr id="12" name="矩形 11"/>
          <p:cNvSpPr/>
          <p:nvPr/>
        </p:nvSpPr>
        <p:spPr>
          <a:xfrm>
            <a:off x="342276" y="5473838"/>
            <a:ext cx="5882438" cy="784830"/>
          </a:xfrm>
          <a:prstGeom prst="rect">
            <a:avLst/>
          </a:prstGeom>
        </p:spPr>
        <p:txBody>
          <a:bodyPr wrap="square">
            <a:spAutoFit/>
          </a:bodyPr>
          <a:lstStyle/>
          <a:p>
            <a:pPr marL="342900" lvl="1" indent="-342900">
              <a:spcAft>
                <a:spcPts val="600"/>
              </a:spcAft>
              <a:buFont typeface="Wingdings" panose="05000000000000000000" pitchFamily="2" charset="2"/>
              <a:buChar char="n"/>
            </a:pPr>
            <a:r>
              <a:rPr kumimoji="1" lang="en-US" altLang="zh-CN" sz="1600" dirty="0">
                <a:solidFill>
                  <a:srgbClr val="2A6EA8"/>
                </a:solidFill>
                <a:ea typeface="Microsoft YaHei" panose="020B0503020204020204" pitchFamily="34" charset="-122"/>
              </a:rPr>
              <a:t>Potential policy control and charging</a:t>
            </a:r>
          </a:p>
          <a:p>
            <a:pPr marL="0" lvl="1">
              <a:spcAft>
                <a:spcPts val="600"/>
              </a:spcAft>
            </a:pPr>
            <a:r>
              <a:rPr kumimoji="1" lang="en-US" altLang="zh-CN" sz="1200" dirty="0">
                <a:ea typeface="Microsoft YaHei" panose="020B0503020204020204" pitchFamily="34" charset="-122"/>
              </a:rPr>
              <a:t>Determine whether any impact to existing policy control and aspects (e.g. lower charging rate for AI/ML transmission)</a:t>
            </a:r>
          </a:p>
        </p:txBody>
      </p:sp>
      <p:pic>
        <p:nvPicPr>
          <p:cNvPr id="7" name="图片 6"/>
          <p:cNvPicPr>
            <a:picLocks noChangeAspect="1"/>
          </p:cNvPicPr>
          <p:nvPr/>
        </p:nvPicPr>
        <p:blipFill>
          <a:blip r:embed="rId4"/>
          <a:stretch>
            <a:fillRect/>
          </a:stretch>
        </p:blipFill>
        <p:spPr>
          <a:xfrm>
            <a:off x="5765270" y="2918238"/>
            <a:ext cx="5639968" cy="1081183"/>
          </a:xfrm>
          <a:prstGeom prst="rect">
            <a:avLst/>
          </a:prstGeom>
        </p:spPr>
      </p:pic>
      <p:pic>
        <p:nvPicPr>
          <p:cNvPr id="15" name="图片 14"/>
          <p:cNvPicPr>
            <a:picLocks noChangeAspect="1"/>
          </p:cNvPicPr>
          <p:nvPr/>
        </p:nvPicPr>
        <p:blipFill>
          <a:blip r:embed="rId5"/>
          <a:stretch>
            <a:fillRect/>
          </a:stretch>
        </p:blipFill>
        <p:spPr>
          <a:xfrm>
            <a:off x="7225442" y="1250372"/>
            <a:ext cx="2512230" cy="1892351"/>
          </a:xfrm>
          <a:prstGeom prst="rect">
            <a:avLst/>
          </a:prstGeom>
        </p:spPr>
      </p:pic>
    </p:spTree>
    <p:extLst>
      <p:ext uri="{BB962C8B-B14F-4D97-AF65-F5344CB8AC3E}">
        <p14:creationId xmlns:p14="http://schemas.microsoft.com/office/powerpoint/2010/main" val="1149405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0620" y="157775"/>
            <a:ext cx="11500734" cy="689811"/>
          </a:xfrm>
        </p:spPr>
        <p:txBody>
          <a:bodyPr>
            <a:noAutofit/>
          </a:bodyPr>
          <a:lstStyle/>
          <a:p>
            <a:r>
              <a:rPr lang="en-US" altLang="zh-CN" sz="2800" dirty="0"/>
              <a:t>Potential issue: 2) 5GC analytical information exposure extension support for AI/ML services &amp; transmissions with 5GS assistance</a:t>
            </a:r>
            <a:br>
              <a:rPr lang="en-US" altLang="zh-CN" sz="2800" dirty="0"/>
            </a:br>
            <a:br>
              <a:rPr lang="en-US" altLang="zh-CN" sz="2800" dirty="0"/>
            </a:br>
            <a:endParaRPr lang="zh-CN" altLang="en-US" sz="2800" dirty="0"/>
          </a:p>
        </p:txBody>
      </p:sp>
      <p:sp>
        <p:nvSpPr>
          <p:cNvPr id="3" name="矩形 2"/>
          <p:cNvSpPr/>
          <p:nvPr/>
        </p:nvSpPr>
        <p:spPr>
          <a:xfrm>
            <a:off x="515489" y="1811025"/>
            <a:ext cx="6765004" cy="1500411"/>
          </a:xfrm>
          <a:prstGeom prst="rect">
            <a:avLst/>
          </a:prstGeom>
        </p:spPr>
        <p:txBody>
          <a:bodyPr wrap="square">
            <a:spAutoFit/>
          </a:bodyPr>
          <a:lstStyle/>
          <a:p>
            <a:pPr marL="285750" lvl="1" indent="-285750">
              <a:spcBef>
                <a:spcPts val="300"/>
              </a:spcBef>
              <a:spcAft>
                <a:spcPts val="300"/>
              </a:spcAft>
              <a:buFont typeface="Arial" panose="020B0604020202020204" pitchFamily="34" charset="0"/>
              <a:buChar char="•"/>
            </a:pPr>
            <a:r>
              <a:rPr kumimoji="1" lang="en-US" altLang="zh-CN" sz="1400" dirty="0">
                <a:ea typeface="Microsoft YaHei" panose="020B0503020204020204" pitchFamily="34" charset="-122"/>
              </a:rPr>
              <a:t>The information exposed by 5GS can be </a:t>
            </a:r>
            <a:r>
              <a:rPr lang="en-US" altLang="zh-CN" sz="1400" dirty="0">
                <a:solidFill>
                  <a:srgbClr val="2A6EA8"/>
                </a:solidFill>
              </a:rPr>
              <a:t>real time analytics/alert of situation of the communication, for example: </a:t>
            </a:r>
          </a:p>
          <a:p>
            <a:pPr marL="449263" lvl="1" indent="-449263">
              <a:spcBef>
                <a:spcPts val="200"/>
              </a:spcBef>
              <a:spcAft>
                <a:spcPts val="200"/>
              </a:spcAft>
            </a:pPr>
            <a:r>
              <a:rPr kumimoji="1" lang="en-US" altLang="zh-CN" sz="1400" dirty="0">
                <a:ea typeface="Microsoft YaHei" panose="020B0503020204020204" pitchFamily="34" charset="-122"/>
              </a:rPr>
              <a:t>     -  prediction and alert the 3</a:t>
            </a:r>
            <a:r>
              <a:rPr kumimoji="1" lang="en-US" altLang="zh-CN" sz="1400" baseline="30000" dirty="0">
                <a:ea typeface="Microsoft YaHei" panose="020B0503020204020204" pitchFamily="34" charset="-122"/>
              </a:rPr>
              <a:t>rd</a:t>
            </a:r>
            <a:r>
              <a:rPr kumimoji="1" lang="en-US" altLang="zh-CN" sz="1400" dirty="0">
                <a:ea typeface="Microsoft YaHei" panose="020B0503020204020204" pitchFamily="34" charset="-122"/>
              </a:rPr>
              <a:t> party of the GBR that cannot be guaranteed and how soon it could happen</a:t>
            </a:r>
          </a:p>
          <a:p>
            <a:pPr marL="449263" lvl="1" indent="-449263">
              <a:spcBef>
                <a:spcPts val="200"/>
              </a:spcBef>
              <a:spcAft>
                <a:spcPts val="200"/>
              </a:spcAft>
              <a:tabLst>
                <a:tab pos="0" algn="l"/>
              </a:tabLst>
            </a:pPr>
            <a:r>
              <a:rPr kumimoji="1" lang="en-US" altLang="zh-CN" sz="1400" dirty="0">
                <a:ea typeface="Microsoft YaHei" panose="020B0503020204020204" pitchFamily="34" charset="-122"/>
              </a:rPr>
              <a:t>     -  prediction and alert the 3</a:t>
            </a:r>
            <a:r>
              <a:rPr kumimoji="1" lang="en-US" altLang="zh-CN" sz="1400" baseline="30000" dirty="0">
                <a:ea typeface="Microsoft YaHei" panose="020B0503020204020204" pitchFamily="34" charset="-122"/>
              </a:rPr>
              <a:t>rd</a:t>
            </a:r>
            <a:r>
              <a:rPr kumimoji="1" lang="en-US" altLang="zh-CN" sz="1400" dirty="0">
                <a:ea typeface="Microsoft YaHei" panose="020B0503020204020204" pitchFamily="34" charset="-122"/>
              </a:rPr>
              <a:t> party that UE is moving towards a certain area, e.g. in 30 seconds</a:t>
            </a:r>
          </a:p>
        </p:txBody>
      </p:sp>
      <p:sp>
        <p:nvSpPr>
          <p:cNvPr id="6" name="矩形 5"/>
          <p:cNvSpPr/>
          <p:nvPr/>
        </p:nvSpPr>
        <p:spPr>
          <a:xfrm>
            <a:off x="210620" y="1150704"/>
            <a:ext cx="11382290" cy="523220"/>
          </a:xfrm>
          <a:prstGeom prst="rect">
            <a:avLst/>
          </a:prstGeom>
        </p:spPr>
        <p:txBody>
          <a:bodyPr wrap="square">
            <a:spAutoFit/>
          </a:bodyPr>
          <a:lstStyle/>
          <a:p>
            <a:pPr marL="266700" lvl="1" indent="-266700">
              <a:spcBef>
                <a:spcPts val="300"/>
              </a:spcBef>
              <a:spcAft>
                <a:spcPts val="300"/>
              </a:spcAft>
              <a:buFont typeface="Arial" panose="020B0604020202020204" pitchFamily="34" charset="0"/>
              <a:buChar char="■"/>
            </a:pPr>
            <a:r>
              <a:rPr kumimoji="1" lang="en-US" altLang="zh-CN" sz="1400" dirty="0">
                <a:ea typeface="Microsoft YaHei" panose="020B0503020204020204" pitchFamily="34" charset="-122"/>
              </a:rPr>
              <a:t>The environments of communication (e.g. QoS, Location) could lead to a change of the AI/ML operation (e.g. bandwidth adjustment) and affect user experience. It is proposed to study what analytical information exposed by 5GC to assist AI/ML analytic operation</a:t>
            </a:r>
          </a:p>
        </p:txBody>
      </p:sp>
      <p:graphicFrame>
        <p:nvGraphicFramePr>
          <p:cNvPr id="12" name="表格 11"/>
          <p:cNvGraphicFramePr>
            <a:graphicFrameLocks noGrp="1"/>
          </p:cNvGraphicFramePr>
          <p:nvPr>
            <p:extLst>
              <p:ext uri="{D42A27DB-BD31-4B8C-83A1-F6EECF244321}">
                <p14:modId xmlns:p14="http://schemas.microsoft.com/office/powerpoint/2010/main" val="1839760323"/>
              </p:ext>
            </p:extLst>
          </p:nvPr>
        </p:nvGraphicFramePr>
        <p:xfrm>
          <a:off x="3520511" y="3695805"/>
          <a:ext cx="2575489" cy="2011491"/>
        </p:xfrm>
        <a:graphic>
          <a:graphicData uri="http://schemas.openxmlformats.org/drawingml/2006/table">
            <a:tbl>
              <a:tblPr/>
              <a:tblGrid>
                <a:gridCol w="1586039">
                  <a:extLst>
                    <a:ext uri="{9D8B030D-6E8A-4147-A177-3AD203B41FA5}">
                      <a16:colId xmlns:a16="http://schemas.microsoft.com/office/drawing/2014/main" val="20000"/>
                    </a:ext>
                  </a:extLst>
                </a:gridCol>
                <a:gridCol w="989450">
                  <a:extLst>
                    <a:ext uri="{9D8B030D-6E8A-4147-A177-3AD203B41FA5}">
                      <a16:colId xmlns:a16="http://schemas.microsoft.com/office/drawing/2014/main" val="20001"/>
                    </a:ext>
                  </a:extLst>
                </a:gridCol>
              </a:tblGrid>
              <a:tr h="178435">
                <a:tc>
                  <a:txBody>
                    <a:bodyPr/>
                    <a:lstStyle/>
                    <a:p>
                      <a:pPr algn="ctr" hangingPunct="0">
                        <a:lnSpc>
                          <a:spcPts val="1200"/>
                        </a:lnSpc>
                        <a:spcAft>
                          <a:spcPts val="600"/>
                        </a:spcAft>
                      </a:pPr>
                      <a:r>
                        <a:rPr lang="en-GB" sz="900" b="1" dirty="0">
                          <a:effectLst/>
                          <a:latin typeface="Arial" panose="020B0604020202020204" pitchFamily="34" charset="0"/>
                          <a:ea typeface="Times New Roman" panose="02020603050405020304" pitchFamily="18" charset="0"/>
                        </a:rPr>
                        <a:t>Split point</a:t>
                      </a:r>
                      <a:endParaRPr lang="zh-CN"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lnSpc>
                          <a:spcPts val="1200"/>
                        </a:lnSpc>
                        <a:spcAft>
                          <a:spcPts val="600"/>
                        </a:spcAft>
                      </a:pPr>
                      <a:r>
                        <a:rPr lang="en-GB" sz="900" b="1" dirty="0">
                          <a:effectLst/>
                          <a:latin typeface="Arial" panose="020B0604020202020204" pitchFamily="34" charset="0"/>
                          <a:ea typeface="Times New Roman" panose="02020603050405020304" pitchFamily="18" charset="0"/>
                        </a:rPr>
                        <a:t>Required UL data rate (Mbps)</a:t>
                      </a:r>
                      <a:endParaRPr lang="zh-CN"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28575">
                <a:tc>
                  <a:txBody>
                    <a:bodyPr/>
                    <a:lstStyle/>
                    <a:p>
                      <a:pPr algn="ctr" hangingPunct="0">
                        <a:lnSpc>
                          <a:spcPts val="1200"/>
                        </a:lnSpc>
                        <a:spcAft>
                          <a:spcPts val="0"/>
                        </a:spcAft>
                      </a:pPr>
                      <a:r>
                        <a:rPr lang="en-GB" sz="900">
                          <a:effectLst/>
                          <a:latin typeface="Arial" panose="020B0604020202020204" pitchFamily="34" charset="0"/>
                          <a:ea typeface="Times New Roman" panose="02020603050405020304" pitchFamily="18" charset="0"/>
                        </a:rPr>
                        <a:t>Candidate split point 0</a:t>
                      </a:r>
                      <a:endParaRPr lang="zh-CN" sz="100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900">
                          <a:effectLst/>
                          <a:latin typeface="Arial" panose="020B0604020202020204" pitchFamily="34" charset="0"/>
                          <a:ea typeface="Times New Roman" panose="02020603050405020304" pitchFamily="18" charset="0"/>
                        </a:rPr>
                        <a:t>(Cloud-based inference)</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900">
                          <a:effectLst/>
                          <a:latin typeface="Arial" panose="020B0604020202020204" pitchFamily="34" charset="0"/>
                          <a:ea typeface="宋体" panose="02010600030101010101" pitchFamily="2" charset="-122"/>
                        </a:rPr>
                        <a:t>36</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6860">
                <a:tc>
                  <a:txBody>
                    <a:bodyPr/>
                    <a:lstStyle/>
                    <a:p>
                      <a:pPr algn="ctr" hangingPunct="0">
                        <a:lnSpc>
                          <a:spcPts val="1200"/>
                        </a:lnSpc>
                        <a:spcAft>
                          <a:spcPts val="0"/>
                        </a:spcAft>
                      </a:pPr>
                      <a:r>
                        <a:rPr lang="en-GB" sz="900">
                          <a:effectLst/>
                          <a:latin typeface="Arial" panose="020B0604020202020204" pitchFamily="34" charset="0"/>
                          <a:ea typeface="Times New Roman" panose="02020603050405020304" pitchFamily="18" charset="0"/>
                        </a:rPr>
                        <a:t>Candidate split point 1</a:t>
                      </a:r>
                      <a:endParaRPr lang="zh-CN" sz="100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900">
                          <a:effectLst/>
                          <a:latin typeface="Arial" panose="020B0604020202020204" pitchFamily="34" charset="0"/>
                          <a:ea typeface="Times New Roman" panose="02020603050405020304" pitchFamily="18" charset="0"/>
                        </a:rPr>
                        <a:t>(after pool1 layer)</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900" dirty="0">
                          <a:effectLst/>
                          <a:latin typeface="Arial" panose="020B0604020202020204" pitchFamily="34" charset="0"/>
                          <a:ea typeface="Times New Roman" panose="02020603050405020304" pitchFamily="18" charset="0"/>
                        </a:rPr>
                        <a:t>65</a:t>
                      </a:r>
                      <a:endParaRPr lang="zh-CN"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26390">
                <a:tc>
                  <a:txBody>
                    <a:bodyPr/>
                    <a:lstStyle/>
                    <a:p>
                      <a:pPr algn="ctr" hangingPunct="0">
                        <a:lnSpc>
                          <a:spcPts val="1200"/>
                        </a:lnSpc>
                        <a:spcAft>
                          <a:spcPts val="0"/>
                        </a:spcAft>
                      </a:pPr>
                      <a:r>
                        <a:rPr lang="en-GB" sz="900">
                          <a:effectLst/>
                          <a:latin typeface="Arial" panose="020B0604020202020204" pitchFamily="34" charset="0"/>
                          <a:ea typeface="Times New Roman" panose="02020603050405020304" pitchFamily="18" charset="0"/>
                        </a:rPr>
                        <a:t>Candidate split point 2</a:t>
                      </a:r>
                      <a:endParaRPr lang="zh-CN" sz="100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900">
                          <a:effectLst/>
                          <a:latin typeface="Arial" panose="020B0604020202020204" pitchFamily="34" charset="0"/>
                          <a:ea typeface="Times New Roman" panose="02020603050405020304" pitchFamily="18" charset="0"/>
                        </a:rPr>
                        <a:t>(after pool2 layer)</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900">
                          <a:effectLst/>
                          <a:latin typeface="Arial" panose="020B0604020202020204" pitchFamily="34" charset="0"/>
                          <a:ea typeface="Times New Roman" panose="02020603050405020304" pitchFamily="18" charset="0"/>
                        </a:rPr>
                        <a:t>41</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26390">
                <a:tc>
                  <a:txBody>
                    <a:bodyPr/>
                    <a:lstStyle/>
                    <a:p>
                      <a:pPr algn="ctr" hangingPunct="0">
                        <a:lnSpc>
                          <a:spcPts val="1200"/>
                        </a:lnSpc>
                        <a:spcAft>
                          <a:spcPts val="0"/>
                        </a:spcAft>
                      </a:pPr>
                      <a:r>
                        <a:rPr lang="en-GB" sz="900" dirty="0">
                          <a:effectLst/>
                          <a:latin typeface="Arial" panose="020B0604020202020204" pitchFamily="34" charset="0"/>
                          <a:ea typeface="Times New Roman" panose="02020603050405020304" pitchFamily="18" charset="0"/>
                        </a:rPr>
                        <a:t>Candidate split point 3</a:t>
                      </a:r>
                      <a:endParaRPr lang="zh-CN" sz="1000" dirty="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900" dirty="0">
                          <a:effectLst/>
                          <a:latin typeface="Arial" panose="020B0604020202020204" pitchFamily="34" charset="0"/>
                          <a:ea typeface="Times New Roman" panose="02020603050405020304" pitchFamily="18" charset="0"/>
                        </a:rPr>
                        <a:t>(after pool5 layer)</a:t>
                      </a:r>
                      <a:endParaRPr lang="zh-CN"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900">
                          <a:effectLst/>
                          <a:latin typeface="Arial" panose="020B0604020202020204" pitchFamily="34" charset="0"/>
                          <a:ea typeface="Times New Roman" panose="02020603050405020304" pitchFamily="18" charset="0"/>
                        </a:rPr>
                        <a:t>4.8</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26390">
                <a:tc>
                  <a:txBody>
                    <a:bodyPr/>
                    <a:lstStyle/>
                    <a:p>
                      <a:pPr algn="ctr" hangingPunct="0">
                        <a:lnSpc>
                          <a:spcPts val="1200"/>
                        </a:lnSpc>
                        <a:spcAft>
                          <a:spcPts val="0"/>
                        </a:spcAft>
                      </a:pPr>
                      <a:r>
                        <a:rPr lang="en-GB" sz="900">
                          <a:effectLst/>
                          <a:latin typeface="Arial" panose="020B0604020202020204" pitchFamily="34" charset="0"/>
                          <a:ea typeface="Times New Roman" panose="02020603050405020304" pitchFamily="18" charset="0"/>
                        </a:rPr>
                        <a:t>Candidate split point 4</a:t>
                      </a:r>
                      <a:endParaRPr lang="zh-CN" sz="100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900">
                          <a:effectLst/>
                          <a:latin typeface="Arial" panose="020B0604020202020204" pitchFamily="34" charset="0"/>
                          <a:ea typeface="Times New Roman" panose="02020603050405020304" pitchFamily="18" charset="0"/>
                        </a:rPr>
                        <a:t>(Device-based inference)</a:t>
                      </a:r>
                      <a:endParaRPr lang="zh-CN" sz="10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900" dirty="0">
                          <a:effectLst/>
                          <a:latin typeface="Arial" panose="020B0604020202020204" pitchFamily="34" charset="0"/>
                          <a:ea typeface="Times New Roman" panose="02020603050405020304" pitchFamily="18" charset="0"/>
                        </a:rPr>
                        <a:t>N/A</a:t>
                      </a:r>
                      <a:endParaRPr lang="zh-CN"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5"/>
                  </a:ext>
                </a:extLst>
              </a:tr>
            </a:tbl>
          </a:graphicData>
        </a:graphic>
      </p:graphicFrame>
      <p:sp>
        <p:nvSpPr>
          <p:cNvPr id="13" name="文本框 12"/>
          <p:cNvSpPr txBox="1"/>
          <p:nvPr/>
        </p:nvSpPr>
        <p:spPr>
          <a:xfrm>
            <a:off x="440155" y="3695805"/>
            <a:ext cx="2984525" cy="1990801"/>
          </a:xfrm>
          <a:prstGeom prst="rect">
            <a:avLst/>
          </a:prstGeom>
          <a:noFill/>
        </p:spPr>
        <p:txBody>
          <a:bodyPr wrap="square" rtlCol="0">
            <a:spAutoFit/>
          </a:bodyPr>
          <a:lstStyle/>
          <a:p>
            <a:pPr>
              <a:lnSpc>
                <a:spcPct val="120000"/>
              </a:lnSpc>
              <a:spcBef>
                <a:spcPts val="200"/>
              </a:spcBef>
              <a:spcAft>
                <a:spcPts val="200"/>
              </a:spcAft>
            </a:pPr>
            <a:r>
              <a:rPr lang="en-US" altLang="zh-CN" sz="1300" dirty="0"/>
              <a:t>e.g. As shown in table, there is a mapping between splitting point (operational behavior) and UL data rate (communication quality). Splitting point could be changed when detecting the change of the UL data rate   (For model spiting, see slide 11 for more background info)</a:t>
            </a:r>
            <a:endParaRPr lang="zh-CN" altLang="en-US" sz="1300" dirty="0"/>
          </a:p>
        </p:txBody>
      </p:sp>
      <p:pic>
        <p:nvPicPr>
          <p:cNvPr id="4" name="图片 3"/>
          <p:cNvPicPr>
            <a:picLocks noChangeAspect="1"/>
          </p:cNvPicPr>
          <p:nvPr/>
        </p:nvPicPr>
        <p:blipFill>
          <a:blip r:embed="rId3"/>
          <a:stretch>
            <a:fillRect/>
          </a:stretch>
        </p:blipFill>
        <p:spPr>
          <a:xfrm>
            <a:off x="7472155" y="1794757"/>
            <a:ext cx="4580214" cy="2282142"/>
          </a:xfrm>
          <a:prstGeom prst="rect">
            <a:avLst/>
          </a:prstGeom>
        </p:spPr>
      </p:pic>
      <p:sp>
        <p:nvSpPr>
          <p:cNvPr id="9" name="TextBox 8">
            <a:extLst>
              <a:ext uri="{FF2B5EF4-FFF2-40B4-BE49-F238E27FC236}">
                <a16:creationId xmlns:a16="http://schemas.microsoft.com/office/drawing/2014/main" id="{23E427BA-1DD4-496D-82E0-FB0329F7F728}"/>
              </a:ext>
            </a:extLst>
          </p:cNvPr>
          <p:cNvSpPr txBox="1"/>
          <p:nvPr/>
        </p:nvSpPr>
        <p:spPr>
          <a:xfrm>
            <a:off x="3946349" y="5707296"/>
            <a:ext cx="1823134" cy="261610"/>
          </a:xfrm>
          <a:prstGeom prst="rect">
            <a:avLst/>
          </a:prstGeom>
          <a:noFill/>
        </p:spPr>
        <p:txBody>
          <a:bodyPr wrap="square">
            <a:spAutoFit/>
          </a:bodyPr>
          <a:lstStyle/>
          <a:p>
            <a:r>
              <a:rPr lang="en-US" altLang="zh-CN" sz="1100" i="1" u="sng" dirty="0">
                <a:solidFill>
                  <a:srgbClr val="0070C0"/>
                </a:solidFill>
              </a:rPr>
              <a:t>Excerpt from TR 22.874</a:t>
            </a:r>
            <a:endParaRPr lang="en-US" sz="1100" i="1" dirty="0">
              <a:solidFill>
                <a:srgbClr val="0070C0"/>
              </a:solidFill>
            </a:endParaRPr>
          </a:p>
        </p:txBody>
      </p:sp>
      <p:sp>
        <p:nvSpPr>
          <p:cNvPr id="11" name="TextBox 10">
            <a:extLst>
              <a:ext uri="{FF2B5EF4-FFF2-40B4-BE49-F238E27FC236}">
                <a16:creationId xmlns:a16="http://schemas.microsoft.com/office/drawing/2014/main" id="{E7BD358C-C4CC-4C78-B9BD-716DEE4B7CFE}"/>
              </a:ext>
            </a:extLst>
          </p:cNvPr>
          <p:cNvSpPr txBox="1"/>
          <p:nvPr/>
        </p:nvSpPr>
        <p:spPr>
          <a:xfrm>
            <a:off x="6542335" y="4573340"/>
            <a:ext cx="5418438" cy="1477328"/>
          </a:xfrm>
          <a:prstGeom prst="rect">
            <a:avLst/>
          </a:prstGeom>
          <a:noFill/>
        </p:spPr>
        <p:txBody>
          <a:bodyPr wrap="square">
            <a:spAutoFit/>
          </a:bodyPr>
          <a:lstStyle/>
          <a:p>
            <a:pPr>
              <a:lnSpc>
                <a:spcPts val="1800"/>
              </a:lnSpc>
            </a:pPr>
            <a:r>
              <a:rPr lang="en-US" sz="1600" b="1" i="0" u="sng" dirty="0">
                <a:solidFill>
                  <a:srgbClr val="0070C0"/>
                </a:solidFill>
                <a:effectLst/>
                <a:latin typeface="Calibri" panose="020F0502020204030204" pitchFamily="34" charset="0"/>
                <a:ea typeface="Microsoft YaHei" panose="020B0503020204020204" pitchFamily="34" charset="-122"/>
                <a:cs typeface="Calibri" panose="020F0502020204030204" pitchFamily="34" charset="0"/>
              </a:rPr>
              <a:t>NOTE:  </a:t>
            </a:r>
            <a:r>
              <a:rPr lang="en-US" sz="1600" b="0" i="0" dirty="0">
                <a:solidFill>
                  <a:srgbClr val="0070C0"/>
                </a:solidFill>
                <a:effectLst/>
                <a:latin typeface="Calibri" panose="020F0502020204030204" pitchFamily="34" charset="0"/>
                <a:ea typeface="Microsoft YaHei" panose="020B0503020204020204" pitchFamily="34" charset="-122"/>
                <a:cs typeface="Calibri" panose="020F0502020204030204" pitchFamily="34" charset="0"/>
              </a:rPr>
              <a:t>Operational splitting is a common and effective technique to support AI/ML analytic.  The intent of operational splitting is to offload computation-intensive and energy-intensive training parts to Network Endpoints, whereas leave the privacy-sensitive and delay-sensitive training parts at the End Device.</a:t>
            </a:r>
            <a:endParaRPr lang="en-US" sz="1600"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8912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7519" y="180975"/>
            <a:ext cx="11426922" cy="689811"/>
          </a:xfrm>
        </p:spPr>
        <p:txBody>
          <a:bodyPr>
            <a:normAutofit fontScale="90000"/>
          </a:bodyPr>
          <a:lstStyle/>
          <a:p>
            <a:r>
              <a:rPr lang="en-US" altLang="zh-CN" sz="2800" dirty="0"/>
              <a:t>Potential issue 3): Co-operative Analytic Operation via assistance from 5GC to support different models of Federated Learning</a:t>
            </a:r>
            <a:endParaRPr lang="zh-CN" altLang="en-US" sz="2800" dirty="0"/>
          </a:p>
        </p:txBody>
      </p:sp>
      <p:pic>
        <p:nvPicPr>
          <p:cNvPr id="5" name="Picture 4">
            <a:extLst>
              <a:ext uri="{FF2B5EF4-FFF2-40B4-BE49-F238E27FC236}">
                <a16:creationId xmlns:a16="http://schemas.microsoft.com/office/drawing/2014/main" id="{F2EF8E85-D999-46A1-BFEE-7D3F9D9A539D}"/>
              </a:ext>
            </a:extLst>
          </p:cNvPr>
          <p:cNvPicPr>
            <a:picLocks noChangeAspect="1"/>
          </p:cNvPicPr>
          <p:nvPr/>
        </p:nvPicPr>
        <p:blipFill>
          <a:blip r:embed="rId2"/>
          <a:stretch>
            <a:fillRect/>
          </a:stretch>
        </p:blipFill>
        <p:spPr>
          <a:xfrm>
            <a:off x="197519" y="1673800"/>
            <a:ext cx="5949214" cy="3397278"/>
          </a:xfrm>
          <a:prstGeom prst="rect">
            <a:avLst/>
          </a:prstGeom>
        </p:spPr>
      </p:pic>
      <p:sp>
        <p:nvSpPr>
          <p:cNvPr id="6" name="TextBox 5">
            <a:extLst>
              <a:ext uri="{FF2B5EF4-FFF2-40B4-BE49-F238E27FC236}">
                <a16:creationId xmlns:a16="http://schemas.microsoft.com/office/drawing/2014/main" id="{072161D6-E79D-408D-AD46-E0F7575A395A}"/>
              </a:ext>
            </a:extLst>
          </p:cNvPr>
          <p:cNvSpPr txBox="1"/>
          <p:nvPr/>
        </p:nvSpPr>
        <p:spPr>
          <a:xfrm>
            <a:off x="6365874" y="743649"/>
            <a:ext cx="5647175" cy="5370701"/>
          </a:xfrm>
          <a:prstGeom prst="rect">
            <a:avLst/>
          </a:prstGeom>
          <a:noFill/>
        </p:spPr>
        <p:txBody>
          <a:bodyPr wrap="square" rtlCol="0">
            <a:spAutoFit/>
          </a:bodyPr>
          <a:lstStyle/>
          <a:p>
            <a:pPr>
              <a:spcAft>
                <a:spcPts val="600"/>
              </a:spcAft>
            </a:pPr>
            <a:r>
              <a:rPr lang="en-US" sz="1400" dirty="0">
                <a:latin typeface="+mn-lt"/>
              </a:rPr>
              <a:t>FL imposes additional challenges to be operated over the mobile network that need to be addressed: </a:t>
            </a:r>
          </a:p>
          <a:p>
            <a:pPr marL="285750" indent="-285750">
              <a:spcAft>
                <a:spcPts val="600"/>
              </a:spcAft>
              <a:buFont typeface="Wingdings" panose="05000000000000000000" pitchFamily="2" charset="2"/>
              <a:buChar char="§"/>
            </a:pPr>
            <a:r>
              <a:rPr lang="en-US" sz="1400" dirty="0">
                <a:latin typeface="+mn-lt"/>
              </a:rPr>
              <a:t>Support for FL </a:t>
            </a:r>
            <a:r>
              <a:rPr lang="en-US" sz="1400" dirty="0">
                <a:solidFill>
                  <a:srgbClr val="0070C0"/>
                </a:solidFill>
                <a:latin typeface="+mn-lt"/>
              </a:rPr>
              <a:t>training candidate devices selection </a:t>
            </a:r>
            <a:r>
              <a:rPr lang="en-US" sz="1400" dirty="0">
                <a:latin typeface="+mn-lt"/>
              </a:rPr>
              <a:t>according to specified criteria (e.g. wireless link condition, memory, storage, computing resources, priority handling of training data vs. other user data etc.)</a:t>
            </a:r>
          </a:p>
          <a:p>
            <a:pPr marL="285750" indent="-285750">
              <a:spcAft>
                <a:spcPts val="600"/>
              </a:spcAft>
              <a:buFont typeface="Wingdings" panose="05000000000000000000" pitchFamily="2" charset="2"/>
              <a:buChar char="§"/>
            </a:pPr>
            <a:r>
              <a:rPr lang="en-US" sz="1400" dirty="0">
                <a:solidFill>
                  <a:srgbClr val="0070C0"/>
                </a:solidFill>
                <a:latin typeface="+mn-lt"/>
              </a:rPr>
              <a:t>Training time should be minimized </a:t>
            </a:r>
            <a:r>
              <a:rPr lang="en-US" sz="1400" dirty="0">
                <a:latin typeface="+mn-lt"/>
              </a:rPr>
              <a:t>since mobile devices may only stay in an environment for a short period of time</a:t>
            </a:r>
          </a:p>
          <a:p>
            <a:pPr marL="285750" indent="-285750">
              <a:spcAft>
                <a:spcPts val="600"/>
              </a:spcAft>
              <a:buFont typeface="Wingdings" panose="05000000000000000000" pitchFamily="2" charset="2"/>
              <a:buChar char="§"/>
            </a:pPr>
            <a:r>
              <a:rPr lang="en-US" sz="1400" dirty="0">
                <a:solidFill>
                  <a:srgbClr val="0070C0"/>
                </a:solidFill>
                <a:latin typeface="+mn-lt"/>
              </a:rPr>
              <a:t>Transmission scheduling and network resources scalability considerations</a:t>
            </a:r>
            <a:r>
              <a:rPr lang="en-US" sz="1400" dirty="0">
                <a:latin typeface="+mn-lt"/>
              </a:rPr>
              <a:t> to provide unicast or multicast support for FL operation including Synchronous FL model (e.g. “Flocking” use case) </a:t>
            </a:r>
          </a:p>
          <a:p>
            <a:pPr marL="285750" indent="-285750">
              <a:spcAft>
                <a:spcPts val="600"/>
              </a:spcAft>
              <a:buFont typeface="Wingdings" panose="05000000000000000000" pitchFamily="2" charset="2"/>
              <a:buChar char="§"/>
            </a:pPr>
            <a:r>
              <a:rPr lang="en-US" sz="1400" dirty="0">
                <a:solidFill>
                  <a:srgbClr val="0070C0"/>
                </a:solidFill>
                <a:latin typeface="+mn-lt"/>
              </a:rPr>
              <a:t>Avoidance communication disturbance </a:t>
            </a:r>
            <a:r>
              <a:rPr lang="en-US" sz="1400" dirty="0">
                <a:latin typeface="+mn-lt"/>
              </a:rPr>
              <a:t>(e.g. learning and reporting data transfer) which degrades the Federated Learning performance </a:t>
            </a:r>
          </a:p>
          <a:p>
            <a:pPr marL="285750" indent="-285750">
              <a:spcAft>
                <a:spcPts val="600"/>
              </a:spcAft>
              <a:buFont typeface="Wingdings" panose="05000000000000000000" pitchFamily="2" charset="2"/>
              <a:buChar char="§"/>
            </a:pPr>
            <a:r>
              <a:rPr lang="en-US" sz="1400" dirty="0">
                <a:latin typeface="+mn-lt"/>
              </a:rPr>
              <a:t>Support for </a:t>
            </a:r>
            <a:r>
              <a:rPr lang="en-US" sz="1400" dirty="0">
                <a:solidFill>
                  <a:srgbClr val="0070C0"/>
                </a:solidFill>
                <a:latin typeface="+mn-lt"/>
              </a:rPr>
              <a:t>adaptive scheduling </a:t>
            </a:r>
            <a:r>
              <a:rPr lang="en-US" sz="1400" dirty="0">
                <a:latin typeface="+mn-lt"/>
              </a:rPr>
              <a:t>according to increase or decrease of AI/ML traffic demands (</a:t>
            </a:r>
            <a:r>
              <a:rPr lang="en-US" sz="1400" dirty="0" err="1">
                <a:latin typeface="+mn-lt"/>
              </a:rPr>
              <a:t>e.g</a:t>
            </a:r>
            <a:r>
              <a:rPr lang="en-US" sz="1400" dirty="0">
                <a:latin typeface="+mn-lt"/>
              </a:rPr>
              <a:t> switching to different AI/ML mode, start/stop task splitting, change task splitting point etc.) requested by application.</a:t>
            </a:r>
          </a:p>
          <a:p>
            <a:pPr marL="285750" indent="-285750">
              <a:spcAft>
                <a:spcPts val="600"/>
              </a:spcAft>
              <a:buFont typeface="Wingdings" panose="05000000000000000000" pitchFamily="2" charset="2"/>
              <a:buChar char="§"/>
            </a:pPr>
            <a:r>
              <a:rPr lang="en-US" sz="1400" dirty="0">
                <a:solidFill>
                  <a:srgbClr val="0070C0"/>
                </a:solidFill>
                <a:latin typeface="+mn-lt"/>
              </a:rPr>
              <a:t>Aggregated performance monitoring </a:t>
            </a:r>
            <a:r>
              <a:rPr lang="en-US" sz="1400" dirty="0">
                <a:latin typeface="+mn-lt"/>
              </a:rPr>
              <a:t>for training UEs participating in the given FL operation and forewarning FL training organizer</a:t>
            </a:r>
          </a:p>
          <a:p>
            <a:pPr marL="285750" indent="-285750">
              <a:spcAft>
                <a:spcPts val="600"/>
              </a:spcAft>
              <a:buFont typeface="Wingdings" panose="05000000000000000000" pitchFamily="2" charset="2"/>
              <a:buChar char="§"/>
            </a:pPr>
            <a:r>
              <a:rPr lang="en-US" sz="1400" dirty="0">
                <a:latin typeface="+mn-lt"/>
              </a:rPr>
              <a:t>Support for </a:t>
            </a:r>
            <a:r>
              <a:rPr lang="en-US" sz="1400" dirty="0">
                <a:solidFill>
                  <a:srgbClr val="0070C0"/>
                </a:solidFill>
                <a:latin typeface="+mn-lt"/>
              </a:rPr>
              <a:t>exposure of QoS information for group of UEs </a:t>
            </a:r>
            <a:r>
              <a:rPr lang="en-US" sz="1400" dirty="0">
                <a:latin typeface="+mn-lt"/>
              </a:rPr>
              <a:t>which are FL training candidates to the authorized 3</a:t>
            </a:r>
            <a:r>
              <a:rPr lang="en-US" sz="1400" baseline="30000" dirty="0">
                <a:latin typeface="+mn-lt"/>
              </a:rPr>
              <a:t>rd</a:t>
            </a:r>
            <a:r>
              <a:rPr lang="en-US" sz="1400" dirty="0">
                <a:latin typeface="+mn-lt"/>
              </a:rPr>
              <a:t> party service provider which hosts the FL training. </a:t>
            </a:r>
          </a:p>
        </p:txBody>
      </p:sp>
      <p:grpSp>
        <p:nvGrpSpPr>
          <p:cNvPr id="18" name="Group 17">
            <a:extLst>
              <a:ext uri="{FF2B5EF4-FFF2-40B4-BE49-F238E27FC236}">
                <a16:creationId xmlns:a16="http://schemas.microsoft.com/office/drawing/2014/main" id="{1A59FE91-B678-4F0E-80E2-83014E47CFD1}"/>
              </a:ext>
            </a:extLst>
          </p:cNvPr>
          <p:cNvGrpSpPr/>
          <p:nvPr/>
        </p:nvGrpSpPr>
        <p:grpSpPr>
          <a:xfrm>
            <a:off x="408802" y="5117637"/>
            <a:ext cx="5430065" cy="382271"/>
            <a:chOff x="358292" y="4471116"/>
            <a:chExt cx="5430065" cy="382271"/>
          </a:xfrm>
        </p:grpSpPr>
        <p:pic>
          <p:nvPicPr>
            <p:cNvPr id="8" name="Picture 7" descr="A picture containing text, clipart&#10;&#10;Description automatically generated">
              <a:extLst>
                <a:ext uri="{FF2B5EF4-FFF2-40B4-BE49-F238E27FC236}">
                  <a16:creationId xmlns:a16="http://schemas.microsoft.com/office/drawing/2014/main" id="{AF0364CD-8281-4901-8DF4-5219517245C3}"/>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58292" y="4550025"/>
              <a:ext cx="213575" cy="230833"/>
            </a:xfrm>
            <a:prstGeom prst="rect">
              <a:avLst/>
            </a:prstGeom>
          </p:spPr>
        </p:pic>
        <p:sp>
          <p:nvSpPr>
            <p:cNvPr id="10" name="TextBox 9">
              <a:extLst>
                <a:ext uri="{FF2B5EF4-FFF2-40B4-BE49-F238E27FC236}">
                  <a16:creationId xmlns:a16="http://schemas.microsoft.com/office/drawing/2014/main" id="{46E737A5-2BED-46B1-BE5B-85B9FF7BF855}"/>
                </a:ext>
              </a:extLst>
            </p:cNvPr>
            <p:cNvSpPr txBox="1"/>
            <p:nvPr/>
          </p:nvSpPr>
          <p:spPr>
            <a:xfrm>
              <a:off x="510093" y="4471116"/>
              <a:ext cx="1274708" cy="369332"/>
            </a:xfrm>
            <a:prstGeom prst="rect">
              <a:avLst/>
            </a:prstGeom>
            <a:noFill/>
          </p:spPr>
          <p:txBody>
            <a:bodyPr wrap="none" rtlCol="0">
              <a:spAutoFit/>
            </a:bodyPr>
            <a:lstStyle/>
            <a:p>
              <a:pPr algn="ctr"/>
              <a:r>
                <a:rPr lang="en-US" sz="900" b="1" dirty="0" err="1"/>
                <a:t>Gradiant</a:t>
              </a:r>
              <a:r>
                <a:rPr lang="en-US" sz="900" b="1" dirty="0"/>
                <a:t> uploading </a:t>
              </a:r>
            </a:p>
            <a:p>
              <a:pPr algn="ctr"/>
              <a:r>
                <a:rPr lang="en-US" sz="900" b="1" dirty="0"/>
                <a:t>latency </a:t>
              </a:r>
            </a:p>
          </p:txBody>
        </p:sp>
        <p:sp>
          <p:nvSpPr>
            <p:cNvPr id="11" name="TextBox 10">
              <a:extLst>
                <a:ext uri="{FF2B5EF4-FFF2-40B4-BE49-F238E27FC236}">
                  <a16:creationId xmlns:a16="http://schemas.microsoft.com/office/drawing/2014/main" id="{259676F2-480F-4F12-AAC7-D1E3F5505B80}"/>
                </a:ext>
              </a:extLst>
            </p:cNvPr>
            <p:cNvSpPr txBox="1"/>
            <p:nvPr/>
          </p:nvSpPr>
          <p:spPr>
            <a:xfrm>
              <a:off x="1556800" y="4484055"/>
              <a:ext cx="1560043" cy="369332"/>
            </a:xfrm>
            <a:prstGeom prst="rect">
              <a:avLst/>
            </a:prstGeom>
            <a:noFill/>
          </p:spPr>
          <p:txBody>
            <a:bodyPr wrap="none" rtlCol="0">
              <a:spAutoFit/>
            </a:bodyPr>
            <a:lstStyle/>
            <a:p>
              <a:pPr algn="ctr"/>
              <a:r>
                <a:rPr lang="en-US" sz="900" b="1" dirty="0"/>
                <a:t>+ Federated aggregation </a:t>
              </a:r>
            </a:p>
            <a:p>
              <a:pPr algn="ctr"/>
              <a:r>
                <a:rPr lang="en-US" sz="900" b="1" dirty="0"/>
                <a:t>latency</a:t>
              </a:r>
            </a:p>
          </p:txBody>
        </p:sp>
        <p:sp>
          <p:nvSpPr>
            <p:cNvPr id="12" name="TextBox 11">
              <a:extLst>
                <a:ext uri="{FF2B5EF4-FFF2-40B4-BE49-F238E27FC236}">
                  <a16:creationId xmlns:a16="http://schemas.microsoft.com/office/drawing/2014/main" id="{BB9F07D0-82D2-4C3E-AE51-6FE11892D173}"/>
                </a:ext>
              </a:extLst>
            </p:cNvPr>
            <p:cNvSpPr txBox="1"/>
            <p:nvPr/>
          </p:nvSpPr>
          <p:spPr>
            <a:xfrm>
              <a:off x="2981947" y="4484055"/>
              <a:ext cx="1326004" cy="369332"/>
            </a:xfrm>
            <a:prstGeom prst="rect">
              <a:avLst/>
            </a:prstGeom>
            <a:noFill/>
          </p:spPr>
          <p:txBody>
            <a:bodyPr wrap="none" rtlCol="0">
              <a:spAutoFit/>
            </a:bodyPr>
            <a:lstStyle/>
            <a:p>
              <a:r>
                <a:rPr lang="en-US" sz="900" b="1" dirty="0"/>
                <a:t>+ global/local model </a:t>
              </a:r>
            </a:p>
            <a:p>
              <a:r>
                <a:rPr lang="en-US" sz="900" b="1" dirty="0"/>
                <a:t>downloading latency</a:t>
              </a:r>
            </a:p>
          </p:txBody>
        </p:sp>
        <p:sp>
          <p:nvSpPr>
            <p:cNvPr id="13" name="TextBox 12">
              <a:extLst>
                <a:ext uri="{FF2B5EF4-FFF2-40B4-BE49-F238E27FC236}">
                  <a16:creationId xmlns:a16="http://schemas.microsoft.com/office/drawing/2014/main" id="{83B86672-18E7-424D-B473-E43C550EB37A}"/>
                </a:ext>
              </a:extLst>
            </p:cNvPr>
            <p:cNvSpPr txBox="1"/>
            <p:nvPr/>
          </p:nvSpPr>
          <p:spPr>
            <a:xfrm>
              <a:off x="4462353" y="4484055"/>
              <a:ext cx="1326004" cy="369332"/>
            </a:xfrm>
            <a:prstGeom prst="rect">
              <a:avLst/>
            </a:prstGeom>
            <a:noFill/>
          </p:spPr>
          <p:txBody>
            <a:bodyPr wrap="none" rtlCol="0">
              <a:spAutoFit/>
            </a:bodyPr>
            <a:lstStyle/>
            <a:p>
              <a:r>
                <a:rPr lang="en-US" sz="900" b="1" dirty="0"/>
                <a:t>GPU computing time</a:t>
              </a:r>
            </a:p>
            <a:p>
              <a:pPr algn="ctr"/>
              <a:r>
                <a:rPr lang="en-US" sz="900" b="1" dirty="0"/>
                <a:t>at device</a:t>
              </a:r>
            </a:p>
          </p:txBody>
        </p:sp>
        <p:pic>
          <p:nvPicPr>
            <p:cNvPr id="15" name="Picture 14" descr="Icon&#10;&#10;Description automatically generated">
              <a:extLst>
                <a:ext uri="{FF2B5EF4-FFF2-40B4-BE49-F238E27FC236}">
                  <a16:creationId xmlns:a16="http://schemas.microsoft.com/office/drawing/2014/main" id="{C4DBF592-8702-4000-94DC-1F33AD447BCF}"/>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rot="1233411">
              <a:off x="4260115" y="4560073"/>
              <a:ext cx="233849" cy="242344"/>
            </a:xfrm>
            <a:prstGeom prst="rect">
              <a:avLst/>
            </a:prstGeom>
          </p:spPr>
        </p:pic>
      </p:grpSp>
      <p:sp>
        <p:nvSpPr>
          <p:cNvPr id="19" name="TextBox 18">
            <a:extLst>
              <a:ext uri="{FF2B5EF4-FFF2-40B4-BE49-F238E27FC236}">
                <a16:creationId xmlns:a16="http://schemas.microsoft.com/office/drawing/2014/main" id="{27F3943B-DE3C-4EF5-9A72-D577EB17487E}"/>
              </a:ext>
            </a:extLst>
          </p:cNvPr>
          <p:cNvSpPr txBox="1"/>
          <p:nvPr/>
        </p:nvSpPr>
        <p:spPr>
          <a:xfrm>
            <a:off x="307089" y="5625376"/>
            <a:ext cx="5949215" cy="461665"/>
          </a:xfrm>
          <a:prstGeom prst="rect">
            <a:avLst/>
          </a:prstGeom>
          <a:noFill/>
        </p:spPr>
        <p:txBody>
          <a:bodyPr wrap="square" rtlCol="0">
            <a:spAutoFit/>
          </a:bodyPr>
          <a:lstStyle/>
          <a:p>
            <a:pPr marL="285750" indent="-285750">
              <a:buFont typeface="Wingdings" panose="05000000000000000000" pitchFamily="2" charset="2"/>
              <a:buChar char="§"/>
            </a:pPr>
            <a:r>
              <a:rPr lang="en-US" sz="1200" dirty="0"/>
              <a:t>Support for various models of Federated Learning as described in SA1 Rel18 AMMT requirements.</a:t>
            </a:r>
          </a:p>
        </p:txBody>
      </p:sp>
      <p:sp>
        <p:nvSpPr>
          <p:cNvPr id="14" name="TextBox 13">
            <a:extLst>
              <a:ext uri="{FF2B5EF4-FFF2-40B4-BE49-F238E27FC236}">
                <a16:creationId xmlns:a16="http://schemas.microsoft.com/office/drawing/2014/main" id="{2012BBDB-3FA9-4A1C-807A-12F193861CF5}"/>
              </a:ext>
            </a:extLst>
          </p:cNvPr>
          <p:cNvSpPr txBox="1"/>
          <p:nvPr/>
        </p:nvSpPr>
        <p:spPr>
          <a:xfrm>
            <a:off x="151451" y="1032227"/>
            <a:ext cx="5944549" cy="480131"/>
          </a:xfrm>
          <a:prstGeom prst="rect">
            <a:avLst/>
          </a:prstGeom>
          <a:solidFill>
            <a:schemeClr val="bg1">
              <a:lumMod val="95000"/>
            </a:schemeClr>
          </a:solidFill>
        </p:spPr>
        <p:txBody>
          <a:bodyPr wrap="square">
            <a:spAutoFit/>
          </a:bodyPr>
          <a:lstStyle/>
          <a:p>
            <a:pPr>
              <a:lnSpc>
                <a:spcPct val="90000"/>
              </a:lnSpc>
            </a:pPr>
            <a:r>
              <a:rPr lang="en-US" sz="1400" b="1" dirty="0">
                <a:solidFill>
                  <a:srgbClr val="0070C0"/>
                </a:solidFill>
                <a:latin typeface="+mn-lt"/>
              </a:rPr>
              <a:t>Federated Learning allows for collaborative training of a single global model by multiple local learners without exchanging or transporting data anywhere!</a:t>
            </a:r>
          </a:p>
        </p:txBody>
      </p:sp>
    </p:spTree>
    <p:extLst>
      <p:ext uri="{BB962C8B-B14F-4D97-AF65-F5344CB8AC3E}">
        <p14:creationId xmlns:p14="http://schemas.microsoft.com/office/powerpoint/2010/main" val="676512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p:cNvSpPr/>
          <p:nvPr/>
        </p:nvSpPr>
        <p:spPr>
          <a:xfrm>
            <a:off x="295226" y="590614"/>
            <a:ext cx="9905022" cy="646331"/>
          </a:xfrm>
          <a:prstGeom prst="rect">
            <a:avLst/>
          </a:prstGeom>
        </p:spPr>
        <p:txBody>
          <a:bodyPr wrap="square">
            <a:spAutoFit/>
          </a:bodyPr>
          <a:lstStyle/>
          <a:p>
            <a:pPr>
              <a:spcAft>
                <a:spcPts val="300"/>
              </a:spcAft>
            </a:pPr>
            <a:r>
              <a:rPr lang="en-GB" altLang="zh-CN" dirty="0">
                <a:solidFill>
                  <a:srgbClr val="000000"/>
                </a:solidFill>
                <a:latin typeface="Times New Roman" panose="02020603050405020304" pitchFamily="18" charset="0"/>
                <a:ea typeface="Times New Roman" panose="02020603050405020304" pitchFamily="18" charset="0"/>
              </a:rPr>
              <a:t>Trigger a study in R18 to </a:t>
            </a:r>
            <a:r>
              <a:rPr lang="en-US" altLang="zh-CN" dirty="0">
                <a:solidFill>
                  <a:srgbClr val="000000"/>
                </a:solidFill>
                <a:latin typeface="Times New Roman" panose="02020603050405020304" pitchFamily="18" charset="0"/>
                <a:ea typeface="Times New Roman" panose="02020603050405020304" pitchFamily="18" charset="0"/>
              </a:rPr>
              <a:t>investigate the feasibility of 5GS enhancement support for AI/ML services &amp; transmissions with 5GS assistance (S2-2103758). , </a:t>
            </a:r>
            <a:endParaRPr lang="zh-CN" altLang="zh-CN" dirty="0">
              <a:solidFill>
                <a:srgbClr val="000000"/>
              </a:solidFill>
              <a:latin typeface="Times New Roman" panose="02020603050405020304" pitchFamily="18" charset="0"/>
              <a:ea typeface="Times New Roman" panose="02020603050405020304" pitchFamily="18" charset="0"/>
            </a:endParaRPr>
          </a:p>
        </p:txBody>
      </p:sp>
      <p:sp>
        <p:nvSpPr>
          <p:cNvPr id="2" name="标题 1"/>
          <p:cNvSpPr>
            <a:spLocks noGrp="1"/>
          </p:cNvSpPr>
          <p:nvPr>
            <p:ph type="title"/>
          </p:nvPr>
        </p:nvSpPr>
        <p:spPr>
          <a:xfrm>
            <a:off x="249468" y="93185"/>
            <a:ext cx="10515600" cy="689811"/>
          </a:xfrm>
        </p:spPr>
        <p:txBody>
          <a:bodyPr>
            <a:normAutofit/>
          </a:bodyPr>
          <a:lstStyle/>
          <a:p>
            <a:r>
              <a:rPr lang="en-US" altLang="zh-CN" sz="3600" dirty="0"/>
              <a:t>Proposed Study</a:t>
            </a:r>
            <a:endParaRPr lang="zh-CN" altLang="en-US" sz="3600" dirty="0"/>
          </a:p>
        </p:txBody>
      </p:sp>
      <p:sp>
        <p:nvSpPr>
          <p:cNvPr id="63" name="矩形 62"/>
          <p:cNvSpPr/>
          <p:nvPr/>
        </p:nvSpPr>
        <p:spPr>
          <a:xfrm>
            <a:off x="7645312" y="913779"/>
            <a:ext cx="4424177" cy="5270674"/>
          </a:xfrm>
          <a:prstGeom prst="rect">
            <a:avLst/>
          </a:prstGeom>
        </p:spPr>
        <p:txBody>
          <a:bodyPr wrap="square">
            <a:spAutoFit/>
          </a:bodyPr>
          <a:lstStyle/>
          <a:p>
            <a:pPr marL="342900" indent="-342900">
              <a:spcBef>
                <a:spcPts val="300"/>
              </a:spcBef>
              <a:spcAft>
                <a:spcPts val="300"/>
              </a:spcAft>
              <a:buAutoNum type="arabicParenR"/>
            </a:pPr>
            <a:r>
              <a:rPr lang="en-GB" altLang="zh-CN" sz="1300" dirty="0">
                <a:solidFill>
                  <a:srgbClr val="0070C0"/>
                </a:solidFill>
              </a:rPr>
              <a:t>QoS enhancement, AF influence bandwidth control transmission (unicast &amp; multicast) and policy control</a:t>
            </a:r>
          </a:p>
          <a:p>
            <a:pPr marL="361950">
              <a:spcBef>
                <a:spcPts val="300"/>
              </a:spcBef>
              <a:spcAft>
                <a:spcPts val="300"/>
              </a:spcAft>
            </a:pPr>
            <a:r>
              <a:rPr lang="en-GB" altLang="zh-CN" sz="1300" dirty="0">
                <a:solidFill>
                  <a:srgbClr val="000000"/>
                </a:solidFill>
                <a:latin typeface="Times New Roman" panose="02020603050405020304" pitchFamily="18" charset="0"/>
                <a:ea typeface="Times New Roman" panose="02020603050405020304" pitchFamily="18" charset="0"/>
              </a:rPr>
              <a:t>Study asymmetric QoS/ Content-type aware QoS/ New 5QI/ adaptive bandwidth control for AI/ML service transmission as well as policy control and charging</a:t>
            </a:r>
            <a:endParaRPr lang="en-GB" altLang="zh-CN" sz="1300" dirty="0">
              <a:solidFill>
                <a:srgbClr val="0070C0"/>
              </a:solidFill>
            </a:endParaRPr>
          </a:p>
          <a:p>
            <a:pPr marL="342900" indent="-342900">
              <a:spcBef>
                <a:spcPts val="300"/>
              </a:spcBef>
              <a:spcAft>
                <a:spcPts val="300"/>
              </a:spcAft>
              <a:buAutoNum type="arabicParenR" startAt="2"/>
            </a:pPr>
            <a:r>
              <a:rPr lang="en-US" altLang="zh-CN" sz="1300" dirty="0">
                <a:solidFill>
                  <a:srgbClr val="0070C0"/>
                </a:solidFill>
              </a:rPr>
              <a:t>5GC analytical information exposure extension</a:t>
            </a:r>
          </a:p>
          <a:p>
            <a:pPr marL="361950">
              <a:spcBef>
                <a:spcPts val="300"/>
              </a:spcBef>
              <a:spcAft>
                <a:spcPts val="300"/>
              </a:spcAft>
            </a:pPr>
            <a:r>
              <a:rPr lang="en-GB" altLang="zh-CN" sz="1300" dirty="0">
                <a:solidFill>
                  <a:srgbClr val="000000"/>
                </a:solidFill>
                <a:latin typeface="Times New Roman" panose="02020603050405020304" pitchFamily="18" charset="0"/>
              </a:rPr>
              <a:t>Study real time analytics/prediction/alert to </a:t>
            </a:r>
            <a:r>
              <a:rPr lang="en-US" altLang="zh-CN" sz="1300" dirty="0">
                <a:solidFill>
                  <a:srgbClr val="000000"/>
                </a:solidFill>
                <a:latin typeface="Times New Roman" panose="02020603050405020304" pitchFamily="18" charset="0"/>
              </a:rPr>
              <a:t>provide environmental and performance predictive analysis and forewarning to application server to assist AI/ML operation </a:t>
            </a:r>
            <a:endParaRPr lang="en-US" altLang="zh-CN" sz="1300" dirty="0">
              <a:solidFill>
                <a:srgbClr val="0070C0"/>
              </a:solidFill>
            </a:endParaRPr>
          </a:p>
          <a:p>
            <a:pPr marL="342900" indent="-342900">
              <a:spcBef>
                <a:spcPts val="600"/>
              </a:spcBef>
              <a:spcAft>
                <a:spcPts val="0"/>
              </a:spcAft>
              <a:buAutoNum type="arabicParenR" startAt="3"/>
            </a:pPr>
            <a:r>
              <a:rPr lang="en-US" altLang="zh-CN" sz="1300" dirty="0">
                <a:solidFill>
                  <a:srgbClr val="0070C0"/>
                </a:solidFill>
              </a:rPr>
              <a:t>Enabling UE and Application Server to support collaborative Federated Learning  operation with assistance from 5GS</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FL training candidate device selection, </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Minimizing FL training delay</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Avoidance FL communication disturbance, </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Support aggregated performance monitoring and measurement for a group of UEs </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QoS info exposure for group of UEs</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Transmission scheduling for unicast and multicast FL operation including the synchronous FL model</a:t>
            </a:r>
          </a:p>
          <a:p>
            <a:pPr marL="627063" lvl="1" indent="-285750">
              <a:spcBef>
                <a:spcPts val="0"/>
              </a:spcBef>
              <a:spcAft>
                <a:spcPts val="300"/>
              </a:spcAft>
              <a:buFont typeface="Wingdings" panose="05000000000000000000" pitchFamily="2" charset="2"/>
              <a:buChar char="§"/>
            </a:pPr>
            <a:r>
              <a:rPr lang="en-US" altLang="zh-CN" sz="1300" dirty="0">
                <a:latin typeface="Times New Roman" panose="02020603050405020304" pitchFamily="18" charset="0"/>
                <a:cs typeface="Times New Roman" panose="02020603050405020304" pitchFamily="18" charset="0"/>
              </a:rPr>
              <a:t>Adaptive scheduling for increase or decrease of AI/ML traffic demand</a:t>
            </a:r>
          </a:p>
        </p:txBody>
      </p:sp>
      <p:sp>
        <p:nvSpPr>
          <p:cNvPr id="3" name="TextBox 2">
            <a:extLst>
              <a:ext uri="{FF2B5EF4-FFF2-40B4-BE49-F238E27FC236}">
                <a16:creationId xmlns:a16="http://schemas.microsoft.com/office/drawing/2014/main" id="{C8F81A64-FF23-4214-8E6D-3EC9E3F0128C}"/>
              </a:ext>
            </a:extLst>
          </p:cNvPr>
          <p:cNvSpPr txBox="1"/>
          <p:nvPr/>
        </p:nvSpPr>
        <p:spPr>
          <a:xfrm>
            <a:off x="122508" y="5613063"/>
            <a:ext cx="7695522" cy="276999"/>
          </a:xfrm>
          <a:prstGeom prst="rect">
            <a:avLst/>
          </a:prstGeom>
          <a:noFill/>
        </p:spPr>
        <p:txBody>
          <a:bodyPr wrap="square" rtlCol="0">
            <a:spAutoFit/>
          </a:bodyPr>
          <a:lstStyle/>
          <a:p>
            <a:r>
              <a:rPr lang="en-US" sz="1200" b="1" u="sng" dirty="0">
                <a:latin typeface="+mn-lt"/>
              </a:rPr>
              <a:t>NOTE: </a:t>
            </a:r>
            <a:r>
              <a:rPr lang="en-US" sz="1200" dirty="0">
                <a:latin typeface="+mn-lt"/>
              </a:rPr>
              <a:t>More detailed requirements corresponding to the objectives described here can be referred to SA1 AMMT study.  </a:t>
            </a:r>
          </a:p>
        </p:txBody>
      </p:sp>
      <p:sp>
        <p:nvSpPr>
          <p:cNvPr id="195" name="Arrow: Left-Right 194">
            <a:extLst>
              <a:ext uri="{FF2B5EF4-FFF2-40B4-BE49-F238E27FC236}">
                <a16:creationId xmlns:a16="http://schemas.microsoft.com/office/drawing/2014/main" id="{275A2646-699E-4E7E-9220-6D8F552A3066}"/>
              </a:ext>
            </a:extLst>
          </p:cNvPr>
          <p:cNvSpPr/>
          <p:nvPr/>
        </p:nvSpPr>
        <p:spPr>
          <a:xfrm rot="16200000">
            <a:off x="4591918" y="2537335"/>
            <a:ext cx="1156214" cy="162318"/>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6" name="Group 195">
            <a:extLst>
              <a:ext uri="{FF2B5EF4-FFF2-40B4-BE49-F238E27FC236}">
                <a16:creationId xmlns:a16="http://schemas.microsoft.com/office/drawing/2014/main" id="{C7E93D01-D1E2-458E-B390-8F5059E64B50}"/>
              </a:ext>
            </a:extLst>
          </p:cNvPr>
          <p:cNvGrpSpPr/>
          <p:nvPr/>
        </p:nvGrpSpPr>
        <p:grpSpPr>
          <a:xfrm>
            <a:off x="1155148" y="3205422"/>
            <a:ext cx="6294559" cy="2130250"/>
            <a:chOff x="1155148" y="2491991"/>
            <a:chExt cx="6294559" cy="2130250"/>
          </a:xfrm>
        </p:grpSpPr>
        <p:grpSp>
          <p:nvGrpSpPr>
            <p:cNvPr id="197" name="Group 196">
              <a:extLst>
                <a:ext uri="{FF2B5EF4-FFF2-40B4-BE49-F238E27FC236}">
                  <a16:creationId xmlns:a16="http://schemas.microsoft.com/office/drawing/2014/main" id="{2B95E0FF-F9D6-4825-ADCA-4FD242F48996}"/>
                </a:ext>
              </a:extLst>
            </p:cNvPr>
            <p:cNvGrpSpPr/>
            <p:nvPr/>
          </p:nvGrpSpPr>
          <p:grpSpPr>
            <a:xfrm>
              <a:off x="1155148" y="2639547"/>
              <a:ext cx="6294559" cy="1726245"/>
              <a:chOff x="1155148" y="2639547"/>
              <a:chExt cx="6294559" cy="1726245"/>
            </a:xfrm>
          </p:grpSpPr>
          <p:sp>
            <p:nvSpPr>
              <p:cNvPr id="199" name="Rectangle: Rounded Corners 198">
                <a:extLst>
                  <a:ext uri="{FF2B5EF4-FFF2-40B4-BE49-F238E27FC236}">
                    <a16:creationId xmlns:a16="http://schemas.microsoft.com/office/drawing/2014/main" id="{A17FAC01-3082-4FA3-9DCC-3E0261AEEA87}"/>
                  </a:ext>
                </a:extLst>
              </p:cNvPr>
              <p:cNvSpPr/>
              <p:nvPr/>
            </p:nvSpPr>
            <p:spPr>
              <a:xfrm>
                <a:off x="3991303" y="2649595"/>
                <a:ext cx="522514"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PCF</a:t>
                </a:r>
              </a:p>
            </p:txBody>
          </p:sp>
          <p:sp>
            <p:nvSpPr>
              <p:cNvPr id="200" name="Rectangle: Rounded Corners 199">
                <a:extLst>
                  <a:ext uri="{FF2B5EF4-FFF2-40B4-BE49-F238E27FC236}">
                    <a16:creationId xmlns:a16="http://schemas.microsoft.com/office/drawing/2014/main" id="{EBC15D12-D870-447B-B0DE-283F8ED66230}"/>
                  </a:ext>
                </a:extLst>
              </p:cNvPr>
              <p:cNvSpPr/>
              <p:nvPr/>
            </p:nvSpPr>
            <p:spPr>
              <a:xfrm>
                <a:off x="4836141" y="2639547"/>
                <a:ext cx="823193"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NWDAF</a:t>
                </a:r>
              </a:p>
            </p:txBody>
          </p:sp>
          <p:sp>
            <p:nvSpPr>
              <p:cNvPr id="201" name="Rectangle: Rounded Corners 200">
                <a:extLst>
                  <a:ext uri="{FF2B5EF4-FFF2-40B4-BE49-F238E27FC236}">
                    <a16:creationId xmlns:a16="http://schemas.microsoft.com/office/drawing/2014/main" id="{EA4F89BC-D083-40D0-91E8-D81CC5F9A6A4}"/>
                  </a:ext>
                </a:extLst>
              </p:cNvPr>
              <p:cNvSpPr/>
              <p:nvPr/>
            </p:nvSpPr>
            <p:spPr>
              <a:xfrm>
                <a:off x="5912207" y="2639547"/>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NEF</a:t>
                </a:r>
              </a:p>
            </p:txBody>
          </p:sp>
          <p:sp>
            <p:nvSpPr>
              <p:cNvPr id="202" name="Rectangle: Rounded Corners 201">
                <a:extLst>
                  <a:ext uri="{FF2B5EF4-FFF2-40B4-BE49-F238E27FC236}">
                    <a16:creationId xmlns:a16="http://schemas.microsoft.com/office/drawing/2014/main" id="{BF623D99-1289-4965-A3AC-D9C474E95CDB}"/>
                  </a:ext>
                </a:extLst>
              </p:cNvPr>
              <p:cNvSpPr/>
              <p:nvPr/>
            </p:nvSpPr>
            <p:spPr>
              <a:xfrm>
                <a:off x="6825030" y="2649595"/>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AF</a:t>
                </a:r>
              </a:p>
            </p:txBody>
          </p:sp>
          <p:sp>
            <p:nvSpPr>
              <p:cNvPr id="203" name="Rectangle: Rounded Corners 202">
                <a:extLst>
                  <a:ext uri="{FF2B5EF4-FFF2-40B4-BE49-F238E27FC236}">
                    <a16:creationId xmlns:a16="http://schemas.microsoft.com/office/drawing/2014/main" id="{7A1969CF-AA5A-43D4-BA50-496E3C78A586}"/>
                  </a:ext>
                </a:extLst>
              </p:cNvPr>
              <p:cNvSpPr/>
              <p:nvPr/>
            </p:nvSpPr>
            <p:spPr>
              <a:xfrm>
                <a:off x="4513817" y="3464716"/>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SMF</a:t>
                </a:r>
              </a:p>
            </p:txBody>
          </p:sp>
          <p:sp>
            <p:nvSpPr>
              <p:cNvPr id="204" name="Rectangle: Rounded Corners 203">
                <a:extLst>
                  <a:ext uri="{FF2B5EF4-FFF2-40B4-BE49-F238E27FC236}">
                    <a16:creationId xmlns:a16="http://schemas.microsoft.com/office/drawing/2014/main" id="{0547C5E3-EAD6-42FA-A166-E88BDE250AFD}"/>
                  </a:ext>
                </a:extLst>
              </p:cNvPr>
              <p:cNvSpPr/>
              <p:nvPr/>
            </p:nvSpPr>
            <p:spPr>
              <a:xfrm>
                <a:off x="3486669" y="3457180"/>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AMF</a:t>
                </a:r>
              </a:p>
            </p:txBody>
          </p:sp>
          <p:sp>
            <p:nvSpPr>
              <p:cNvPr id="205" name="Rectangle: Rounded Corners 204">
                <a:extLst>
                  <a:ext uri="{FF2B5EF4-FFF2-40B4-BE49-F238E27FC236}">
                    <a16:creationId xmlns:a16="http://schemas.microsoft.com/office/drawing/2014/main" id="{8E669436-62D4-4879-85B1-42F115D6D09D}"/>
                  </a:ext>
                </a:extLst>
              </p:cNvPr>
              <p:cNvSpPr/>
              <p:nvPr/>
            </p:nvSpPr>
            <p:spPr>
              <a:xfrm>
                <a:off x="4543960" y="4087022"/>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UPF</a:t>
                </a:r>
              </a:p>
            </p:txBody>
          </p:sp>
          <p:sp>
            <p:nvSpPr>
              <p:cNvPr id="206" name="Rectangle: Rounded Corners 205">
                <a:extLst>
                  <a:ext uri="{FF2B5EF4-FFF2-40B4-BE49-F238E27FC236}">
                    <a16:creationId xmlns:a16="http://schemas.microsoft.com/office/drawing/2014/main" id="{2C7EF23F-F59B-4E95-89FF-95C0C1C542C7}"/>
                  </a:ext>
                </a:extLst>
              </p:cNvPr>
              <p:cNvSpPr/>
              <p:nvPr/>
            </p:nvSpPr>
            <p:spPr>
              <a:xfrm>
                <a:off x="2567781" y="4087022"/>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gNB</a:t>
                </a:r>
                <a:endParaRPr lang="en-US" sz="1400" dirty="0"/>
              </a:p>
            </p:txBody>
          </p:sp>
          <p:sp>
            <p:nvSpPr>
              <p:cNvPr id="207" name="Rectangle: Rounded Corners 206">
                <a:extLst>
                  <a:ext uri="{FF2B5EF4-FFF2-40B4-BE49-F238E27FC236}">
                    <a16:creationId xmlns:a16="http://schemas.microsoft.com/office/drawing/2014/main" id="{97CF6D45-77F8-436B-8352-B09FCE6FB2B2}"/>
                  </a:ext>
                </a:extLst>
              </p:cNvPr>
              <p:cNvSpPr/>
              <p:nvPr/>
            </p:nvSpPr>
            <p:spPr>
              <a:xfrm>
                <a:off x="1155148" y="4087022"/>
                <a:ext cx="624677" cy="2787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UE</a:t>
                </a:r>
              </a:p>
            </p:txBody>
          </p:sp>
          <p:cxnSp>
            <p:nvCxnSpPr>
              <p:cNvPr id="208" name="Straight Connector 207">
                <a:extLst>
                  <a:ext uri="{FF2B5EF4-FFF2-40B4-BE49-F238E27FC236}">
                    <a16:creationId xmlns:a16="http://schemas.microsoft.com/office/drawing/2014/main" id="{DF3AF289-2691-47F5-97A1-1E5CD9E24739}"/>
                  </a:ext>
                </a:extLst>
              </p:cNvPr>
              <p:cNvCxnSpPr/>
              <p:nvPr/>
            </p:nvCxnSpPr>
            <p:spPr>
              <a:xfrm>
                <a:off x="3486669" y="3203030"/>
                <a:ext cx="3963038"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9" name="Straight Connector 208">
                <a:extLst>
                  <a:ext uri="{FF2B5EF4-FFF2-40B4-BE49-F238E27FC236}">
                    <a16:creationId xmlns:a16="http://schemas.microsoft.com/office/drawing/2014/main" id="{13A5C451-E166-450A-81ED-0A2FFCAD8B61}"/>
                  </a:ext>
                </a:extLst>
              </p:cNvPr>
              <p:cNvCxnSpPr>
                <a:cxnSpLocks/>
              </p:cNvCxnSpPr>
              <p:nvPr/>
            </p:nvCxnSpPr>
            <p:spPr>
              <a:xfrm flipV="1">
                <a:off x="4281363" y="2928366"/>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0" name="Straight Connector 209">
                <a:extLst>
                  <a:ext uri="{FF2B5EF4-FFF2-40B4-BE49-F238E27FC236}">
                    <a16:creationId xmlns:a16="http://schemas.microsoft.com/office/drawing/2014/main" id="{CADF3EC1-FA3D-49E4-9E45-7436963033CC}"/>
                  </a:ext>
                </a:extLst>
              </p:cNvPr>
              <p:cNvCxnSpPr>
                <a:cxnSpLocks/>
              </p:cNvCxnSpPr>
              <p:nvPr/>
            </p:nvCxnSpPr>
            <p:spPr>
              <a:xfrm flipV="1">
                <a:off x="5267776" y="2918317"/>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1" name="Straight Connector 210">
                <a:extLst>
                  <a:ext uri="{FF2B5EF4-FFF2-40B4-BE49-F238E27FC236}">
                    <a16:creationId xmlns:a16="http://schemas.microsoft.com/office/drawing/2014/main" id="{E5703411-2938-4543-848B-5425BF36EA5C}"/>
                  </a:ext>
                </a:extLst>
              </p:cNvPr>
              <p:cNvCxnSpPr>
                <a:cxnSpLocks/>
              </p:cNvCxnSpPr>
              <p:nvPr/>
            </p:nvCxnSpPr>
            <p:spPr>
              <a:xfrm flipV="1">
                <a:off x="6224044" y="2918317"/>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8C46C875-B9F8-4930-90ED-D278EB7C8826}"/>
                  </a:ext>
                </a:extLst>
              </p:cNvPr>
              <p:cNvCxnSpPr>
                <a:cxnSpLocks/>
              </p:cNvCxnSpPr>
              <p:nvPr/>
            </p:nvCxnSpPr>
            <p:spPr>
              <a:xfrm flipV="1">
                <a:off x="7160216" y="2918317"/>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3" name="Straight Connector 212">
                <a:extLst>
                  <a:ext uri="{FF2B5EF4-FFF2-40B4-BE49-F238E27FC236}">
                    <a16:creationId xmlns:a16="http://schemas.microsoft.com/office/drawing/2014/main" id="{AD594F85-AFB7-436D-9847-9662C977006F}"/>
                  </a:ext>
                </a:extLst>
              </p:cNvPr>
              <p:cNvCxnSpPr>
                <a:cxnSpLocks/>
              </p:cNvCxnSpPr>
              <p:nvPr/>
            </p:nvCxnSpPr>
            <p:spPr>
              <a:xfrm flipV="1">
                <a:off x="4836141" y="3207135"/>
                <a:ext cx="0" cy="27876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4" name="Straight Connector 213">
                <a:extLst>
                  <a:ext uri="{FF2B5EF4-FFF2-40B4-BE49-F238E27FC236}">
                    <a16:creationId xmlns:a16="http://schemas.microsoft.com/office/drawing/2014/main" id="{A2FF5FED-6E88-4AFA-81CB-7DF8BFF4CB1D}"/>
                  </a:ext>
                </a:extLst>
              </p:cNvPr>
              <p:cNvCxnSpPr>
                <a:cxnSpLocks/>
              </p:cNvCxnSpPr>
              <p:nvPr/>
            </p:nvCxnSpPr>
            <p:spPr>
              <a:xfrm flipV="1">
                <a:off x="3794018" y="3207135"/>
                <a:ext cx="4989" cy="2500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5" name="Straight Connector 214">
                <a:extLst>
                  <a:ext uri="{FF2B5EF4-FFF2-40B4-BE49-F238E27FC236}">
                    <a16:creationId xmlns:a16="http://schemas.microsoft.com/office/drawing/2014/main" id="{62C50B2C-6565-444A-8832-6818768AE087}"/>
                  </a:ext>
                </a:extLst>
              </p:cNvPr>
              <p:cNvCxnSpPr>
                <a:cxnSpLocks/>
              </p:cNvCxnSpPr>
              <p:nvPr/>
            </p:nvCxnSpPr>
            <p:spPr>
              <a:xfrm flipV="1">
                <a:off x="4836141" y="3735951"/>
                <a:ext cx="0" cy="3510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a16="http://schemas.microsoft.com/office/drawing/2014/main" id="{962877B6-F85F-4FA0-A84E-7D5080EA32C0}"/>
                  </a:ext>
                </a:extLst>
              </p:cNvPr>
              <p:cNvCxnSpPr>
                <a:cxnSpLocks/>
                <a:stCxn id="205" idx="1"/>
              </p:cNvCxnSpPr>
              <p:nvPr/>
            </p:nvCxnSpPr>
            <p:spPr>
              <a:xfrm flipH="1">
                <a:off x="3192458" y="4226407"/>
                <a:ext cx="1351502" cy="155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5A26EEFE-27B3-4228-BF36-78A70FF55470}"/>
                  </a:ext>
                </a:extLst>
              </p:cNvPr>
              <p:cNvCxnSpPr>
                <a:cxnSpLocks/>
              </p:cNvCxnSpPr>
              <p:nvPr/>
            </p:nvCxnSpPr>
            <p:spPr>
              <a:xfrm flipH="1">
                <a:off x="1779825" y="4227961"/>
                <a:ext cx="787956" cy="16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8" name="Straight Connector 217">
                <a:extLst>
                  <a:ext uri="{FF2B5EF4-FFF2-40B4-BE49-F238E27FC236}">
                    <a16:creationId xmlns:a16="http://schemas.microsoft.com/office/drawing/2014/main" id="{E9E2F9D4-6757-46CD-A550-4FA6F9A8718E}"/>
                  </a:ext>
                </a:extLst>
              </p:cNvPr>
              <p:cNvCxnSpPr>
                <a:cxnSpLocks/>
                <a:stCxn id="204" idx="1"/>
              </p:cNvCxnSpPr>
              <p:nvPr/>
            </p:nvCxnSpPr>
            <p:spPr>
              <a:xfrm flipH="1">
                <a:off x="1467486" y="3596565"/>
                <a:ext cx="2019183" cy="753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A08A0DBB-CF67-470B-846D-B20FD5C46441}"/>
                  </a:ext>
                </a:extLst>
              </p:cNvPr>
              <p:cNvCxnSpPr>
                <a:cxnSpLocks/>
                <a:endCxn id="207" idx="0"/>
              </p:cNvCxnSpPr>
              <p:nvPr/>
            </p:nvCxnSpPr>
            <p:spPr>
              <a:xfrm>
                <a:off x="1467486" y="3596565"/>
                <a:ext cx="1" cy="49045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9EF62FB4-A885-44C9-9613-7AB7035F2BC9}"/>
                  </a:ext>
                </a:extLst>
              </p:cNvPr>
              <p:cNvCxnSpPr>
                <a:cxnSpLocks/>
                <a:endCxn id="206" idx="0"/>
              </p:cNvCxnSpPr>
              <p:nvPr/>
            </p:nvCxnSpPr>
            <p:spPr>
              <a:xfrm flipH="1">
                <a:off x="2880120" y="3709945"/>
                <a:ext cx="606549" cy="377077"/>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98" name="Rectangle 197">
              <a:extLst>
                <a:ext uri="{FF2B5EF4-FFF2-40B4-BE49-F238E27FC236}">
                  <a16:creationId xmlns:a16="http://schemas.microsoft.com/office/drawing/2014/main" id="{5F99622F-5538-4F67-B825-92F2365DE1C6}"/>
                </a:ext>
              </a:extLst>
            </p:cNvPr>
            <p:cNvSpPr/>
            <p:nvPr/>
          </p:nvSpPr>
          <p:spPr>
            <a:xfrm>
              <a:off x="3355737" y="2491991"/>
              <a:ext cx="3334398" cy="2130250"/>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1" name="Group 220">
            <a:extLst>
              <a:ext uri="{FF2B5EF4-FFF2-40B4-BE49-F238E27FC236}">
                <a16:creationId xmlns:a16="http://schemas.microsoft.com/office/drawing/2014/main" id="{7466B5B2-6B70-40DF-A3C0-AA220DAAFAA8}"/>
              </a:ext>
            </a:extLst>
          </p:cNvPr>
          <p:cNvGrpSpPr/>
          <p:nvPr/>
        </p:nvGrpSpPr>
        <p:grpSpPr>
          <a:xfrm>
            <a:off x="1155148" y="1940259"/>
            <a:ext cx="371377" cy="544143"/>
            <a:chOff x="612949" y="617952"/>
            <a:chExt cx="1071000" cy="1684388"/>
          </a:xfrm>
        </p:grpSpPr>
        <p:sp>
          <p:nvSpPr>
            <p:cNvPr id="222" name="Oval 221">
              <a:extLst>
                <a:ext uri="{FF2B5EF4-FFF2-40B4-BE49-F238E27FC236}">
                  <a16:creationId xmlns:a16="http://schemas.microsoft.com/office/drawing/2014/main" id="{2A182516-B4FC-4205-AF98-254F673EB06D}"/>
                </a:ext>
              </a:extLst>
            </p:cNvPr>
            <p:cNvSpPr/>
            <p:nvPr/>
          </p:nvSpPr>
          <p:spPr>
            <a:xfrm>
              <a:off x="612949" y="857674"/>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Oval 222">
              <a:extLst>
                <a:ext uri="{FF2B5EF4-FFF2-40B4-BE49-F238E27FC236}">
                  <a16:creationId xmlns:a16="http://schemas.microsoft.com/office/drawing/2014/main" id="{0EA12818-DA29-4717-BCE8-4D77DE93FEA9}"/>
                </a:ext>
              </a:extLst>
            </p:cNvPr>
            <p:cNvSpPr/>
            <p:nvPr/>
          </p:nvSpPr>
          <p:spPr>
            <a:xfrm>
              <a:off x="612949" y="1319510"/>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Oval 223">
              <a:extLst>
                <a:ext uri="{FF2B5EF4-FFF2-40B4-BE49-F238E27FC236}">
                  <a16:creationId xmlns:a16="http://schemas.microsoft.com/office/drawing/2014/main" id="{823F9ADC-03E1-4495-84C6-0C1430A805C2}"/>
                </a:ext>
              </a:extLst>
            </p:cNvPr>
            <p:cNvSpPr/>
            <p:nvPr/>
          </p:nvSpPr>
          <p:spPr>
            <a:xfrm>
              <a:off x="612949" y="1825366"/>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 name="Oval 224">
              <a:extLst>
                <a:ext uri="{FF2B5EF4-FFF2-40B4-BE49-F238E27FC236}">
                  <a16:creationId xmlns:a16="http://schemas.microsoft.com/office/drawing/2014/main" id="{78FB7194-552F-4941-A8EF-0BA9E76B0E80}"/>
                </a:ext>
              </a:extLst>
            </p:cNvPr>
            <p:cNvSpPr/>
            <p:nvPr/>
          </p:nvSpPr>
          <p:spPr>
            <a:xfrm>
              <a:off x="1382498" y="617952"/>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 name="Oval 225">
              <a:extLst>
                <a:ext uri="{FF2B5EF4-FFF2-40B4-BE49-F238E27FC236}">
                  <a16:creationId xmlns:a16="http://schemas.microsoft.com/office/drawing/2014/main" id="{33EE112C-15CD-43FD-81CF-85652728E0D8}"/>
                </a:ext>
              </a:extLst>
            </p:cNvPr>
            <p:cNvSpPr/>
            <p:nvPr/>
          </p:nvSpPr>
          <p:spPr>
            <a:xfrm>
              <a:off x="1382497" y="1058443"/>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Oval 226">
              <a:extLst>
                <a:ext uri="{FF2B5EF4-FFF2-40B4-BE49-F238E27FC236}">
                  <a16:creationId xmlns:a16="http://schemas.microsoft.com/office/drawing/2014/main" id="{7B72E36E-1A3A-4916-A720-17832FEA7008}"/>
                </a:ext>
              </a:extLst>
            </p:cNvPr>
            <p:cNvSpPr/>
            <p:nvPr/>
          </p:nvSpPr>
          <p:spPr>
            <a:xfrm>
              <a:off x="1382497" y="1511569"/>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Oval 227">
              <a:extLst>
                <a:ext uri="{FF2B5EF4-FFF2-40B4-BE49-F238E27FC236}">
                  <a16:creationId xmlns:a16="http://schemas.microsoft.com/office/drawing/2014/main" id="{27D51395-9C02-46AC-8540-EED18DAE9177}"/>
                </a:ext>
              </a:extLst>
            </p:cNvPr>
            <p:cNvSpPr/>
            <p:nvPr/>
          </p:nvSpPr>
          <p:spPr>
            <a:xfrm>
              <a:off x="1382497" y="1984357"/>
              <a:ext cx="301451" cy="31798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9" name="Straight Arrow Connector 228">
              <a:extLst>
                <a:ext uri="{FF2B5EF4-FFF2-40B4-BE49-F238E27FC236}">
                  <a16:creationId xmlns:a16="http://schemas.microsoft.com/office/drawing/2014/main" id="{0F10258C-935A-4123-88C7-7B00DC15FD48}"/>
                </a:ext>
              </a:extLst>
            </p:cNvPr>
            <p:cNvCxnSpPr>
              <a:stCxn id="222" idx="6"/>
              <a:endCxn id="225" idx="2"/>
            </p:cNvCxnSpPr>
            <p:nvPr/>
          </p:nvCxnSpPr>
          <p:spPr>
            <a:xfrm flipV="1">
              <a:off x="914400" y="776944"/>
              <a:ext cx="468098" cy="2397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0" name="Straight Arrow Connector 229">
              <a:extLst>
                <a:ext uri="{FF2B5EF4-FFF2-40B4-BE49-F238E27FC236}">
                  <a16:creationId xmlns:a16="http://schemas.microsoft.com/office/drawing/2014/main" id="{2EFCB779-1127-4CCB-817F-44C68AB1396D}"/>
                </a:ext>
              </a:extLst>
            </p:cNvPr>
            <p:cNvCxnSpPr>
              <a:cxnSpLocks/>
              <a:stCxn id="222" idx="6"/>
              <a:endCxn id="226" idx="2"/>
            </p:cNvCxnSpPr>
            <p:nvPr/>
          </p:nvCxnSpPr>
          <p:spPr>
            <a:xfrm>
              <a:off x="914400" y="1016666"/>
              <a:ext cx="468097" cy="20076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1" name="Straight Arrow Connector 230">
              <a:extLst>
                <a:ext uri="{FF2B5EF4-FFF2-40B4-BE49-F238E27FC236}">
                  <a16:creationId xmlns:a16="http://schemas.microsoft.com/office/drawing/2014/main" id="{F3C24D6C-6E53-4836-B632-0FB24BE40431}"/>
                </a:ext>
              </a:extLst>
            </p:cNvPr>
            <p:cNvCxnSpPr>
              <a:cxnSpLocks/>
              <a:stCxn id="222" idx="6"/>
              <a:endCxn id="227" idx="2"/>
            </p:cNvCxnSpPr>
            <p:nvPr/>
          </p:nvCxnSpPr>
          <p:spPr>
            <a:xfrm>
              <a:off x="914400" y="1016666"/>
              <a:ext cx="468097" cy="65389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2" name="Straight Arrow Connector 231">
              <a:extLst>
                <a:ext uri="{FF2B5EF4-FFF2-40B4-BE49-F238E27FC236}">
                  <a16:creationId xmlns:a16="http://schemas.microsoft.com/office/drawing/2014/main" id="{2ECE9F23-1CC7-49FD-94AE-6259253E5159}"/>
                </a:ext>
              </a:extLst>
            </p:cNvPr>
            <p:cNvCxnSpPr>
              <a:cxnSpLocks/>
              <a:stCxn id="222" idx="6"/>
              <a:endCxn id="228" idx="2"/>
            </p:cNvCxnSpPr>
            <p:nvPr/>
          </p:nvCxnSpPr>
          <p:spPr>
            <a:xfrm>
              <a:off x="914400" y="1016666"/>
              <a:ext cx="468097" cy="11266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3" name="Straight Connector 232">
              <a:extLst>
                <a:ext uri="{FF2B5EF4-FFF2-40B4-BE49-F238E27FC236}">
                  <a16:creationId xmlns:a16="http://schemas.microsoft.com/office/drawing/2014/main" id="{219EB256-E751-4319-8310-635713DB0AFA}"/>
                </a:ext>
              </a:extLst>
            </p:cNvPr>
            <p:cNvCxnSpPr>
              <a:stCxn id="223" idx="6"/>
              <a:endCxn id="225" idx="2"/>
            </p:cNvCxnSpPr>
            <p:nvPr/>
          </p:nvCxnSpPr>
          <p:spPr>
            <a:xfrm flipV="1">
              <a:off x="914400" y="776944"/>
              <a:ext cx="468098" cy="7015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a:extLst>
                <a:ext uri="{FF2B5EF4-FFF2-40B4-BE49-F238E27FC236}">
                  <a16:creationId xmlns:a16="http://schemas.microsoft.com/office/drawing/2014/main" id="{BAE53F5E-9097-4FDF-B84C-1BCBDA7BA3BD}"/>
                </a:ext>
              </a:extLst>
            </p:cNvPr>
            <p:cNvCxnSpPr>
              <a:cxnSpLocks/>
              <a:stCxn id="224" idx="6"/>
              <a:endCxn id="225" idx="2"/>
            </p:cNvCxnSpPr>
            <p:nvPr/>
          </p:nvCxnSpPr>
          <p:spPr>
            <a:xfrm flipV="1">
              <a:off x="914400" y="776944"/>
              <a:ext cx="468098" cy="12074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a:extLst>
                <a:ext uri="{FF2B5EF4-FFF2-40B4-BE49-F238E27FC236}">
                  <a16:creationId xmlns:a16="http://schemas.microsoft.com/office/drawing/2014/main" id="{EE6BA45C-D1D4-4807-B879-743C8343F5C1}"/>
                </a:ext>
              </a:extLst>
            </p:cNvPr>
            <p:cNvCxnSpPr>
              <a:cxnSpLocks/>
              <a:stCxn id="226" idx="2"/>
              <a:endCxn id="223" idx="6"/>
            </p:cNvCxnSpPr>
            <p:nvPr/>
          </p:nvCxnSpPr>
          <p:spPr>
            <a:xfrm flipH="1">
              <a:off x="914400" y="1217435"/>
              <a:ext cx="468097" cy="2610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a16="http://schemas.microsoft.com/office/drawing/2014/main" id="{ACFD6810-8C5C-4BEA-A311-1BD637455100}"/>
                </a:ext>
              </a:extLst>
            </p:cNvPr>
            <p:cNvCxnSpPr>
              <a:cxnSpLocks/>
              <a:stCxn id="227" idx="2"/>
              <a:endCxn id="223" idx="6"/>
            </p:cNvCxnSpPr>
            <p:nvPr/>
          </p:nvCxnSpPr>
          <p:spPr>
            <a:xfrm flipH="1" flipV="1">
              <a:off x="914400" y="1478502"/>
              <a:ext cx="468097" cy="1920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a:extLst>
                <a:ext uri="{FF2B5EF4-FFF2-40B4-BE49-F238E27FC236}">
                  <a16:creationId xmlns:a16="http://schemas.microsoft.com/office/drawing/2014/main" id="{C3D95654-CDBF-4B8F-88AD-14EA78E07628}"/>
                </a:ext>
              </a:extLst>
            </p:cNvPr>
            <p:cNvCxnSpPr>
              <a:cxnSpLocks/>
              <a:stCxn id="228" idx="2"/>
              <a:endCxn id="223" idx="6"/>
            </p:cNvCxnSpPr>
            <p:nvPr/>
          </p:nvCxnSpPr>
          <p:spPr>
            <a:xfrm flipH="1" flipV="1">
              <a:off x="914400" y="1478502"/>
              <a:ext cx="468097" cy="6648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a:extLst>
                <a:ext uri="{FF2B5EF4-FFF2-40B4-BE49-F238E27FC236}">
                  <a16:creationId xmlns:a16="http://schemas.microsoft.com/office/drawing/2014/main" id="{EC30135A-1FBB-4539-84BF-607BFB6704E6}"/>
                </a:ext>
              </a:extLst>
            </p:cNvPr>
            <p:cNvCxnSpPr>
              <a:cxnSpLocks/>
              <a:stCxn id="227" idx="2"/>
              <a:endCxn id="224" idx="6"/>
            </p:cNvCxnSpPr>
            <p:nvPr/>
          </p:nvCxnSpPr>
          <p:spPr>
            <a:xfrm flipH="1">
              <a:off x="914400" y="1670561"/>
              <a:ext cx="468097" cy="3137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a:extLst>
                <a:ext uri="{FF2B5EF4-FFF2-40B4-BE49-F238E27FC236}">
                  <a16:creationId xmlns:a16="http://schemas.microsoft.com/office/drawing/2014/main" id="{E6737151-CD2A-4C28-8C10-F3E308182892}"/>
                </a:ext>
              </a:extLst>
            </p:cNvPr>
            <p:cNvCxnSpPr>
              <a:cxnSpLocks/>
              <a:stCxn id="228" idx="2"/>
              <a:endCxn id="224" idx="6"/>
            </p:cNvCxnSpPr>
            <p:nvPr/>
          </p:nvCxnSpPr>
          <p:spPr>
            <a:xfrm flipH="1" flipV="1">
              <a:off x="914400" y="1984358"/>
              <a:ext cx="468097" cy="1589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40" name="Group 239">
            <a:extLst>
              <a:ext uri="{FF2B5EF4-FFF2-40B4-BE49-F238E27FC236}">
                <a16:creationId xmlns:a16="http://schemas.microsoft.com/office/drawing/2014/main" id="{82386A64-B602-4360-8BB9-DD96B39C43FE}"/>
              </a:ext>
            </a:extLst>
          </p:cNvPr>
          <p:cNvGrpSpPr/>
          <p:nvPr/>
        </p:nvGrpSpPr>
        <p:grpSpPr>
          <a:xfrm>
            <a:off x="6535134" y="1988949"/>
            <a:ext cx="965506" cy="585403"/>
            <a:chOff x="2733152" y="1386448"/>
            <a:chExt cx="965506" cy="585403"/>
          </a:xfrm>
        </p:grpSpPr>
        <p:sp>
          <p:nvSpPr>
            <p:cNvPr id="241" name="Oval 240">
              <a:extLst>
                <a:ext uri="{FF2B5EF4-FFF2-40B4-BE49-F238E27FC236}">
                  <a16:creationId xmlns:a16="http://schemas.microsoft.com/office/drawing/2014/main" id="{85160CA7-C563-4615-8A5D-C972CD1EA1DC}"/>
                </a:ext>
              </a:extLst>
            </p:cNvPr>
            <p:cNvSpPr/>
            <p:nvPr/>
          </p:nvSpPr>
          <p:spPr>
            <a:xfrm>
              <a:off x="2733152" y="1386448"/>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Oval 241">
              <a:extLst>
                <a:ext uri="{FF2B5EF4-FFF2-40B4-BE49-F238E27FC236}">
                  <a16:creationId xmlns:a16="http://schemas.microsoft.com/office/drawing/2014/main" id="{039CE8CE-8A75-4C0F-86C6-5EA5FDF4338C}"/>
                </a:ext>
              </a:extLst>
            </p:cNvPr>
            <p:cNvSpPr/>
            <p:nvPr/>
          </p:nvSpPr>
          <p:spPr>
            <a:xfrm>
              <a:off x="2733152" y="1535864"/>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Oval 242">
              <a:extLst>
                <a:ext uri="{FF2B5EF4-FFF2-40B4-BE49-F238E27FC236}">
                  <a16:creationId xmlns:a16="http://schemas.microsoft.com/office/drawing/2014/main" id="{89BB3DA2-72CD-476C-B42C-287A1F6421D8}"/>
                </a:ext>
              </a:extLst>
            </p:cNvPr>
            <p:cNvSpPr/>
            <p:nvPr/>
          </p:nvSpPr>
          <p:spPr>
            <a:xfrm>
              <a:off x="2733152" y="1699521"/>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Oval 243">
              <a:extLst>
                <a:ext uri="{FF2B5EF4-FFF2-40B4-BE49-F238E27FC236}">
                  <a16:creationId xmlns:a16="http://schemas.microsoft.com/office/drawing/2014/main" id="{EC45B94B-0AF9-4669-B222-3F8B5C665DDF}"/>
                </a:ext>
              </a:extLst>
            </p:cNvPr>
            <p:cNvSpPr/>
            <p:nvPr/>
          </p:nvSpPr>
          <p:spPr>
            <a:xfrm>
              <a:off x="3041112" y="1598000"/>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Oval 244">
              <a:extLst>
                <a:ext uri="{FF2B5EF4-FFF2-40B4-BE49-F238E27FC236}">
                  <a16:creationId xmlns:a16="http://schemas.microsoft.com/office/drawing/2014/main" id="{5ECA75E0-17F0-4C9F-922F-A2C76C35128D}"/>
                </a:ext>
              </a:extLst>
            </p:cNvPr>
            <p:cNvSpPr/>
            <p:nvPr/>
          </p:nvSpPr>
          <p:spPr>
            <a:xfrm>
              <a:off x="3041112" y="1758196"/>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6" name="Straight Arrow Connector 245">
              <a:extLst>
                <a:ext uri="{FF2B5EF4-FFF2-40B4-BE49-F238E27FC236}">
                  <a16:creationId xmlns:a16="http://schemas.microsoft.com/office/drawing/2014/main" id="{24FBF6B1-476A-468F-BE1D-3A6EB42FBFB3}"/>
                </a:ext>
              </a:extLst>
            </p:cNvPr>
            <p:cNvCxnSpPr>
              <a:cxnSpLocks/>
              <a:stCxn id="241" idx="6"/>
              <a:endCxn id="267" idx="2"/>
            </p:cNvCxnSpPr>
            <p:nvPr/>
          </p:nvCxnSpPr>
          <p:spPr>
            <a:xfrm>
              <a:off x="2853788" y="1437886"/>
              <a:ext cx="187323" cy="6113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7" name="Straight Arrow Connector 246">
              <a:extLst>
                <a:ext uri="{FF2B5EF4-FFF2-40B4-BE49-F238E27FC236}">
                  <a16:creationId xmlns:a16="http://schemas.microsoft.com/office/drawing/2014/main" id="{2C165276-0169-4E87-AF98-B26FEAF2C349}"/>
                </a:ext>
              </a:extLst>
            </p:cNvPr>
            <p:cNvCxnSpPr>
              <a:cxnSpLocks/>
              <a:stCxn id="241" idx="6"/>
              <a:endCxn id="244" idx="2"/>
            </p:cNvCxnSpPr>
            <p:nvPr/>
          </p:nvCxnSpPr>
          <p:spPr>
            <a:xfrm>
              <a:off x="2853788" y="1437886"/>
              <a:ext cx="187324" cy="21155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8" name="Straight Arrow Connector 247">
              <a:extLst>
                <a:ext uri="{FF2B5EF4-FFF2-40B4-BE49-F238E27FC236}">
                  <a16:creationId xmlns:a16="http://schemas.microsoft.com/office/drawing/2014/main" id="{C3398C56-11B5-4910-BD95-E83F0A3B50D5}"/>
                </a:ext>
              </a:extLst>
            </p:cNvPr>
            <p:cNvCxnSpPr>
              <a:cxnSpLocks/>
              <a:stCxn id="241" idx="6"/>
              <a:endCxn id="245" idx="2"/>
            </p:cNvCxnSpPr>
            <p:nvPr/>
          </p:nvCxnSpPr>
          <p:spPr>
            <a:xfrm>
              <a:off x="2853788" y="1437886"/>
              <a:ext cx="187324" cy="3717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9" name="Straight Connector 248">
              <a:extLst>
                <a:ext uri="{FF2B5EF4-FFF2-40B4-BE49-F238E27FC236}">
                  <a16:creationId xmlns:a16="http://schemas.microsoft.com/office/drawing/2014/main" id="{FE100D2A-D736-44A6-BDA9-E6164A3914B8}"/>
                </a:ext>
              </a:extLst>
            </p:cNvPr>
            <p:cNvCxnSpPr>
              <a:cxnSpLocks/>
            </p:cNvCxnSpPr>
            <p:nvPr/>
          </p:nvCxnSpPr>
          <p:spPr>
            <a:xfrm flipH="1">
              <a:off x="2853788" y="1503105"/>
              <a:ext cx="187324" cy="844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a:extLst>
                <a:ext uri="{FF2B5EF4-FFF2-40B4-BE49-F238E27FC236}">
                  <a16:creationId xmlns:a16="http://schemas.microsoft.com/office/drawing/2014/main" id="{2684E2CF-1C2B-41CA-A67D-A364B71FA278}"/>
                </a:ext>
              </a:extLst>
            </p:cNvPr>
            <p:cNvCxnSpPr>
              <a:cxnSpLocks/>
              <a:stCxn id="244" idx="2"/>
              <a:endCxn id="242" idx="6"/>
            </p:cNvCxnSpPr>
            <p:nvPr/>
          </p:nvCxnSpPr>
          <p:spPr>
            <a:xfrm flipH="1" flipV="1">
              <a:off x="2853788" y="1587302"/>
              <a:ext cx="187324" cy="621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a:extLst>
                <a:ext uri="{FF2B5EF4-FFF2-40B4-BE49-F238E27FC236}">
                  <a16:creationId xmlns:a16="http://schemas.microsoft.com/office/drawing/2014/main" id="{6AEFB1E8-96C3-47A6-8EBA-BBC76B174399}"/>
                </a:ext>
              </a:extLst>
            </p:cNvPr>
            <p:cNvCxnSpPr>
              <a:cxnSpLocks/>
              <a:stCxn id="245" idx="2"/>
              <a:endCxn id="242" idx="6"/>
            </p:cNvCxnSpPr>
            <p:nvPr/>
          </p:nvCxnSpPr>
          <p:spPr>
            <a:xfrm flipH="1" flipV="1">
              <a:off x="2853788" y="1587302"/>
              <a:ext cx="187324" cy="2223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D5AB6939-E22E-4064-95F7-5F70F61325DB}"/>
                </a:ext>
              </a:extLst>
            </p:cNvPr>
            <p:cNvCxnSpPr>
              <a:cxnSpLocks/>
              <a:stCxn id="244" idx="2"/>
              <a:endCxn id="243" idx="6"/>
            </p:cNvCxnSpPr>
            <p:nvPr/>
          </p:nvCxnSpPr>
          <p:spPr>
            <a:xfrm flipH="1">
              <a:off x="2853788" y="1649438"/>
              <a:ext cx="187324" cy="1015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B5EF6529-1F74-443A-8E2E-1C01C51AD115}"/>
                </a:ext>
              </a:extLst>
            </p:cNvPr>
            <p:cNvCxnSpPr>
              <a:cxnSpLocks/>
              <a:stCxn id="245" idx="2"/>
              <a:endCxn id="243" idx="6"/>
            </p:cNvCxnSpPr>
            <p:nvPr/>
          </p:nvCxnSpPr>
          <p:spPr>
            <a:xfrm flipH="1" flipV="1">
              <a:off x="2853788" y="1750959"/>
              <a:ext cx="187324" cy="586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4" name="Oval 253">
              <a:extLst>
                <a:ext uri="{FF2B5EF4-FFF2-40B4-BE49-F238E27FC236}">
                  <a16:creationId xmlns:a16="http://schemas.microsoft.com/office/drawing/2014/main" id="{6176F03C-A508-40BF-9430-6598D7692771}"/>
                </a:ext>
              </a:extLst>
            </p:cNvPr>
            <p:cNvSpPr/>
            <p:nvPr/>
          </p:nvSpPr>
          <p:spPr>
            <a:xfrm>
              <a:off x="2733152" y="1868976"/>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5" name="Straight Arrow Connector 254">
              <a:extLst>
                <a:ext uri="{FF2B5EF4-FFF2-40B4-BE49-F238E27FC236}">
                  <a16:creationId xmlns:a16="http://schemas.microsoft.com/office/drawing/2014/main" id="{8A30677A-73D5-4F92-A335-D037F44A8AD0}"/>
                </a:ext>
              </a:extLst>
            </p:cNvPr>
            <p:cNvCxnSpPr>
              <a:cxnSpLocks/>
              <a:stCxn id="254" idx="6"/>
              <a:endCxn id="245" idx="2"/>
            </p:cNvCxnSpPr>
            <p:nvPr/>
          </p:nvCxnSpPr>
          <p:spPr>
            <a:xfrm flipV="1">
              <a:off x="2853788" y="1809634"/>
              <a:ext cx="187324" cy="11077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CE87333E-C914-46B5-B9EF-73CFC5BC4262}"/>
                </a:ext>
              </a:extLst>
            </p:cNvPr>
            <p:cNvCxnSpPr>
              <a:cxnSpLocks/>
              <a:stCxn id="244" idx="2"/>
              <a:endCxn id="254" idx="6"/>
            </p:cNvCxnSpPr>
            <p:nvPr/>
          </p:nvCxnSpPr>
          <p:spPr>
            <a:xfrm flipH="1">
              <a:off x="2853788" y="1649438"/>
              <a:ext cx="187324" cy="2709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a:extLst>
                <a:ext uri="{FF2B5EF4-FFF2-40B4-BE49-F238E27FC236}">
                  <a16:creationId xmlns:a16="http://schemas.microsoft.com/office/drawing/2014/main" id="{75CF64E1-9786-41AD-AB23-8B111782C859}"/>
                </a:ext>
              </a:extLst>
            </p:cNvPr>
            <p:cNvCxnSpPr>
              <a:cxnSpLocks/>
              <a:stCxn id="267" idx="2"/>
              <a:endCxn id="254" idx="6"/>
            </p:cNvCxnSpPr>
            <p:nvPr/>
          </p:nvCxnSpPr>
          <p:spPr>
            <a:xfrm flipH="1">
              <a:off x="2853788" y="1499021"/>
              <a:ext cx="187323" cy="4213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8" name="Oval 257">
              <a:extLst>
                <a:ext uri="{FF2B5EF4-FFF2-40B4-BE49-F238E27FC236}">
                  <a16:creationId xmlns:a16="http://schemas.microsoft.com/office/drawing/2014/main" id="{459CFA4D-BF67-46CF-AA7C-BC237C6AFC91}"/>
                </a:ext>
              </a:extLst>
            </p:cNvPr>
            <p:cNvSpPr/>
            <p:nvPr/>
          </p:nvSpPr>
          <p:spPr>
            <a:xfrm>
              <a:off x="3330380" y="1537266"/>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 name="Oval 258">
              <a:extLst>
                <a:ext uri="{FF2B5EF4-FFF2-40B4-BE49-F238E27FC236}">
                  <a16:creationId xmlns:a16="http://schemas.microsoft.com/office/drawing/2014/main" id="{4A146112-D056-4B45-89FF-192F325EA236}"/>
                </a:ext>
              </a:extLst>
            </p:cNvPr>
            <p:cNvSpPr/>
            <p:nvPr/>
          </p:nvSpPr>
          <p:spPr>
            <a:xfrm>
              <a:off x="3330380" y="1713765"/>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 name="Oval 259">
              <a:extLst>
                <a:ext uri="{FF2B5EF4-FFF2-40B4-BE49-F238E27FC236}">
                  <a16:creationId xmlns:a16="http://schemas.microsoft.com/office/drawing/2014/main" id="{A266C244-6331-42B5-A1E8-BD558EF10589}"/>
                </a:ext>
              </a:extLst>
            </p:cNvPr>
            <p:cNvSpPr/>
            <p:nvPr/>
          </p:nvSpPr>
          <p:spPr>
            <a:xfrm>
              <a:off x="3578022" y="1609830"/>
              <a:ext cx="120636" cy="1028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1" name="Straight Arrow Connector 260">
              <a:extLst>
                <a:ext uri="{FF2B5EF4-FFF2-40B4-BE49-F238E27FC236}">
                  <a16:creationId xmlns:a16="http://schemas.microsoft.com/office/drawing/2014/main" id="{C3280FC6-D05E-4235-A200-D3AA4309BDF9}"/>
                </a:ext>
              </a:extLst>
            </p:cNvPr>
            <p:cNvCxnSpPr>
              <a:cxnSpLocks/>
              <a:stCxn id="245" idx="6"/>
              <a:endCxn id="258" idx="2"/>
            </p:cNvCxnSpPr>
            <p:nvPr/>
          </p:nvCxnSpPr>
          <p:spPr>
            <a:xfrm flipV="1">
              <a:off x="3161748" y="1588703"/>
              <a:ext cx="168633" cy="2209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2" name="Straight Arrow Connector 261">
              <a:extLst>
                <a:ext uri="{FF2B5EF4-FFF2-40B4-BE49-F238E27FC236}">
                  <a16:creationId xmlns:a16="http://schemas.microsoft.com/office/drawing/2014/main" id="{70CFC6EC-460E-499D-8AC2-EF1BB7750ADF}"/>
                </a:ext>
              </a:extLst>
            </p:cNvPr>
            <p:cNvCxnSpPr>
              <a:cxnSpLocks/>
              <a:stCxn id="244" idx="6"/>
              <a:endCxn id="259" idx="2"/>
            </p:cNvCxnSpPr>
            <p:nvPr/>
          </p:nvCxnSpPr>
          <p:spPr>
            <a:xfrm>
              <a:off x="3161748" y="1649438"/>
              <a:ext cx="168633" cy="1157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F8AE9CF0-0721-4964-8991-860AF8188082}"/>
                </a:ext>
              </a:extLst>
            </p:cNvPr>
            <p:cNvCxnSpPr>
              <a:cxnSpLocks/>
              <a:stCxn id="258" idx="2"/>
              <a:endCxn id="267" idx="5"/>
            </p:cNvCxnSpPr>
            <p:nvPr/>
          </p:nvCxnSpPr>
          <p:spPr>
            <a:xfrm flipH="1" flipV="1">
              <a:off x="3144080" y="1538093"/>
              <a:ext cx="186301" cy="50611"/>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B5059E2-DBE2-4217-8A57-171DC6800C4B}"/>
                </a:ext>
              </a:extLst>
            </p:cNvPr>
            <p:cNvCxnSpPr>
              <a:cxnSpLocks/>
              <a:stCxn id="258" idx="2"/>
              <a:endCxn id="244" idx="5"/>
            </p:cNvCxnSpPr>
            <p:nvPr/>
          </p:nvCxnSpPr>
          <p:spPr>
            <a:xfrm flipH="1">
              <a:off x="3144081" y="1588703"/>
              <a:ext cx="186300" cy="971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C4E3C560-D9DD-43BD-963B-A99C600ECEF6}"/>
                </a:ext>
              </a:extLst>
            </p:cNvPr>
            <p:cNvCxnSpPr>
              <a:cxnSpLocks/>
              <a:stCxn id="259" idx="2"/>
              <a:endCxn id="267" idx="5"/>
            </p:cNvCxnSpPr>
            <p:nvPr/>
          </p:nvCxnSpPr>
          <p:spPr>
            <a:xfrm flipH="1" flipV="1">
              <a:off x="3144080" y="1538093"/>
              <a:ext cx="186301" cy="227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5C888AA4-09A7-4232-9A1A-D73891707F47}"/>
                </a:ext>
              </a:extLst>
            </p:cNvPr>
            <p:cNvCxnSpPr>
              <a:cxnSpLocks/>
              <a:stCxn id="245" idx="6"/>
              <a:endCxn id="259" idx="2"/>
            </p:cNvCxnSpPr>
            <p:nvPr/>
          </p:nvCxnSpPr>
          <p:spPr>
            <a:xfrm flipV="1">
              <a:off x="3161748" y="1765203"/>
              <a:ext cx="168632" cy="4443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7" name="Oval 266">
              <a:extLst>
                <a:ext uri="{FF2B5EF4-FFF2-40B4-BE49-F238E27FC236}">
                  <a16:creationId xmlns:a16="http://schemas.microsoft.com/office/drawing/2014/main" id="{2F4AC7FE-06ED-4E6F-8E94-D866A54C3A6B}"/>
                </a:ext>
              </a:extLst>
            </p:cNvPr>
            <p:cNvSpPr/>
            <p:nvPr/>
          </p:nvSpPr>
          <p:spPr>
            <a:xfrm>
              <a:off x="3041111" y="1443764"/>
              <a:ext cx="120635" cy="11051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8" name="Straight Connector 267">
              <a:extLst>
                <a:ext uri="{FF2B5EF4-FFF2-40B4-BE49-F238E27FC236}">
                  <a16:creationId xmlns:a16="http://schemas.microsoft.com/office/drawing/2014/main" id="{D9657E0E-FB44-42DD-94DE-8D7404619CCB}"/>
                </a:ext>
              </a:extLst>
            </p:cNvPr>
            <p:cNvCxnSpPr>
              <a:cxnSpLocks/>
              <a:stCxn id="260" idx="2"/>
              <a:endCxn id="258" idx="6"/>
            </p:cNvCxnSpPr>
            <p:nvPr/>
          </p:nvCxnSpPr>
          <p:spPr>
            <a:xfrm flipH="1" flipV="1">
              <a:off x="3451016" y="1588703"/>
              <a:ext cx="127006" cy="72564"/>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7798D777-0250-40E9-A751-D840D70ED408}"/>
                </a:ext>
              </a:extLst>
            </p:cNvPr>
            <p:cNvCxnSpPr>
              <a:cxnSpLocks/>
              <a:stCxn id="260" idx="3"/>
              <a:endCxn id="259" idx="6"/>
            </p:cNvCxnSpPr>
            <p:nvPr/>
          </p:nvCxnSpPr>
          <p:spPr>
            <a:xfrm flipH="1">
              <a:off x="3451016" y="1697640"/>
              <a:ext cx="144673" cy="67563"/>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270" name="Picture 269" descr="Icon&#10;&#10;Description automatically generated">
            <a:extLst>
              <a:ext uri="{FF2B5EF4-FFF2-40B4-BE49-F238E27FC236}">
                <a16:creationId xmlns:a16="http://schemas.microsoft.com/office/drawing/2014/main" id="{E8414CD7-FAD5-49E6-AA8A-FA59555A28A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rot="1328722">
            <a:off x="1185064" y="2583348"/>
            <a:ext cx="334917" cy="392927"/>
          </a:xfrm>
          <a:prstGeom prst="rect">
            <a:avLst/>
          </a:prstGeom>
        </p:spPr>
      </p:pic>
      <p:pic>
        <p:nvPicPr>
          <p:cNvPr id="271" name="Picture 270" descr="Icon&#10;&#10;Description automatically generated">
            <a:extLst>
              <a:ext uri="{FF2B5EF4-FFF2-40B4-BE49-F238E27FC236}">
                <a16:creationId xmlns:a16="http://schemas.microsoft.com/office/drawing/2014/main" id="{087A39B8-56F6-47FF-BB1E-EAF4B7CB48D2}"/>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825030" y="2483468"/>
            <a:ext cx="444129" cy="546621"/>
          </a:xfrm>
          <a:prstGeom prst="rect">
            <a:avLst/>
          </a:prstGeom>
        </p:spPr>
      </p:pic>
      <p:sp>
        <p:nvSpPr>
          <p:cNvPr id="272" name="Arrow: Left-Right 271">
            <a:extLst>
              <a:ext uri="{FF2B5EF4-FFF2-40B4-BE49-F238E27FC236}">
                <a16:creationId xmlns:a16="http://schemas.microsoft.com/office/drawing/2014/main" id="{416816E3-575E-4251-9358-2AEBE7173091}"/>
              </a:ext>
            </a:extLst>
          </p:cNvPr>
          <p:cNvSpPr/>
          <p:nvPr/>
        </p:nvSpPr>
        <p:spPr>
          <a:xfrm>
            <a:off x="1594392" y="2634296"/>
            <a:ext cx="5150253" cy="240664"/>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 name="Arrow: Left-Right 272">
            <a:extLst>
              <a:ext uri="{FF2B5EF4-FFF2-40B4-BE49-F238E27FC236}">
                <a16:creationId xmlns:a16="http://schemas.microsoft.com/office/drawing/2014/main" id="{F57D9004-2857-4551-BDA2-6E9BE377A917}"/>
              </a:ext>
            </a:extLst>
          </p:cNvPr>
          <p:cNvSpPr/>
          <p:nvPr/>
        </p:nvSpPr>
        <p:spPr>
          <a:xfrm rot="16200000">
            <a:off x="3988429" y="2932260"/>
            <a:ext cx="415852" cy="170017"/>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 name="TextBox 273">
            <a:extLst>
              <a:ext uri="{FF2B5EF4-FFF2-40B4-BE49-F238E27FC236}">
                <a16:creationId xmlns:a16="http://schemas.microsoft.com/office/drawing/2014/main" id="{31D81067-C83E-4DA2-9CB9-513A0AED9A2E}"/>
              </a:ext>
            </a:extLst>
          </p:cNvPr>
          <p:cNvSpPr txBox="1"/>
          <p:nvPr/>
        </p:nvSpPr>
        <p:spPr>
          <a:xfrm>
            <a:off x="1686217" y="2421361"/>
            <a:ext cx="4862228" cy="246221"/>
          </a:xfrm>
          <a:prstGeom prst="rect">
            <a:avLst/>
          </a:prstGeom>
          <a:noFill/>
        </p:spPr>
        <p:txBody>
          <a:bodyPr wrap="none" rtlCol="0">
            <a:spAutoFit/>
          </a:bodyPr>
          <a:lstStyle/>
          <a:p>
            <a:r>
              <a:rPr lang="en-US" sz="1000" dirty="0"/>
              <a:t>1) QoS enhancement, AF influence bandwidth control transmission &amp; policy control</a:t>
            </a:r>
          </a:p>
        </p:txBody>
      </p:sp>
      <p:sp>
        <p:nvSpPr>
          <p:cNvPr id="275" name="Arrow: Left-Right 274">
            <a:extLst>
              <a:ext uri="{FF2B5EF4-FFF2-40B4-BE49-F238E27FC236}">
                <a16:creationId xmlns:a16="http://schemas.microsoft.com/office/drawing/2014/main" id="{CE966F90-15C8-4674-94D2-5B3C88787CF4}"/>
              </a:ext>
            </a:extLst>
          </p:cNvPr>
          <p:cNvSpPr/>
          <p:nvPr/>
        </p:nvSpPr>
        <p:spPr>
          <a:xfrm>
            <a:off x="6356684" y="3662312"/>
            <a:ext cx="682672" cy="205545"/>
          </a:xfrm>
          <a:prstGeom prst="lef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 name="TextBox 275">
            <a:extLst>
              <a:ext uri="{FF2B5EF4-FFF2-40B4-BE49-F238E27FC236}">
                <a16:creationId xmlns:a16="http://schemas.microsoft.com/office/drawing/2014/main" id="{0473FD36-FEAA-4CD8-9FFD-6EA028796542}"/>
              </a:ext>
            </a:extLst>
          </p:cNvPr>
          <p:cNvSpPr txBox="1"/>
          <p:nvPr/>
        </p:nvSpPr>
        <p:spPr>
          <a:xfrm>
            <a:off x="6113553" y="3930004"/>
            <a:ext cx="1603727" cy="861774"/>
          </a:xfrm>
          <a:prstGeom prst="rect">
            <a:avLst/>
          </a:prstGeom>
          <a:noFill/>
        </p:spPr>
        <p:txBody>
          <a:bodyPr wrap="square" rtlCol="0">
            <a:spAutoFit/>
          </a:bodyPr>
          <a:lstStyle/>
          <a:p>
            <a:r>
              <a:rPr lang="en-US" sz="1000" dirty="0"/>
              <a:t>2) 5GC analytical information exposure extension to support application server AI/ML analytic operation</a:t>
            </a:r>
          </a:p>
        </p:txBody>
      </p:sp>
      <p:sp>
        <p:nvSpPr>
          <p:cNvPr id="277" name="Callout: Left-Right Arrow 276">
            <a:extLst>
              <a:ext uri="{FF2B5EF4-FFF2-40B4-BE49-F238E27FC236}">
                <a16:creationId xmlns:a16="http://schemas.microsoft.com/office/drawing/2014/main" id="{CD837C10-935F-4E6B-AA10-E0CD3302802A}"/>
              </a:ext>
            </a:extLst>
          </p:cNvPr>
          <p:cNvSpPr/>
          <p:nvPr/>
        </p:nvSpPr>
        <p:spPr>
          <a:xfrm>
            <a:off x="1655336" y="1416527"/>
            <a:ext cx="4848917" cy="659798"/>
          </a:xfrm>
          <a:prstGeom prst="leftRightArrowCallout">
            <a:avLst>
              <a:gd name="adj1" fmla="val 25000"/>
              <a:gd name="adj2" fmla="val 25000"/>
              <a:gd name="adj3" fmla="val 25000"/>
              <a:gd name="adj4" fmla="val 77964"/>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100"/>
              </a:lnSpc>
            </a:pPr>
            <a:r>
              <a:rPr lang="en-US" sz="1000" dirty="0">
                <a:solidFill>
                  <a:schemeClr val="tx1"/>
                </a:solidFill>
                <a:latin typeface="Arial" panose="020B0604020202020204" pitchFamily="34" charset="0"/>
                <a:cs typeface="Arial" panose="020B0604020202020204" pitchFamily="34" charset="0"/>
              </a:rPr>
              <a:t>3) Collaborative analytic operation with the assistance from 5GS to support data pre-processing, model downloading, learning, training and reporting for various distributed learning operations (e.g. Federated Learning). </a:t>
            </a:r>
          </a:p>
        </p:txBody>
      </p:sp>
      <p:pic>
        <p:nvPicPr>
          <p:cNvPr id="278" name="Picture 277" descr="A dog wearing sunglasses&#10;&#10;Description automatically generated">
            <a:extLst>
              <a:ext uri="{FF2B5EF4-FFF2-40B4-BE49-F238E27FC236}">
                <a16:creationId xmlns:a16="http://schemas.microsoft.com/office/drawing/2014/main" id="{797C9CC9-BEB7-4DDC-83E7-C2405DD0FD83}"/>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225630" y="2519192"/>
            <a:ext cx="466652" cy="467529"/>
          </a:xfrm>
          <a:prstGeom prst="rect">
            <a:avLst/>
          </a:prstGeom>
        </p:spPr>
      </p:pic>
      <p:grpSp>
        <p:nvGrpSpPr>
          <p:cNvPr id="279" name="Group 278">
            <a:extLst>
              <a:ext uri="{FF2B5EF4-FFF2-40B4-BE49-F238E27FC236}">
                <a16:creationId xmlns:a16="http://schemas.microsoft.com/office/drawing/2014/main" id="{7D1B01AD-14C0-4CA4-96E2-22539655ABDB}"/>
              </a:ext>
            </a:extLst>
          </p:cNvPr>
          <p:cNvGrpSpPr/>
          <p:nvPr/>
        </p:nvGrpSpPr>
        <p:grpSpPr>
          <a:xfrm>
            <a:off x="551671" y="2826055"/>
            <a:ext cx="328062" cy="246221"/>
            <a:chOff x="9287939" y="609600"/>
            <a:chExt cx="524650" cy="334757"/>
          </a:xfrm>
        </p:grpSpPr>
        <p:sp>
          <p:nvSpPr>
            <p:cNvPr id="280" name="Rectangle: Rounded Corners 279">
              <a:extLst>
                <a:ext uri="{FF2B5EF4-FFF2-40B4-BE49-F238E27FC236}">
                  <a16:creationId xmlns:a16="http://schemas.microsoft.com/office/drawing/2014/main" id="{06988023-6CCB-415D-81D4-9FAF4ECDA1F9}"/>
                </a:ext>
              </a:extLst>
            </p:cNvPr>
            <p:cNvSpPr/>
            <p:nvPr/>
          </p:nvSpPr>
          <p:spPr>
            <a:xfrm>
              <a:off x="9287939" y="609600"/>
              <a:ext cx="524650" cy="33475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1" name="Oval 280">
              <a:extLst>
                <a:ext uri="{FF2B5EF4-FFF2-40B4-BE49-F238E27FC236}">
                  <a16:creationId xmlns:a16="http://schemas.microsoft.com/office/drawing/2014/main" id="{FA0BCE42-7B8A-4737-9318-E3B090808755}"/>
                </a:ext>
              </a:extLst>
            </p:cNvPr>
            <p:cNvSpPr/>
            <p:nvPr/>
          </p:nvSpPr>
          <p:spPr>
            <a:xfrm>
              <a:off x="9422949" y="667372"/>
              <a:ext cx="256256" cy="23163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 name="Rectangle 281">
              <a:extLst>
                <a:ext uri="{FF2B5EF4-FFF2-40B4-BE49-F238E27FC236}">
                  <a16:creationId xmlns:a16="http://schemas.microsoft.com/office/drawing/2014/main" id="{89B51CBF-CAEB-44A5-BB7A-23345D0F7863}"/>
                </a:ext>
              </a:extLst>
            </p:cNvPr>
            <p:cNvSpPr/>
            <p:nvPr/>
          </p:nvSpPr>
          <p:spPr>
            <a:xfrm>
              <a:off x="9675089" y="633874"/>
              <a:ext cx="113928" cy="8217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3" name="Arrow: Right 282">
            <a:extLst>
              <a:ext uri="{FF2B5EF4-FFF2-40B4-BE49-F238E27FC236}">
                <a16:creationId xmlns:a16="http://schemas.microsoft.com/office/drawing/2014/main" id="{F449D234-2FD1-41C2-9871-7748C75AEE72}"/>
              </a:ext>
            </a:extLst>
          </p:cNvPr>
          <p:cNvSpPr/>
          <p:nvPr/>
        </p:nvSpPr>
        <p:spPr>
          <a:xfrm>
            <a:off x="793755" y="2667582"/>
            <a:ext cx="382580" cy="125114"/>
          </a:xfrm>
          <a:prstGeom prst="rightArrow">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4" name="TextBox 283">
            <a:extLst>
              <a:ext uri="{FF2B5EF4-FFF2-40B4-BE49-F238E27FC236}">
                <a16:creationId xmlns:a16="http://schemas.microsoft.com/office/drawing/2014/main" id="{2E12AFE9-3CE3-405C-84C2-0786AFA8A00C}"/>
              </a:ext>
            </a:extLst>
          </p:cNvPr>
          <p:cNvSpPr txBox="1"/>
          <p:nvPr/>
        </p:nvSpPr>
        <p:spPr>
          <a:xfrm>
            <a:off x="1014464" y="1397794"/>
            <a:ext cx="652743" cy="553998"/>
          </a:xfrm>
          <a:prstGeom prst="rect">
            <a:avLst/>
          </a:prstGeom>
          <a:noFill/>
        </p:spPr>
        <p:txBody>
          <a:bodyPr wrap="none" rtlCol="0">
            <a:spAutoFit/>
          </a:bodyPr>
          <a:lstStyle/>
          <a:p>
            <a:r>
              <a:rPr lang="en-US" sz="1000" b="1" dirty="0">
                <a:latin typeface="+mn-lt"/>
              </a:rPr>
              <a:t>UE-side</a:t>
            </a:r>
          </a:p>
          <a:p>
            <a:r>
              <a:rPr lang="en-US" sz="1000" b="1" dirty="0">
                <a:latin typeface="+mn-lt"/>
              </a:rPr>
              <a:t>Model </a:t>
            </a:r>
          </a:p>
          <a:p>
            <a:r>
              <a:rPr lang="en-US" sz="1000" b="1" dirty="0">
                <a:latin typeface="+mn-lt"/>
              </a:rPr>
              <a:t>Partition</a:t>
            </a:r>
          </a:p>
        </p:txBody>
      </p:sp>
      <p:sp>
        <p:nvSpPr>
          <p:cNvPr id="285" name="TextBox 284">
            <a:extLst>
              <a:ext uri="{FF2B5EF4-FFF2-40B4-BE49-F238E27FC236}">
                <a16:creationId xmlns:a16="http://schemas.microsoft.com/office/drawing/2014/main" id="{7BAF1F67-C849-44CD-BB65-EFE89FC9A716}"/>
              </a:ext>
            </a:extLst>
          </p:cNvPr>
          <p:cNvSpPr txBox="1"/>
          <p:nvPr/>
        </p:nvSpPr>
        <p:spPr>
          <a:xfrm>
            <a:off x="6545292" y="1449979"/>
            <a:ext cx="904415" cy="553998"/>
          </a:xfrm>
          <a:prstGeom prst="rect">
            <a:avLst/>
          </a:prstGeom>
          <a:noFill/>
        </p:spPr>
        <p:txBody>
          <a:bodyPr wrap="none" rtlCol="0">
            <a:spAutoFit/>
          </a:bodyPr>
          <a:lstStyle/>
          <a:p>
            <a:r>
              <a:rPr lang="en-US" sz="1000" b="1" dirty="0">
                <a:latin typeface="+mn-lt"/>
              </a:rPr>
              <a:t>Network-side</a:t>
            </a:r>
          </a:p>
          <a:p>
            <a:r>
              <a:rPr lang="en-US" sz="1000" b="1" dirty="0">
                <a:latin typeface="+mn-lt"/>
              </a:rPr>
              <a:t>Model </a:t>
            </a:r>
          </a:p>
          <a:p>
            <a:r>
              <a:rPr lang="en-US" sz="1000" b="1" dirty="0">
                <a:latin typeface="+mn-lt"/>
              </a:rPr>
              <a:t>Partition</a:t>
            </a:r>
          </a:p>
        </p:txBody>
      </p:sp>
      <p:sp>
        <p:nvSpPr>
          <p:cNvPr id="286" name="TextBox 285">
            <a:extLst>
              <a:ext uri="{FF2B5EF4-FFF2-40B4-BE49-F238E27FC236}">
                <a16:creationId xmlns:a16="http://schemas.microsoft.com/office/drawing/2014/main" id="{CDAB9433-3D41-41A7-9865-88FC8F3ABCCB}"/>
              </a:ext>
            </a:extLst>
          </p:cNvPr>
          <p:cNvSpPr txBox="1"/>
          <p:nvPr/>
        </p:nvSpPr>
        <p:spPr>
          <a:xfrm>
            <a:off x="1031072" y="3015768"/>
            <a:ext cx="768159" cy="246221"/>
          </a:xfrm>
          <a:prstGeom prst="rect">
            <a:avLst/>
          </a:prstGeom>
          <a:noFill/>
        </p:spPr>
        <p:txBody>
          <a:bodyPr wrap="none" rtlCol="0">
            <a:spAutoFit/>
          </a:bodyPr>
          <a:lstStyle/>
          <a:p>
            <a:r>
              <a:rPr lang="en-US" sz="1000" b="1" dirty="0">
                <a:solidFill>
                  <a:srgbClr val="0070C0"/>
                </a:solidFill>
                <a:latin typeface="+mn-lt"/>
              </a:rPr>
              <a:t>End Device</a:t>
            </a:r>
          </a:p>
        </p:txBody>
      </p:sp>
      <p:sp>
        <p:nvSpPr>
          <p:cNvPr id="287" name="TextBox 286">
            <a:extLst>
              <a:ext uri="{FF2B5EF4-FFF2-40B4-BE49-F238E27FC236}">
                <a16:creationId xmlns:a16="http://schemas.microsoft.com/office/drawing/2014/main" id="{E3CE2D72-BD96-4B37-B986-108B9135ACF1}"/>
              </a:ext>
            </a:extLst>
          </p:cNvPr>
          <p:cNvSpPr txBox="1"/>
          <p:nvPr/>
        </p:nvSpPr>
        <p:spPr>
          <a:xfrm>
            <a:off x="6651102" y="3021194"/>
            <a:ext cx="1018227" cy="246221"/>
          </a:xfrm>
          <a:prstGeom prst="rect">
            <a:avLst/>
          </a:prstGeom>
          <a:noFill/>
        </p:spPr>
        <p:txBody>
          <a:bodyPr wrap="none" rtlCol="0">
            <a:spAutoFit/>
          </a:bodyPr>
          <a:lstStyle/>
          <a:p>
            <a:r>
              <a:rPr lang="en-US" sz="1000" b="1" dirty="0">
                <a:solidFill>
                  <a:srgbClr val="0070C0"/>
                </a:solidFill>
                <a:latin typeface="+mn-lt"/>
              </a:rPr>
              <a:t>Network Server</a:t>
            </a:r>
          </a:p>
        </p:txBody>
      </p:sp>
    </p:spTree>
    <p:extLst>
      <p:ext uri="{BB962C8B-B14F-4D97-AF65-F5344CB8AC3E}">
        <p14:creationId xmlns:p14="http://schemas.microsoft.com/office/powerpoint/2010/main" val="1711100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36FBF5-8DE1-4D9C-9D81-AC2F3152DA0F}"/>
              </a:ext>
            </a:extLst>
          </p:cNvPr>
          <p:cNvSpPr>
            <a:spLocks noGrp="1"/>
          </p:cNvSpPr>
          <p:nvPr>
            <p:ph type="title"/>
          </p:nvPr>
        </p:nvSpPr>
        <p:spPr>
          <a:xfrm>
            <a:off x="64169" y="0"/>
            <a:ext cx="12297164" cy="689811"/>
          </a:xfrm>
        </p:spPr>
        <p:txBody>
          <a:bodyPr>
            <a:normAutofit fontScale="90000"/>
          </a:bodyPr>
          <a:lstStyle/>
          <a:p>
            <a:r>
              <a:rPr lang="en-GB" altLang="zh-CN" u="sng" dirty="0"/>
              <a:t>Estimated Time Units Requirements to Study FS_5GAIML</a:t>
            </a:r>
            <a:br>
              <a:rPr lang="zh-CN" altLang="zh-CN" dirty="0"/>
            </a:br>
            <a:endParaRPr lang="zh-CN" altLang="en-US" dirty="0"/>
          </a:p>
        </p:txBody>
      </p:sp>
      <p:graphicFrame>
        <p:nvGraphicFramePr>
          <p:cNvPr id="4" name="表格 3">
            <a:extLst>
              <a:ext uri="{FF2B5EF4-FFF2-40B4-BE49-F238E27FC236}">
                <a16:creationId xmlns:a16="http://schemas.microsoft.com/office/drawing/2014/main" id="{367B15A9-65AC-4F7A-A293-0AEB101D292F}"/>
              </a:ext>
            </a:extLst>
          </p:cNvPr>
          <p:cNvGraphicFramePr>
            <a:graphicFrameLocks noGrp="1"/>
          </p:cNvGraphicFramePr>
          <p:nvPr>
            <p:extLst>
              <p:ext uri="{D42A27DB-BD31-4B8C-83A1-F6EECF244321}">
                <p14:modId xmlns:p14="http://schemas.microsoft.com/office/powerpoint/2010/main" val="1397299576"/>
              </p:ext>
            </p:extLst>
          </p:nvPr>
        </p:nvGraphicFramePr>
        <p:xfrm>
          <a:off x="1677458" y="854461"/>
          <a:ext cx="6036734" cy="1776477"/>
        </p:xfrm>
        <a:graphic>
          <a:graphicData uri="http://schemas.openxmlformats.org/drawingml/2006/table">
            <a:tbl>
              <a:tblPr firstRow="1" firstCol="1" bandRow="1"/>
              <a:tblGrid>
                <a:gridCol w="1262885">
                  <a:extLst>
                    <a:ext uri="{9D8B030D-6E8A-4147-A177-3AD203B41FA5}">
                      <a16:colId xmlns:a16="http://schemas.microsoft.com/office/drawing/2014/main" val="1851936596"/>
                    </a:ext>
                  </a:extLst>
                </a:gridCol>
                <a:gridCol w="658003">
                  <a:extLst>
                    <a:ext uri="{9D8B030D-6E8A-4147-A177-3AD203B41FA5}">
                      <a16:colId xmlns:a16="http://schemas.microsoft.com/office/drawing/2014/main" val="2617751115"/>
                    </a:ext>
                  </a:extLst>
                </a:gridCol>
                <a:gridCol w="715957">
                  <a:extLst>
                    <a:ext uri="{9D8B030D-6E8A-4147-A177-3AD203B41FA5}">
                      <a16:colId xmlns:a16="http://schemas.microsoft.com/office/drawing/2014/main" val="2756661454"/>
                    </a:ext>
                  </a:extLst>
                </a:gridCol>
                <a:gridCol w="495012">
                  <a:extLst>
                    <a:ext uri="{9D8B030D-6E8A-4147-A177-3AD203B41FA5}">
                      <a16:colId xmlns:a16="http://schemas.microsoft.com/office/drawing/2014/main" val="1340777883"/>
                    </a:ext>
                  </a:extLst>
                </a:gridCol>
                <a:gridCol w="493805">
                  <a:extLst>
                    <a:ext uri="{9D8B030D-6E8A-4147-A177-3AD203B41FA5}">
                      <a16:colId xmlns:a16="http://schemas.microsoft.com/office/drawing/2014/main" val="2476863829"/>
                    </a:ext>
                  </a:extLst>
                </a:gridCol>
                <a:gridCol w="493805">
                  <a:extLst>
                    <a:ext uri="{9D8B030D-6E8A-4147-A177-3AD203B41FA5}">
                      <a16:colId xmlns:a16="http://schemas.microsoft.com/office/drawing/2014/main" val="389068415"/>
                    </a:ext>
                  </a:extLst>
                </a:gridCol>
                <a:gridCol w="439474">
                  <a:extLst>
                    <a:ext uri="{9D8B030D-6E8A-4147-A177-3AD203B41FA5}">
                      <a16:colId xmlns:a16="http://schemas.microsoft.com/office/drawing/2014/main" val="205624378"/>
                    </a:ext>
                  </a:extLst>
                </a:gridCol>
                <a:gridCol w="439474">
                  <a:extLst>
                    <a:ext uri="{9D8B030D-6E8A-4147-A177-3AD203B41FA5}">
                      <a16:colId xmlns:a16="http://schemas.microsoft.com/office/drawing/2014/main" val="3726784250"/>
                    </a:ext>
                  </a:extLst>
                </a:gridCol>
                <a:gridCol w="492598">
                  <a:extLst>
                    <a:ext uri="{9D8B030D-6E8A-4147-A177-3AD203B41FA5}">
                      <a16:colId xmlns:a16="http://schemas.microsoft.com/office/drawing/2014/main" val="2713451448"/>
                    </a:ext>
                  </a:extLst>
                </a:gridCol>
                <a:gridCol w="545721">
                  <a:extLst>
                    <a:ext uri="{9D8B030D-6E8A-4147-A177-3AD203B41FA5}">
                      <a16:colId xmlns:a16="http://schemas.microsoft.com/office/drawing/2014/main" val="395291031"/>
                    </a:ext>
                  </a:extLst>
                </a:gridCol>
              </a:tblGrid>
              <a:tr h="161925">
                <a:tc>
                  <a:txBody>
                    <a:bodyPr/>
                    <a:lstStyle/>
                    <a:p>
                      <a:pPr>
                        <a:lnSpc>
                          <a:spcPct val="107000"/>
                        </a:lnSpc>
                      </a:pPr>
                      <a:endParaRPr lang="zh-CN" sz="1000">
                        <a:effectLst/>
                        <a:latin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Target Study Completion</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Total TU</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Requested</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in</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2021-2022</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(Study)</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Oct-21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#147e</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Nov-21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#148e</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rowSpan="2">
                  <a:txBody>
                    <a:bodyPr/>
                    <a:lstStyle/>
                    <a:p>
                      <a:pPr algn="ctr">
                        <a:lnSpc>
                          <a:spcPct val="107000"/>
                        </a:lnSpc>
                        <a:spcAft>
                          <a:spcPts val="0"/>
                        </a:spcAft>
                      </a:pPr>
                      <a:r>
                        <a:rPr lang="en-US" sz="1000" b="1" dirty="0">
                          <a:effectLst/>
                          <a:latin typeface="Calibri" panose="020F0502020204030204" pitchFamily="34" charset="0"/>
                          <a:ea typeface="Times New Roman" panose="02020603050405020304" pitchFamily="18" charset="0"/>
                          <a:cs typeface="Times New Roman" panose="02020603050405020304" pitchFamily="18" charset="0"/>
                        </a:rPr>
                        <a:t>Jan-22</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dirty="0">
                          <a:effectLst/>
                          <a:latin typeface="Calibri" panose="020F0502020204030204" pitchFamily="34" charset="0"/>
                          <a:ea typeface="Times New Roman" panose="02020603050405020304" pitchFamily="18" charset="0"/>
                          <a:cs typeface="Times New Roman" panose="02020603050405020304" pitchFamily="18" charset="0"/>
                        </a:rPr>
                        <a:t>#ad hoc</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Feb-22</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#149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Apr-22 #150</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rowSpan="2">
                  <a:txBody>
                    <a:bodyPr/>
                    <a:lstStyle/>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May-22</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#150</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B9BD5"/>
                    </a:solidFill>
                  </a:tcPr>
                </a:tc>
                <a:tc rowSpan="2">
                  <a:txBody>
                    <a:bodyPr/>
                    <a:lstStyle/>
                    <a:p>
                      <a:pPr algn="ctr">
                        <a:lnSpc>
                          <a:spcPct val="107000"/>
                        </a:lnSpc>
                        <a:spcAft>
                          <a:spcPts val="0"/>
                        </a:spcAft>
                      </a:pPr>
                      <a:r>
                        <a:rPr lang="en-US" sz="1000" b="1" dirty="0">
                          <a:effectLst/>
                          <a:latin typeface="Calibri" panose="020F0502020204030204" pitchFamily="34" charset="0"/>
                          <a:ea typeface="Times New Roman" panose="02020603050405020304" pitchFamily="18" charset="0"/>
                          <a:cs typeface="Times New Roman" panose="02020603050405020304" pitchFamily="18" charset="0"/>
                        </a:rPr>
                        <a:t>Max </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p>
                      <a:pPr algn="ctr">
                        <a:lnSpc>
                          <a:spcPct val="107000"/>
                        </a:lnSpc>
                        <a:spcAft>
                          <a:spcPts val="0"/>
                        </a:spcAft>
                      </a:pPr>
                      <a:r>
                        <a:rPr lang="en-US" sz="1000" b="1" dirty="0">
                          <a:effectLst/>
                          <a:latin typeface="Calibri" panose="020F0502020204030204" pitchFamily="34" charset="0"/>
                          <a:ea typeface="Times New Roman" panose="02020603050405020304" pitchFamily="18" charset="0"/>
                          <a:cs typeface="Times New Roman" panose="02020603050405020304" pitchFamily="18" charset="0"/>
                        </a:rPr>
                        <a:t>TU that can be granted to finish study </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0726795"/>
                  </a:ext>
                </a:extLst>
              </a:tr>
              <a:tr h="485140">
                <a:tc>
                  <a:txBody>
                    <a:bodyPr/>
                    <a:lstStyle/>
                    <a:p>
                      <a:pPr>
                        <a:lnSpc>
                          <a:spcPct val="107000"/>
                        </a:lnSpc>
                      </a:pPr>
                      <a:endParaRPr lang="zh-CN" sz="1000">
                        <a:effectLst/>
                        <a:latin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2537250351"/>
                  </a:ext>
                </a:extLst>
              </a:tr>
              <a:tr h="161925">
                <a:tc>
                  <a:txBody>
                    <a:bodyPr/>
                    <a:lstStyle/>
                    <a:p>
                      <a:pP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Total TUs Available for Rel-18 work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a:noFill/>
                    </a:lnL>
                    <a:lnR>
                      <a:noFill/>
                    </a:lnR>
                    <a:lnT>
                      <a:noFill/>
                    </a:lnT>
                    <a:lnB>
                      <a:noFill/>
                    </a:lnB>
                    <a:solidFill>
                      <a:srgbClr val="BDD6EE"/>
                    </a:solidFill>
                  </a:tcPr>
                </a:tc>
                <a:tc>
                  <a:txBody>
                    <a:bodyPr/>
                    <a:lstStyle/>
                    <a:p>
                      <a:pPr>
                        <a:lnSpc>
                          <a:spcPct val="107000"/>
                        </a:lnSpc>
                        <a:spcAft>
                          <a:spcPts val="0"/>
                        </a:spcAft>
                      </a:pPr>
                      <a:r>
                        <a:rPr lang="en-GB" sz="1000">
                          <a:effectLst/>
                          <a:latin typeface="Calibri" panose="020F0502020204030204" pitchFamily="34" charset="0"/>
                          <a:ea typeface="Malgun Gothic" panose="020B0503020000020004" pitchFamily="34" charset="-127"/>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2192574"/>
                  </a:ext>
                </a:extLst>
              </a:tr>
              <a:tr h="161925">
                <a:tc>
                  <a:txBody>
                    <a:bodyPr/>
                    <a:lstStyle/>
                    <a:p>
                      <a:pPr>
                        <a:lnSpc>
                          <a:spcPct val="107000"/>
                        </a:lnSpc>
                        <a:spcAft>
                          <a:spcPts val="0"/>
                        </a:spcAft>
                      </a:pPr>
                      <a:r>
                        <a:rPr lang="en-US" sz="1000" b="1">
                          <a:effectLst/>
                          <a:latin typeface="Calibri" panose="020F0502020204030204" pitchFamily="34" charset="0"/>
                          <a:ea typeface="Times New Roman" panose="02020603050405020304" pitchFamily="18" charset="0"/>
                          <a:cs typeface="Times New Roman" panose="02020603050405020304" pitchFamily="18" charset="0"/>
                        </a:rPr>
                        <a:t>FS_5GAIML</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a:noFill/>
                    </a:lnL>
                    <a:lnR>
                      <a:noFill/>
                    </a:lnR>
                    <a:lnT>
                      <a:noFill/>
                    </a:lnT>
                    <a:lnB>
                      <a:noFill/>
                    </a:lnB>
                  </a:tcPr>
                </a:tc>
                <a:tc>
                  <a:txBody>
                    <a:bodyPr/>
                    <a:lstStyle/>
                    <a:p>
                      <a:pPr>
                        <a:lnSpc>
                          <a:spcPct val="107000"/>
                        </a:lnSpc>
                        <a:spcBef>
                          <a:spcPts val="600"/>
                        </a:spcBef>
                        <a:spcAft>
                          <a:spcPts val="0"/>
                        </a:spcAft>
                      </a:pPr>
                      <a:r>
                        <a:rPr lang="en-GB" sz="1000" b="1">
                          <a:effectLst/>
                          <a:latin typeface="Calibri" panose="020F0502020204030204" pitchFamily="34" charset="0"/>
                          <a:ea typeface="Malgun Gothic" panose="020B0503020000020004" pitchFamily="34" charset="-127"/>
                          <a:cs typeface="Times New Roman" panose="02020603050405020304" pitchFamily="18" charset="0"/>
                        </a:rPr>
                        <a:t>Jun-2022</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solidFill>
                      <a:srgbClr val="FFC000"/>
                    </a:solidFill>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7</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92D050"/>
                    </a:solidFill>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600"/>
                        </a:spcBef>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000" b="1">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2</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000" b="1" dirty="0">
                          <a:effectLst/>
                          <a:latin typeface="Calibri" panose="020F0502020204030204" pitchFamily="34" charset="0"/>
                          <a:ea typeface="Times New Roman" panose="02020603050405020304" pitchFamily="18" charset="0"/>
                          <a:cs typeface="Times New Roman" panose="02020603050405020304" pitchFamily="18" charset="0"/>
                        </a:rPr>
                        <a:t> </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7449673"/>
                  </a:ext>
                </a:extLst>
              </a:tr>
            </a:tbl>
          </a:graphicData>
        </a:graphic>
      </p:graphicFrame>
      <p:graphicFrame>
        <p:nvGraphicFramePr>
          <p:cNvPr id="6" name="表格 5">
            <a:extLst>
              <a:ext uri="{FF2B5EF4-FFF2-40B4-BE49-F238E27FC236}">
                <a16:creationId xmlns:a16="http://schemas.microsoft.com/office/drawing/2014/main" id="{2DC69799-0EA2-4458-ABA2-EEBC5D92BB8F}"/>
              </a:ext>
            </a:extLst>
          </p:cNvPr>
          <p:cNvGraphicFramePr>
            <a:graphicFrameLocks noGrp="1"/>
          </p:cNvGraphicFramePr>
          <p:nvPr>
            <p:extLst>
              <p:ext uri="{D42A27DB-BD31-4B8C-83A1-F6EECF244321}">
                <p14:modId xmlns:p14="http://schemas.microsoft.com/office/powerpoint/2010/main" val="3627993407"/>
              </p:ext>
            </p:extLst>
          </p:nvPr>
        </p:nvGraphicFramePr>
        <p:xfrm>
          <a:off x="1555750" y="2630938"/>
          <a:ext cx="6280150" cy="3657600"/>
        </p:xfrm>
        <a:graphic>
          <a:graphicData uri="http://schemas.openxmlformats.org/drawingml/2006/table">
            <a:tbl>
              <a:tblPr firstRow="1" firstCol="1" bandRow="1"/>
              <a:tblGrid>
                <a:gridCol w="568325">
                  <a:extLst>
                    <a:ext uri="{9D8B030D-6E8A-4147-A177-3AD203B41FA5}">
                      <a16:colId xmlns:a16="http://schemas.microsoft.com/office/drawing/2014/main" val="4138323960"/>
                    </a:ext>
                  </a:extLst>
                </a:gridCol>
                <a:gridCol w="4572000">
                  <a:extLst>
                    <a:ext uri="{9D8B030D-6E8A-4147-A177-3AD203B41FA5}">
                      <a16:colId xmlns:a16="http://schemas.microsoft.com/office/drawing/2014/main" val="3486092655"/>
                    </a:ext>
                  </a:extLst>
                </a:gridCol>
                <a:gridCol w="1139825">
                  <a:extLst>
                    <a:ext uri="{9D8B030D-6E8A-4147-A177-3AD203B41FA5}">
                      <a16:colId xmlns:a16="http://schemas.microsoft.com/office/drawing/2014/main" val="20801513"/>
                    </a:ext>
                  </a:extLst>
                </a:gridCol>
              </a:tblGrid>
              <a:tr h="0">
                <a:tc>
                  <a:txBody>
                    <a:bodyPr/>
                    <a:lstStyle/>
                    <a:p>
                      <a:pPr algn="ctr">
                        <a:spcAft>
                          <a:spcPts val="900"/>
                        </a:spcAft>
                      </a:pPr>
                      <a:r>
                        <a:rPr lang="en-GB" sz="1000" b="1">
                          <a:effectLst/>
                          <a:latin typeface="Times New Roman" panose="02020603050405020304" pitchFamily="18" charset="0"/>
                          <a:ea typeface="Malgun Gothic" panose="020B0503020000020004" pitchFamily="34" charset="-127"/>
                          <a:cs typeface="Times New Roman" panose="02020603050405020304" pitchFamily="18" charset="0"/>
                        </a:rPr>
                        <a:t>WT#</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ctr">
                        <a:spcAft>
                          <a:spcPts val="900"/>
                        </a:spcAft>
                      </a:pPr>
                      <a:r>
                        <a:rPr lang="en-GB" sz="1000" b="1">
                          <a:effectLst/>
                          <a:latin typeface="Times New Roman" panose="02020603050405020304" pitchFamily="18" charset="0"/>
                          <a:ea typeface="Malgun Gothic" panose="020B0503020000020004" pitchFamily="34" charset="-127"/>
                          <a:cs typeface="Times New Roman" panose="02020603050405020304" pitchFamily="18" charset="0"/>
                        </a:rPr>
                        <a:t>Descriptions of Work Tasks</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tc>
                  <a:txBody>
                    <a:bodyPr/>
                    <a:lstStyle/>
                    <a:p>
                      <a:pPr algn="ctr">
                        <a:spcAft>
                          <a:spcPts val="900"/>
                        </a:spcAft>
                      </a:pPr>
                      <a:r>
                        <a:rPr lang="en-GB" sz="1000" b="1">
                          <a:effectLst/>
                          <a:latin typeface="Times New Roman" panose="02020603050405020304" pitchFamily="18" charset="0"/>
                          <a:ea typeface="Malgun Gothic" panose="020B0503020000020004" pitchFamily="34" charset="-127"/>
                          <a:cs typeface="Times New Roman" panose="02020603050405020304" pitchFamily="18" charset="0"/>
                        </a:rPr>
                        <a:t>Requested TUs</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E2F3"/>
                    </a:solidFill>
                  </a:tcPr>
                </a:tc>
                <a:extLst>
                  <a:ext uri="{0D108BD9-81ED-4DB2-BD59-A6C34878D82A}">
                    <a16:rowId xmlns:a16="http://schemas.microsoft.com/office/drawing/2014/main" val="913516016"/>
                  </a:ext>
                </a:extLst>
              </a:tr>
              <a:tr h="0">
                <a:tc>
                  <a:txBody>
                    <a:bodyPr/>
                    <a:lstStyle/>
                    <a:p>
                      <a:pPr algn="ctr">
                        <a:spcAft>
                          <a:spcPts val="900"/>
                        </a:spcAft>
                      </a:pPr>
                      <a:r>
                        <a:rPr lang="en-GB" sz="1000">
                          <a:effectLst/>
                          <a:latin typeface="Times New Roman" panose="02020603050405020304" pitchFamily="18" charset="0"/>
                          <a:ea typeface="Malgun Gothic" panose="020B0503020000020004" pitchFamily="34" charset="-127"/>
                          <a:cs typeface="Times New Roman" panose="02020603050405020304" pitchFamily="18" charset="0"/>
                        </a:rPr>
                        <a:t>1</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0"/>
                        </a:spcAft>
                      </a:pPr>
                      <a:r>
                        <a:rPr lang="en-GB" sz="1000" dirty="0">
                          <a:effectLst/>
                          <a:latin typeface="Times New Roman" panose="02020603050405020304" pitchFamily="18" charset="0"/>
                          <a:ea typeface="Malgun Gothic" panose="020B0503020000020004" pitchFamily="34" charset="-127"/>
                          <a:cs typeface="Times New Roman" panose="02020603050405020304" pitchFamily="18" charset="0"/>
                        </a:rPr>
                        <a:t>QoS enhancement, AF influence bandwidth control on the transmission and policy control to support AI/ML operation</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Asymmetric, Content-type aware QoS support with New 5QI for AI/ML service transmission;</a:t>
                      </a:r>
                      <a:endParaRPr lang="zh-CN" sz="1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900"/>
                        </a:spcAft>
                        <a:buFont typeface="Times New Roman" panose="02020603050405020304" pitchFamily="18" charset="0"/>
                        <a:buChar char="-"/>
                      </a:pPr>
                      <a:r>
                        <a:rPr lang="en-GB" sz="1000" dirty="0">
                          <a:effectLst/>
                          <a:latin typeface="Times New Roman" panose="02020603050405020304" pitchFamily="18" charset="0"/>
                          <a:ea typeface="Times New Roman" panose="02020603050405020304" pitchFamily="18" charset="0"/>
                          <a:cs typeface="Times New Roman" panose="02020603050405020304" pitchFamily="18" charset="0"/>
                        </a:rPr>
                        <a:t>Policy control/charging support for AI/ML service transmission</a:t>
                      </a:r>
                      <a:endParaRPr lang="zh-CN"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a:effectLst/>
                          <a:latin typeface="Times New Roman" panose="02020603050405020304" pitchFamily="18" charset="0"/>
                          <a:ea typeface="Malgun Gothic" panose="020B0503020000020004" pitchFamily="34" charset="-127"/>
                          <a:cs typeface="Times New Roman" panose="02020603050405020304" pitchFamily="18" charset="0"/>
                        </a:rPr>
                        <a:t>2.5</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4734145"/>
                  </a:ext>
                </a:extLst>
              </a:tr>
              <a:tr h="0">
                <a:tc>
                  <a:txBody>
                    <a:bodyPr/>
                    <a:lstStyle/>
                    <a:p>
                      <a:pPr algn="ctr">
                        <a:spcAft>
                          <a:spcPts val="900"/>
                        </a:spcAft>
                      </a:pPr>
                      <a:r>
                        <a:rPr lang="en-GB" sz="1000">
                          <a:effectLst/>
                          <a:latin typeface="Times New Roman" panose="02020603050405020304" pitchFamily="18" charset="0"/>
                          <a:ea typeface="Malgun Gothic" panose="020B0503020000020004" pitchFamily="34" charset="-127"/>
                          <a:cs typeface="Times New Roman" panose="02020603050405020304" pitchFamily="18" charset="0"/>
                        </a:rPr>
                        <a:t>2</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0"/>
                        </a:spcAft>
                      </a:pPr>
                      <a:r>
                        <a:rPr lang="en-US" sz="1000">
                          <a:effectLst/>
                          <a:latin typeface="Times New Roman" panose="02020603050405020304" pitchFamily="18" charset="0"/>
                          <a:ea typeface="Malgun Gothic" panose="020B0503020000020004" pitchFamily="34" charset="-127"/>
                          <a:cs typeface="Times New Roman" panose="02020603050405020304" pitchFamily="18" charset="0"/>
                        </a:rPr>
                        <a:t>5GC analytical information exposure extension to assist AI/ML operation</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marL="342900" lvl="0" indent="-342900" fontAlgn="base" hangingPunct="0">
                        <a:spcAft>
                          <a:spcPts val="90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Study r</a:t>
                      </a:r>
                      <a:r>
                        <a:rPr lang="en-GB" sz="1000">
                          <a:effectLst/>
                          <a:latin typeface="Times New Roman" panose="02020603050405020304" pitchFamily="18" charset="0"/>
                          <a:ea typeface="Times New Roman" panose="02020603050405020304" pitchFamily="18" charset="0"/>
                          <a:cs typeface="Times New Roman" panose="02020603050405020304" pitchFamily="18" charset="0"/>
                        </a:rPr>
                        <a:t>eal-time analytics extension in 5GC to provide environmental and performance prediction (e.g. location, QoS, load congestion etc.) and forewarning to application server to assist the AI/ML operation.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a:effectLst/>
                          <a:latin typeface="Times New Roman" panose="02020603050405020304" pitchFamily="18" charset="0"/>
                          <a:ea typeface="Malgun Gothic" panose="020B0503020000020004" pitchFamily="34" charset="-127"/>
                          <a:cs typeface="Times New Roman" panose="02020603050405020304" pitchFamily="18" charset="0"/>
                        </a:rPr>
                        <a:t>1.5</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7490510"/>
                  </a:ext>
                </a:extLst>
              </a:tr>
              <a:tr h="0">
                <a:tc>
                  <a:txBody>
                    <a:bodyPr/>
                    <a:lstStyle/>
                    <a:p>
                      <a:pPr algn="ctr">
                        <a:spcAft>
                          <a:spcPts val="900"/>
                        </a:spcAft>
                      </a:pPr>
                      <a:r>
                        <a:rPr lang="en-GB" sz="1000">
                          <a:effectLst/>
                          <a:latin typeface="Times New Roman" panose="02020603050405020304" pitchFamily="18" charset="0"/>
                          <a:ea typeface="Malgun Gothic" panose="020B0503020000020004" pitchFamily="34" charset="-127"/>
                          <a:cs typeface="Times New Roman" panose="02020603050405020304" pitchFamily="18" charset="0"/>
                        </a:rPr>
                        <a:t>3</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0"/>
                        </a:spcAft>
                      </a:pPr>
                      <a:r>
                        <a:rPr lang="en-US" sz="1000">
                          <a:effectLst/>
                          <a:latin typeface="Times New Roman" panose="02020603050405020304" pitchFamily="18" charset="0"/>
                          <a:ea typeface="Malgun Gothic" panose="020B0503020000020004" pitchFamily="34" charset="-127"/>
                          <a:cs typeface="Times New Roman" panose="02020603050405020304" pitchFamily="18" charset="0"/>
                        </a:rPr>
                        <a:t>Enabling UEs and Application Server to support collaborative Federated Learning (FL) operation with the assistance from 5GS</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FL training candidate device selection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Ability to minimize FL training delay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Ability to avoid FL communication disturbance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Support aggregated performance monitoring and measurement for a group of UEs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Support QoS information exposure for a group of UEs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Support transmission scheduling for unicast or multicast transport for FL operation including the synchronous FL model operation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fontAlgn="base" hangingPunct="0">
                        <a:spcAft>
                          <a:spcPts val="0"/>
                        </a:spcAft>
                        <a:buFont typeface="Times New Roman" panose="02020603050405020304" pitchFamily="18" charset="0"/>
                        <a:buChar char="-"/>
                      </a:pPr>
                      <a:r>
                        <a:rPr lang="en-US" sz="1000">
                          <a:effectLst/>
                          <a:latin typeface="Times New Roman" panose="02020603050405020304" pitchFamily="18" charset="0"/>
                          <a:ea typeface="Times New Roman" panose="02020603050405020304" pitchFamily="18" charset="0"/>
                          <a:cs typeface="Times New Roman" panose="02020603050405020304" pitchFamily="18" charset="0"/>
                        </a:rPr>
                        <a:t>Adaptive scheduling to respond to the increase and decrease of the AI/ML traffic demand </a:t>
                      </a:r>
                      <a:endParaRPr lang="zh-CN" sz="1000">
                        <a:effectLst/>
                        <a:latin typeface="Times New Roman" panose="02020603050405020304" pitchFamily="18" charset="0"/>
                        <a:ea typeface="Times New Roman" panose="02020603050405020304" pitchFamily="18" charset="0"/>
                        <a:cs typeface="Times New Roman" panose="02020603050405020304" pitchFamily="18" charset="0"/>
                      </a:endParaRPr>
                    </a:p>
                    <a:p>
                      <a:pPr fontAlgn="base" hangingPunct="0">
                        <a:spcAft>
                          <a:spcPts val="900"/>
                        </a:spcAft>
                      </a:pPr>
                      <a:r>
                        <a:rPr lang="en-US" sz="1000">
                          <a:effectLst/>
                          <a:latin typeface="Times New Roman" panose="02020603050405020304" pitchFamily="18" charset="0"/>
                          <a:ea typeface="Malgun Gothic" panose="020B0503020000020004" pitchFamily="34" charset="-127"/>
                          <a:cs typeface="Times New Roman" panose="02020603050405020304" pitchFamily="18" charset="0"/>
                        </a:rPr>
                        <a:t>All the functionalities above should be applicable to different models of FL as identified in SA1 Rel18 AMMT study</a:t>
                      </a:r>
                      <a:endParaRPr lang="zh-CN"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900"/>
                        </a:spcAft>
                      </a:pPr>
                      <a:r>
                        <a:rPr lang="en-GB" sz="1000" dirty="0">
                          <a:effectLst/>
                          <a:latin typeface="Times New Roman" panose="02020603050405020304" pitchFamily="18" charset="0"/>
                          <a:ea typeface="Malgun Gothic" panose="020B0503020000020004" pitchFamily="34" charset="-127"/>
                          <a:cs typeface="Times New Roman" panose="02020603050405020304" pitchFamily="18" charset="0"/>
                        </a:rPr>
                        <a:t>3</a:t>
                      </a:r>
                      <a:endParaRPr lang="zh-CN"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6604471"/>
                  </a:ext>
                </a:extLst>
              </a:tr>
            </a:tbl>
          </a:graphicData>
        </a:graphic>
      </p:graphicFrame>
    </p:spTree>
    <p:extLst>
      <p:ext uri="{BB962C8B-B14F-4D97-AF65-F5344CB8AC3E}">
        <p14:creationId xmlns:p14="http://schemas.microsoft.com/office/powerpoint/2010/main" val="385842447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openxmlformats.org/package/2006/metadata/core-properties"/>
    <ds:schemaRef ds:uri="679a257e-872f-4c98-9e8a-0a9c104f72cd"/>
    <ds:schemaRef ds:uri="http://schemas.microsoft.com/office/2006/documentManagement/types"/>
    <ds:schemaRef ds:uri="http://schemas.microsoft.com/office/2006/metadata/properties"/>
    <ds:schemaRef ds:uri="http://purl.org/dc/elements/1.1/"/>
    <ds:schemaRef ds:uri="http://www.w3.org/XML/1998/namespace"/>
    <ds:schemaRef ds:uri="http://purl.org/dc/terms/"/>
    <ds:schemaRef ds:uri="http://purl.org/dc/dcmitype/"/>
    <ds:schemaRef ds:uri="http://schemas.microsoft.com/office/infopath/2007/PartnerControls"/>
    <ds:schemaRef ds:uri="280d8efa-eff2-4910-88d2-79ca146720c4"/>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17644</TotalTime>
  <Words>2927</Words>
  <Application>Microsoft Office PowerPoint</Application>
  <PresentationFormat>Widescreen</PresentationFormat>
  <Paragraphs>365</Paragraphs>
  <Slides>18</Slides>
  <Notes>8</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18</vt:i4>
      </vt:variant>
    </vt:vector>
  </HeadingPairs>
  <TitlesOfParts>
    <vt:vector size="29" baseType="lpstr">
      <vt:lpstr>.AppleSystemUIFont</vt:lpstr>
      <vt:lpstr>Arial</vt:lpstr>
      <vt:lpstr>Arial </vt:lpstr>
      <vt:lpstr>Calibri</vt:lpstr>
      <vt:lpstr>Calibri Light</vt:lpstr>
      <vt:lpstr>Forte</vt:lpstr>
      <vt:lpstr>Helvetica</vt:lpstr>
      <vt:lpstr>Times New Roman</vt:lpstr>
      <vt:lpstr>Wingdings</vt:lpstr>
      <vt:lpstr>Office Theme</vt:lpstr>
      <vt:lpstr>Custom Design</vt:lpstr>
      <vt:lpstr> 5GS Assisted AIML Services and Transmissions (FS_5GAIML)   </vt:lpstr>
      <vt:lpstr>Rel-18 SA1 Study on AI/ML Model Transmission (AMMT)</vt:lpstr>
      <vt:lpstr>Widely used AI services</vt:lpstr>
      <vt:lpstr>Key Aspects when enabling AI/ML services &amp; transmission with 5GS assistance</vt:lpstr>
      <vt:lpstr>Potential issue: 1) QoS enhancement to support AI/ML services &amp; transmission with 5GS assistance  </vt:lpstr>
      <vt:lpstr>Potential issue: 2) 5GC analytical information exposure extension support for AI/ML services &amp; transmissions with 5GS assistance  </vt:lpstr>
      <vt:lpstr>Potential issue 3): Co-operative Analytic Operation via assistance from 5GC to support different models of Federated Learning</vt:lpstr>
      <vt:lpstr>Proposed Study</vt:lpstr>
      <vt:lpstr>Estimated Time Units Requirements to Study FS_5GAIML </vt:lpstr>
      <vt:lpstr>Backup and Reference Slides</vt:lpstr>
      <vt:lpstr>Model Splitting</vt:lpstr>
      <vt:lpstr>Main Use Cases on AI Imaging Recognition –  Business Opportunity for Mobile Network Service Offerings for OTT Application</vt:lpstr>
      <vt:lpstr>AL Training vs. AI Inference</vt:lpstr>
      <vt:lpstr>Machine Learning as a Process</vt:lpstr>
      <vt:lpstr>ML as a Process: Data Preparation</vt:lpstr>
      <vt:lpstr>ML as a Process: Model Building</vt:lpstr>
      <vt:lpstr>What is Federated Learning?</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OPPO</cp:lastModifiedBy>
  <cp:revision>946</cp:revision>
  <cp:lastPrinted>2021-05-10T06:08:17Z</cp:lastPrinted>
  <dcterms:created xsi:type="dcterms:W3CDTF">2010-02-05T13:52:04Z</dcterms:created>
  <dcterms:modified xsi:type="dcterms:W3CDTF">2021-05-10T22:45:42Z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(2)Dj3Mu7RnRCplZe3yBcLWBa7382+0DwRdDD6VU1pZYpq8khcBLe5neBG1zyely6Se05bECMjd
V6zTL6Alh54U41QR5v0ZRf206ELIpUuYnBYMOGrHZqf954OpuNlU2tFtvmq/ehRuSZTx+9SW
JA2034xSwLe3Ne9syE+ArSODor2YgAeMfk5EDiuwZgUUhs0wfrkTlIgvS55jO9HtjYoD5GYT
N437MNBzh8VtFdAjqq</vt:lpwstr>
  </property>
  <property fmtid="{D5CDD505-2E9C-101B-9397-08002B2CF9AE}" pid="4" name="_2015_ms_pID_7253431">
    <vt:lpwstr>N1qURMe4CnvSW0XofWnkHBnvZVQkKUV+Y9aUkFgIX434SRZxQdCMl4
rIQ5ojR2ZNG0e8SdrR6+i5904ISkeQufDPSzRCiUHoxjlfvgla5gARJJdJ6SGNUQJcnwmaUp
yNZ60mzfs+Khe+7S8GQB3nCnTyL0+5ltPtvwbSAQ+wfI0rpWn61NarYJsXlL5M6az3fgSio9
biTVFcHtRvgApNTQ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1615906445</vt:lpwstr>
  </property>
</Properties>
</file>