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71" r:id="rId2"/>
  </p:sldMasterIdLst>
  <p:notesMasterIdLst>
    <p:notesMasterId r:id="rId5"/>
  </p:notesMasterIdLst>
  <p:handoutMasterIdLst>
    <p:handoutMasterId r:id="rId6"/>
  </p:handoutMasterIdLst>
  <p:sldIdLst>
    <p:sldId id="303" r:id="rId3"/>
    <p:sldId id="820" r:id="rId4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>
        <p:scale>
          <a:sx n="100" d="100"/>
          <a:sy n="100" d="100"/>
        </p:scale>
        <p:origin x="-2208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405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11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505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S2-2103713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562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901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111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8503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296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26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1538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8291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43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13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23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WG2#144E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Electronic meeting, April 12 – 16, 2021</a:t>
            </a:r>
            <a:endParaRPr lang="en-GB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F9DE7-EEE8-497A-97D4-1EB47134F57C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54D6-63B2-4422-80A6-9BE72A96DE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741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/>
              <a:t>5G_ProSe </a:t>
            </a:r>
            <a:r>
              <a:rPr lang="en-US" altLang="de-DE" sz="3600" b="1" dirty="0" smtClean="0"/>
              <a:t>Status </a:t>
            </a:r>
            <a:r>
              <a:rPr lang="en-GB" altLang="zh-CN" sz="3600" b="1" dirty="0" smtClean="0"/>
              <a:t>Report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 smtClean="0"/>
              <a:t/>
            </a:r>
            <a:br>
              <a:rPr lang="en-US" altLang="en-US" sz="2000" b="1" dirty="0" smtClean="0"/>
            </a:br>
            <a:r>
              <a:rPr lang="en-GB" altLang="en-US" sz="1800" b="1" dirty="0" smtClean="0">
                <a:latin typeface="Arial" charset="0"/>
              </a:rPr>
              <a:t>Deng </a:t>
            </a:r>
            <a:r>
              <a:rPr lang="en-GB" altLang="en-US" sz="1800" b="1" dirty="0" err="1" smtClean="0">
                <a:latin typeface="Arial" charset="0"/>
              </a:rPr>
              <a:t>Qiang</a:t>
            </a:r>
            <a:r>
              <a:rPr lang="en-GB" altLang="en-US" sz="1800" b="1" dirty="0" smtClean="0">
                <a:latin typeface="Arial" charset="0"/>
              </a:rPr>
              <a:t> (CATT)</a:t>
            </a: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en-GB" altLang="zh-CN" sz="1200" b="1" dirty="0"/>
              <a:t>SA WG2 Meeting #</a:t>
            </a:r>
            <a:r>
              <a:rPr lang="en-GB" altLang="zh-CN" sz="1200" b="1" dirty="0" smtClean="0"/>
              <a:t>144E </a:t>
            </a:r>
            <a:r>
              <a:rPr lang="en-GB" altLang="zh-CN" sz="1200" b="1" dirty="0"/>
              <a:t>(e-meeting</a:t>
            </a:r>
            <a:r>
              <a:rPr lang="en-GB" altLang="zh-CN" sz="1200" b="1" dirty="0" smtClean="0"/>
              <a:t>)</a:t>
            </a:r>
          </a:p>
          <a:p>
            <a:r>
              <a:rPr lang="de-DE" sz="1200" b="1" dirty="0" smtClean="0"/>
              <a:t>April 12 </a:t>
            </a:r>
            <a:r>
              <a:rPr lang="de-DE" sz="1200" b="1" dirty="0"/>
              <a:t>– </a:t>
            </a:r>
            <a:r>
              <a:rPr lang="de-DE" sz="1200" b="1" dirty="0" smtClean="0"/>
              <a:t>16, </a:t>
            </a:r>
            <a:r>
              <a:rPr lang="de-DE" sz="1200" b="1" dirty="0"/>
              <a:t>2021</a:t>
            </a:r>
            <a:endParaRPr lang="sv-SE" altLang="en-US" sz="12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151679" y="228456"/>
            <a:ext cx="7112000" cy="815253"/>
          </a:xfrm>
        </p:spPr>
        <p:txBody>
          <a:bodyPr/>
          <a:lstStyle/>
          <a:p>
            <a:r>
              <a:rPr lang="en-GB" altLang="en-US" b="1" dirty="0" smtClean="0"/>
              <a:t>5G_ProSe </a:t>
            </a:r>
            <a:r>
              <a:rPr lang="en-GB" altLang="en-US" b="1" dirty="0"/>
              <a:t>Status </a:t>
            </a:r>
            <a:r>
              <a:rPr lang="en-GB" altLang="en-US" b="1" dirty="0" smtClean="0"/>
              <a:t>after SA2#144E</a:t>
            </a:r>
            <a:endParaRPr lang="de-DE" altLang="de-DE" b="1" dirty="0"/>
          </a:p>
        </p:txBody>
      </p:sp>
      <p:sp>
        <p:nvSpPr>
          <p:cNvPr id="31764" name="Content Placeholder 7"/>
          <p:cNvSpPr>
            <a:spLocks noGrp="1"/>
          </p:cNvSpPr>
          <p:nvPr>
            <p:ph sz="half" idx="1"/>
          </p:nvPr>
        </p:nvSpPr>
        <p:spPr>
          <a:xfrm>
            <a:off x="271598" y="2318498"/>
            <a:ext cx="8464029" cy="403373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/>
              <a:t>Progress </a:t>
            </a:r>
            <a:r>
              <a:rPr lang="de-DE" altLang="de-DE" sz="1800" dirty="0" smtClean="0"/>
              <a:t>after SA2#144E:</a:t>
            </a:r>
            <a:endParaRPr lang="de-DE" altLang="de-DE" sz="1800" dirty="0"/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ko-KR" sz="1400" dirty="0" smtClean="0"/>
              <a:t>40 </a:t>
            </a:r>
            <a:r>
              <a:rPr lang="en-US" altLang="ko-KR" sz="1400" dirty="0" err="1" smtClean="0"/>
              <a:t>pCRs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agreed to TS </a:t>
            </a:r>
            <a:r>
              <a:rPr lang="en-US" altLang="ko-KR" sz="1400" dirty="0" smtClean="0"/>
              <a:t>23.304,  2 CRs agreed </a:t>
            </a:r>
            <a:r>
              <a:rPr lang="en-US" altLang="ko-KR" sz="1400" dirty="0"/>
              <a:t>to TS </a:t>
            </a:r>
            <a:r>
              <a:rPr lang="en-US" altLang="ko-KR" sz="1400" dirty="0" smtClean="0"/>
              <a:t>23.502, 1 CR </a:t>
            </a:r>
            <a:r>
              <a:rPr lang="en-US" altLang="ko-KR" sz="1400" dirty="0"/>
              <a:t>agreed to TS 23.503 related to </a:t>
            </a:r>
            <a:r>
              <a:rPr lang="en-US" altLang="ko-KR" sz="1400" dirty="0" smtClean="0"/>
              <a:t>the concluded key issues.</a:t>
            </a:r>
            <a:endParaRPr lang="en-US" altLang="ko-KR" sz="14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 smtClean="0"/>
              <a:t>RAN </a:t>
            </a:r>
            <a:r>
              <a:rPr lang="de-DE" altLang="de-DE" sz="1800" dirty="0"/>
              <a:t>impacts or dependencies: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400" dirty="0"/>
              <a:t>RAN impacts as per agreed </a:t>
            </a:r>
            <a:r>
              <a:rPr lang="en-US" altLang="zh-CN" sz="1400" dirty="0" smtClean="0"/>
              <a:t>(p)CRs</a:t>
            </a:r>
            <a:r>
              <a:rPr lang="en-GB" altLang="zh-CN" sz="1400" dirty="0" smtClean="0"/>
              <a:t>.</a:t>
            </a:r>
            <a:endParaRPr lang="en-US" altLang="zh-CN" sz="1400" dirty="0" smtClean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1800" dirty="0" smtClean="0"/>
              <a:t>Next steps: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400" dirty="0" smtClean="0"/>
              <a:t>Continue the 5G_ProSe normative work for the concluded key issues.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1400" dirty="0" smtClean="0"/>
              <a:t>Study </a:t>
            </a:r>
            <a:r>
              <a:rPr lang="en-US" sz="1400" dirty="0"/>
              <a:t>the possible impact of </a:t>
            </a:r>
            <a:r>
              <a:rPr lang="en-US" sz="1400" dirty="0" smtClean="0"/>
              <a:t>Layer-3 UE-to-UE </a:t>
            </a:r>
            <a:r>
              <a:rPr lang="en-US" sz="1400" dirty="0"/>
              <a:t>Relay </a:t>
            </a:r>
            <a:r>
              <a:rPr lang="en-US" sz="1400" dirty="0" smtClean="0"/>
              <a:t>on </a:t>
            </a:r>
            <a:r>
              <a:rPr lang="en-US" sz="1400" dirty="0"/>
              <a:t>other WGs, especially in RAN and SA WG3.</a:t>
            </a:r>
            <a:endParaRPr lang="de-DE" sz="1400" dirty="0"/>
          </a:p>
          <a:p>
            <a:pPr marL="457200" lvl="1" indent="0">
              <a:spcBef>
                <a:spcPts val="0"/>
              </a:spcBef>
              <a:spcAft>
                <a:spcPts val="400"/>
              </a:spcAft>
              <a:buNone/>
            </a:pPr>
            <a:endParaRPr lang="de-DE" altLang="de-DE" sz="1600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091222"/>
              </p:ext>
            </p:extLst>
          </p:nvPr>
        </p:nvGraphicFramePr>
        <p:xfrm>
          <a:off x="271598" y="1376362"/>
          <a:ext cx="8634196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64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WP</a:t>
                      </a:r>
                      <a:endParaRPr lang="en-US" sz="1600" dirty="0"/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5G_ProSe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Proximity based Services in 5GS</a:t>
                      </a:r>
                      <a:r>
                        <a:rPr lang="en-GB" altLang="ko-K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(5G_ProSe</a:t>
                      </a:r>
                      <a:r>
                        <a:rPr lang="en-GB" altLang="ko-K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30% &gt; 50%</a:t>
                      </a:r>
                      <a:endParaRPr lang="en-US" altLang="zh-CN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June, 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SP-210272</a:t>
                      </a:r>
                      <a:endParaRPr lang="en-US" altLang="zh-CN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9227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7861</TotalTime>
  <Words>128</Words>
  <Application>Microsoft Office PowerPoint</Application>
  <PresentationFormat>全屏显示(4:3)</PresentationFormat>
  <Paragraphs>25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4" baseType="lpstr">
      <vt:lpstr>Office Theme</vt:lpstr>
      <vt:lpstr>自定义设计方案</vt:lpstr>
      <vt:lpstr>5G_ProSe Status Report</vt:lpstr>
      <vt:lpstr>5G_ProSe Status after SA2#144E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CATT</cp:lastModifiedBy>
  <cp:revision>1517</cp:revision>
  <dcterms:created xsi:type="dcterms:W3CDTF">2008-08-30T09:32:10Z</dcterms:created>
  <dcterms:modified xsi:type="dcterms:W3CDTF">2021-04-19T01:44:41Z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d845be66-0dd2-42c8-8a85-27aea652d485</vt:lpwstr>
  </property>
  <property fmtid="{D5CDD505-2E9C-101B-9397-08002B2CF9AE}" pid="7" name="CTP_TimeStamp">
    <vt:lpwstr>2020-02-05 13:17:36Z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