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4"/>
  </p:notesMasterIdLst>
  <p:handoutMasterIdLst>
    <p:handoutMasterId r:id="rId5"/>
  </p:handoutMasterIdLst>
  <p:sldIdLst>
    <p:sldId id="303" r:id="rId2"/>
    <p:sldId id="816" r:id="rId3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  <p:cmAuthor id="2" name="Huawei" initials="HW" lastIdx="3" clrIdx="1">
    <p:extLst>
      <p:ext uri="{19B8F6BF-5375-455C-9EA6-DF929625EA0E}">
        <p15:presenceInfo xmlns:p15="http://schemas.microsoft.com/office/powerpoint/2012/main" xmlns="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13" d="100"/>
          <a:sy n="113" d="100"/>
        </p:scale>
        <p:origin x="-72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35" d="100"/>
          <a:sy n="35" d="100"/>
        </p:scale>
        <p:origin x="-2482" y="-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4/19/2021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264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144E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</a:t>
            </a:r>
            <a:r>
              <a:rPr lang="en-US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1</a:t>
            </a:r>
            <a:r>
              <a:rPr lang="en-US" altLang="zh-CN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2–16, 2021</a:t>
            </a:r>
            <a:endParaRPr lang="en-US" altLang="zh-CN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021103" y="33464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S2-2103084</a:t>
            </a:r>
            <a:endParaRPr lang="en-GB" altLang="en-US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</a:t>
            </a:r>
            <a:r>
              <a:rPr lang="en-GB" altLang="de-DE" sz="1200" dirty="0" smtClean="0">
                <a:solidFill>
                  <a:schemeClr val="bg1"/>
                </a:solidFill>
              </a:rPr>
              <a:t>WG2#144E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</a:t>
            </a:r>
            <a:r>
              <a:rPr lang="en-GB" altLang="de-DE" sz="120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meeting, </a:t>
            </a:r>
            <a:r>
              <a:rPr lang="en-US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April 12</a:t>
            </a:r>
            <a:r>
              <a:rPr lang="en-US" altLang="zh-CN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16</a:t>
            </a:r>
            <a:r>
              <a:rPr lang="en-GB" altLang="de-DE" sz="1200" kern="1200" baseline="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2021</a:t>
            </a:r>
            <a:endParaRPr lang="en-GB" altLang="de-DE" sz="1200" kern="1200" baseline="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2021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 dirty="0"/>
              <a:t> </a:t>
            </a:r>
            <a:r>
              <a:rPr lang="en-US" sz="3600" b="1" dirty="0" smtClean="0"/>
              <a:t>eLCS_ph2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sz="1800" b="1" dirty="0" smtClean="0">
                <a:latin typeface="Arial" charset="0"/>
              </a:rPr>
              <a:t>Ming Ai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 idx="4294967295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/>
              <a:t> </a:t>
            </a:r>
            <a:r>
              <a:rPr lang="en-US" altLang="de-DE" sz="2800" b="1" dirty="0" smtClean="0"/>
              <a:t>eLCS_ph2 status </a:t>
            </a:r>
            <a:r>
              <a:rPr lang="en-US" altLang="de-DE" sz="2800" b="1" dirty="0"/>
              <a:t>after </a:t>
            </a:r>
            <a:r>
              <a:rPr lang="en-US" altLang="de-DE" sz="2800" b="1" dirty="0" smtClean="0"/>
              <a:t>SA2#144</a:t>
            </a:r>
            <a:r>
              <a:rPr lang="en-US" altLang="zh-CN" sz="2800" b="1" dirty="0" smtClean="0"/>
              <a:t>e</a:t>
            </a:r>
            <a:endParaRPr lang="de-DE" altLang="de-DE" sz="2800" b="1" dirty="0"/>
          </a:p>
        </p:txBody>
      </p:sp>
      <p:graphicFrame>
        <p:nvGraphicFramePr>
          <p:cNvPr id="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726649"/>
              </p:ext>
            </p:extLst>
          </p:nvPr>
        </p:nvGraphicFramePr>
        <p:xfrm>
          <a:off x="271598" y="1376362"/>
          <a:ext cx="8634196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4880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498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4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481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0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5G_eLCS 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Enhancement to the 5GC 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LoCation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Services-Phase 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40% 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-&gt; </a:t>
                      </a:r>
                      <a:r>
                        <a:rPr lang="en-US" sz="1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21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SP-200082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" name="Content Placeholder 7"/>
          <p:cNvSpPr>
            <a:spLocks noGrp="1"/>
          </p:cNvSpPr>
          <p:nvPr>
            <p:ph sz="half" idx="2"/>
          </p:nvPr>
        </p:nvSpPr>
        <p:spPr>
          <a:xfrm>
            <a:off x="290208" y="2617916"/>
            <a:ext cx="8732767" cy="339246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/>
              <a:t>Progress since </a:t>
            </a:r>
            <a:r>
              <a:rPr lang="de-DE" altLang="de-DE" sz="2000" dirty="0" smtClean="0"/>
              <a:t>SA#91-e</a:t>
            </a:r>
            <a:r>
              <a:rPr lang="de-DE" altLang="de-DE" sz="2000" dirty="0"/>
              <a:t>:</a:t>
            </a:r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SA2#144E </a:t>
            </a:r>
            <a:r>
              <a:rPr lang="en-US" altLang="zh-CN" sz="1400" dirty="0"/>
              <a:t>was the </a:t>
            </a:r>
            <a:r>
              <a:rPr lang="en-US" altLang="zh-CN" sz="1400" dirty="0" smtClean="0"/>
              <a:t>third meeting </a:t>
            </a:r>
            <a:r>
              <a:rPr lang="en-US" altLang="zh-CN" sz="1400" dirty="0"/>
              <a:t>to have 5G_eLCS_Ph2 on </a:t>
            </a:r>
            <a:r>
              <a:rPr lang="en-US" altLang="zh-CN" sz="1400" dirty="0" smtClean="0"/>
              <a:t>agenda; </a:t>
            </a:r>
            <a:endParaRPr lang="en-US" altLang="zh-CN" sz="1400" dirty="0"/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11 CRs have been approved, includes: </a:t>
            </a:r>
            <a:r>
              <a:rPr lang="en-US" altLang="zh-CN" sz="1400" i="1" dirty="0" smtClean="0"/>
              <a:t>Multiple </a:t>
            </a:r>
            <a:r>
              <a:rPr lang="en-US" altLang="zh-CN" sz="1400" i="1" dirty="0" err="1"/>
              <a:t>QoS</a:t>
            </a:r>
            <a:r>
              <a:rPr lang="en-US" altLang="zh-CN" sz="1400" i="1" dirty="0"/>
              <a:t> Class</a:t>
            </a:r>
            <a:r>
              <a:rPr lang="en-US" altLang="zh-CN" sz="1400" dirty="0"/>
              <a:t>, </a:t>
            </a:r>
            <a:r>
              <a:rPr lang="en-US" altLang="zh-CN" sz="1400" i="1" dirty="0"/>
              <a:t>Assistance Data Delivery in </a:t>
            </a:r>
            <a:r>
              <a:rPr lang="en-US" altLang="zh-CN" sz="1400" i="1" dirty="0" smtClean="0"/>
              <a:t>5G-MO-LR</a:t>
            </a:r>
            <a:r>
              <a:rPr lang="en-GB" altLang="zh-CN" sz="1400" dirty="0" smtClean="0"/>
              <a:t>, and </a:t>
            </a:r>
            <a:r>
              <a:rPr lang="en-GB" altLang="zh-CN" sz="1400" dirty="0" err="1" smtClean="0"/>
              <a:t>etc</a:t>
            </a:r>
            <a:r>
              <a:rPr lang="en-GB" altLang="zh-CN" sz="1400" dirty="0" smtClean="0"/>
              <a:t>;</a:t>
            </a:r>
            <a:r>
              <a:rPr lang="en-US" altLang="zh-CN" sz="1400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altLang="zh-CN" sz="1400" dirty="0" smtClean="0"/>
              <a:t>2 issues have been postponed to next meetings</a:t>
            </a:r>
            <a:r>
              <a:rPr lang="en-US" altLang="zh-CN" sz="1400" dirty="0"/>
              <a:t>:   </a:t>
            </a:r>
            <a:r>
              <a:rPr lang="en-US" altLang="zh-CN" sz="1400" i="1" dirty="0"/>
              <a:t>5GC-MO-LR Procedures </a:t>
            </a:r>
            <a:r>
              <a:rPr lang="en-US" altLang="zh-CN" sz="1400" i="1" dirty="0" smtClean="0"/>
              <a:t>for Periodic </a:t>
            </a:r>
            <a:r>
              <a:rPr lang="en-US" altLang="zh-CN" sz="1400" i="1" dirty="0"/>
              <a:t>Location </a:t>
            </a:r>
            <a:r>
              <a:rPr lang="en-US" altLang="zh-CN" sz="1400" i="1" dirty="0" smtClean="0"/>
              <a:t>report, </a:t>
            </a:r>
            <a:r>
              <a:rPr lang="en-GB" altLang="zh-CN" sz="1400" i="1" dirty="0"/>
              <a:t>Storing UE Positioning Capabilities in </a:t>
            </a:r>
            <a:r>
              <a:rPr lang="en-GB" altLang="zh-CN" sz="1400" i="1" dirty="0" smtClean="0"/>
              <a:t>5GC.</a:t>
            </a:r>
            <a:endParaRPr lang="en-US" altLang="zh-CN" sz="1400" i="1" dirty="0"/>
          </a:p>
          <a:p>
            <a:pPr>
              <a:spcBef>
                <a:spcPts val="0"/>
              </a:spcBef>
              <a:spcAft>
                <a:spcPts val="400"/>
              </a:spcAft>
            </a:pPr>
            <a:endParaRPr lang="de-DE" altLang="de-DE" sz="2000" dirty="0" smtClean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 smtClean="0"/>
              <a:t>RAN </a:t>
            </a:r>
            <a:r>
              <a:rPr lang="de-DE" altLang="de-DE" sz="2000" dirty="0"/>
              <a:t>impacts or dependencies: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r>
              <a:rPr lang="en-US" altLang="zh-CN" sz="1400" dirty="0" smtClean="0"/>
              <a:t>Waiting for RAN feedback to “LS </a:t>
            </a:r>
            <a:r>
              <a:rPr lang="en-GB" altLang="zh-CN" sz="1400" dirty="0" smtClean="0"/>
              <a:t>on </a:t>
            </a:r>
            <a:r>
              <a:rPr lang="en-GB" altLang="zh-CN" sz="1400" dirty="0"/>
              <a:t>Scheduling Location in Advance to reduce </a:t>
            </a:r>
            <a:r>
              <a:rPr lang="en-GB" altLang="zh-CN" sz="1400" dirty="0" smtClean="0"/>
              <a:t>Latency.”(S2-2102048, approved by SA2#143E);</a:t>
            </a:r>
          </a:p>
          <a:p>
            <a:pPr marL="742950" lvl="2" indent="-34290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Font typeface="Calibri" panose="020F0502020204030204" pitchFamily="34" charset="0"/>
              <a:buChar char="•"/>
            </a:pPr>
            <a:endParaRPr lang="en-GB" altLang="zh-CN" sz="1400" dirty="0" smtClean="0"/>
          </a:p>
          <a:p>
            <a:pPr marL="400050" lvl="2" indent="0">
              <a:lnSpc>
                <a:spcPts val="1600"/>
              </a:lnSpc>
              <a:spcBef>
                <a:spcPts val="0"/>
              </a:spcBef>
              <a:buClr>
                <a:srgbClr val="C00000"/>
              </a:buClr>
              <a:buNone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 dirty="0"/>
              <a:t>Next steps:</a:t>
            </a:r>
          </a:p>
          <a:p>
            <a:pPr lvl="1"/>
            <a:r>
              <a:rPr lang="en-US" sz="1400" dirty="0"/>
              <a:t>Continue normative work</a:t>
            </a:r>
            <a:r>
              <a:rPr lang="en-US" sz="1400" dirty="0" smtClean="0"/>
              <a:t>.</a:t>
            </a:r>
            <a:endParaRPr lang="en-GB" altLang="zh-CN" sz="1400" dirty="0"/>
          </a:p>
          <a:p>
            <a:pPr marL="457200" lvl="1" indent="0">
              <a:spcBef>
                <a:spcPts val="0"/>
              </a:spcBef>
              <a:spcAft>
                <a:spcPts val="225"/>
              </a:spcAft>
              <a:buNone/>
            </a:pPr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280913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8058</TotalTime>
  <Words>133</Words>
  <Application>Microsoft Office PowerPoint</Application>
  <PresentationFormat>全屏显示(4:3)</PresentationFormat>
  <Paragraphs>27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   eLCS_ph2 Status Report</vt:lpstr>
      <vt:lpstr> eLCS_ph2 status after SA2#144e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CATT-26-1</cp:lastModifiedBy>
  <cp:revision>1426</cp:revision>
  <dcterms:created xsi:type="dcterms:W3CDTF">2008-08-30T09:32:10Z</dcterms:created>
  <dcterms:modified xsi:type="dcterms:W3CDTF">2021-04-19T04:14:37Z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(3)HgwBmF9ob/iiZH1HEGtu0osOOiHi+ctJwW54Ss4+xWNlJHJpbXbI9Djfmytsu6DSvOV9TrWy
ncuzfcZ+5l3fRnqjGlSHDl8hhhvViVubP4NE83Kn0HToImtNXR7smqXPwVOPHuDiZV9JedL0
xM7xuSM7dUiawXtWDo97Wx2tiTsi+gGgpEYXxwaelWPAbslqO8VHpf18YGI6B8IpQNkRFaZ4
5/ltVZ2pXKiKsPvDJk</vt:lpwstr>
  </property>
  <property fmtid="{D5CDD505-2E9C-101B-9397-08002B2CF9AE}" pid="9" name="_2015_ms_pID_7253431">
    <vt:lpwstr>cZQeDMh4zhFM8BbmVA5BbV2ynPwOTFW5dF+Mux6ijBYk6sRTx0zsf3
fv3pjFUWBKrDpJf97GcRJjZkaaOpOhwPR/a1mrcYASiP/lef0WqZlAbOxzf9R1wYbMtRiOKf
bXA/kUXZ6aIH9B6HvR85Jy9Dape4EZ9ZtFbW4r43e5txpXLXt7sXLRtuXD+aZnohfg2sPdrU
00MRbSAjh1G6N/8mFmpdCla2evvlEfGXHOhA</vt:lpwstr>
  </property>
  <property fmtid="{D5CDD505-2E9C-101B-9397-08002B2CF9AE}" pid="10" name="_2015_ms_pID_7253432">
    <vt:lpwstr>hg==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1599231888</vt:lpwstr>
  </property>
</Properties>
</file>