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4"/>
  </p:notesMasterIdLst>
  <p:handoutMasterIdLst>
    <p:handoutMasterId r:id="rId5"/>
  </p:handoutMasterIdLst>
  <p:sldIdLst>
    <p:sldId id="303" r:id="rId2"/>
    <p:sldId id="809" r:id="rId3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  <p:cmAuthor id="2" name="Huawei" initials="HW" lastIdx="3" clrIdx="1">
    <p:extLst>
      <p:ext uri="{19B8F6BF-5375-455C-9EA6-DF929625EA0E}">
        <p15:presenceInfo xmlns:p15="http://schemas.microsoft.com/office/powerpoint/2012/main" userId="Huawe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98" d="100"/>
          <a:sy n="98" d="100"/>
        </p:scale>
        <p:origin x="223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3192" y="4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39110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92648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376862" y="423871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 smtClean="0">
                <a:effectLst/>
              </a:rPr>
              <a:t>S2-2103083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 Meeting #144E</a:t>
            </a: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Electronic meeting, 12 April 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– 16 April 2021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</a:t>
            </a:r>
            <a:r>
              <a:rPr lang="en-GB" altLang="en-US" sz="800" dirty="0" smtClean="0"/>
              <a:t>2021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WG2#144E</a:t>
            </a:r>
            <a:r>
              <a:rPr lang="en-GB" altLang="de-DE" sz="1200" baseline="0" dirty="0">
                <a:solidFill>
                  <a:schemeClr val="bg1"/>
                </a:solidFill>
              </a:rPr>
              <a:t> Electronic meeting, 12 April – 16 April, 2021</a:t>
            </a:r>
            <a:endParaRPr lang="en-GB" altLang="ko-KR" sz="1200" spc="3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3600" dirty="0"/>
              <a:t> </a:t>
            </a:r>
            <a:r>
              <a:rPr lang="en-US" sz="3600" b="1" dirty="0" smtClean="0"/>
              <a:t>5GSAT_ARCH </a:t>
            </a:r>
            <a:r>
              <a:rPr lang="en-US" altLang="de-DE" sz="3600" b="1" dirty="0" smtClean="0"/>
              <a:t>Status </a:t>
            </a:r>
            <a:r>
              <a:rPr lang="en-GB" altLang="zh-CN" sz="3600" b="1" dirty="0"/>
              <a:t>Report</a:t>
            </a:r>
            <a:endParaRPr lang="en-GB" sz="3600" b="1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altLang="en-US" sz="2000" b="1" dirty="0" smtClean="0"/>
              <a:t>Jean Yves Fine 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Thales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 smtClean="0"/>
              <a:t>5GSAT_ARCH status </a:t>
            </a:r>
            <a:r>
              <a:rPr lang="en-US" altLang="de-DE" sz="2800" b="1" dirty="0"/>
              <a:t>after </a:t>
            </a:r>
            <a:r>
              <a:rPr lang="en-US" altLang="de-DE" sz="2800" b="1" dirty="0" smtClean="0"/>
              <a:t>SA2#144</a:t>
            </a:r>
            <a:r>
              <a:rPr lang="en-US" altLang="zh-CN" sz="2800" b="1" dirty="0" smtClean="0"/>
              <a:t>e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354629" y="2353333"/>
            <a:ext cx="8554481" cy="4361194"/>
          </a:xfrm>
          <a:noFill/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20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4 CRs on TS 23.501/502/503 </a:t>
            </a:r>
            <a:r>
              <a:rPr lang="de-DE" altLang="de-DE" sz="1400" dirty="0" err="1" smtClean="0"/>
              <a:t>approved</a:t>
            </a:r>
            <a:r>
              <a:rPr lang="de-DE" altLang="de-DE" sz="1400" dirty="0"/>
              <a:t>.</a:t>
            </a:r>
            <a:endParaRPr lang="de-DE" altLang="de-DE" sz="14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2 LS  </a:t>
            </a:r>
            <a:r>
              <a:rPr lang="de-DE" altLang="de-DE" sz="1400" dirty="0" err="1" smtClean="0"/>
              <a:t>are</a:t>
            </a:r>
            <a:r>
              <a:rPr lang="de-DE" altLang="de-DE" sz="1400" dirty="0" smtClean="0"/>
              <a:t> sent out </a:t>
            </a:r>
            <a:r>
              <a:rPr lang="de-DE" altLang="de-DE" sz="1400" dirty="0" err="1" smtClean="0"/>
              <a:t>to</a:t>
            </a:r>
            <a:r>
              <a:rPr lang="de-DE" altLang="de-DE" sz="1400" dirty="0" smtClean="0"/>
              <a:t> RAN1/2.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400" dirty="0" smtClean="0"/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2000" b="1" dirty="0"/>
              <a:t>RAN impacts and dependencies:</a:t>
            </a:r>
            <a:endParaRPr lang="de-DE" sz="2000" b="1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altLang="de-DE" sz="1400" dirty="0" smtClean="0"/>
              <a:t>RAN LS exchanges on </a:t>
            </a:r>
            <a:r>
              <a:rPr lang="fr-FR" altLang="de-DE" sz="1400" dirty="0" err="1" smtClean="0"/>
              <a:t>going</a:t>
            </a:r>
            <a:r>
              <a:rPr lang="fr-FR" altLang="de-DE" sz="1400" dirty="0" smtClean="0"/>
              <a:t>.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altLang="de-DE" sz="1400" dirty="0" smtClean="0"/>
              <a:t>Possible NAS </a:t>
            </a:r>
            <a:r>
              <a:rPr lang="fr-FR" altLang="de-DE" sz="1400" dirty="0" err="1" smtClean="0"/>
              <a:t>timer</a:t>
            </a:r>
            <a:r>
              <a:rPr lang="fr-FR" altLang="de-DE" sz="1400" dirty="0" smtClean="0"/>
              <a:t> extension </a:t>
            </a:r>
            <a:r>
              <a:rPr lang="fr-FR" altLang="de-DE" sz="1400" dirty="0" err="1" smtClean="0"/>
              <a:t>depends</a:t>
            </a:r>
            <a:r>
              <a:rPr lang="fr-FR" altLang="de-DE" sz="1400" dirty="0" smtClean="0"/>
              <a:t> on CT1 </a:t>
            </a:r>
            <a:r>
              <a:rPr lang="fr-FR" altLang="de-DE" sz="1400" dirty="0" err="1" smtClean="0"/>
              <a:t>outcomes</a:t>
            </a:r>
            <a:r>
              <a:rPr lang="fr-FR" altLang="de-DE" sz="1400" dirty="0" smtClean="0"/>
              <a:t>. </a:t>
            </a:r>
            <a:endParaRPr lang="de-DE" altLang="de-DE" sz="1400" dirty="0" smtClean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2000" b="1" dirty="0" smtClean="0"/>
              <a:t>Contentious Issue: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 smtClean="0"/>
              <a:t>None identified.</a:t>
            </a:r>
            <a:endParaRPr lang="de-DE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2000" b="1" dirty="0"/>
              <a:t>Focus for the Next Meeting (</a:t>
            </a:r>
            <a:r>
              <a:rPr lang="de-DE" sz="2000" b="1" dirty="0" smtClean="0"/>
              <a:t>SA2#145</a:t>
            </a:r>
            <a:r>
              <a:rPr lang="en-US" altLang="zh-CN" sz="2000" b="1" dirty="0" smtClean="0"/>
              <a:t>e</a:t>
            </a:r>
            <a:r>
              <a:rPr lang="de-DE" sz="2000" b="1" dirty="0"/>
              <a:t>):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altLang="zh-CN" sz="1400" dirty="0" smtClean="0"/>
              <a:t>Continue normative phase.</a:t>
            </a:r>
            <a:endParaRPr lang="en-US" altLang="zh-CN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2000" b="1" dirty="0"/>
              <a:t>Overall Plan: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 smtClean="0"/>
              <a:t>Achieve100</a:t>
            </a:r>
            <a:r>
              <a:rPr lang="en-US" altLang="zh-CN" sz="1400" dirty="0"/>
              <a:t>% completion </a:t>
            </a:r>
            <a:r>
              <a:rPr lang="en-US" altLang="zh-CN" sz="1400" dirty="0" smtClean="0"/>
              <a:t>after SA2#145e.</a:t>
            </a: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400" dirty="0"/>
          </a:p>
        </p:txBody>
      </p:sp>
      <p:graphicFrame>
        <p:nvGraphicFramePr>
          <p:cNvPr id="8" name="Content Placeholder 8">
            <a:extLst>
              <a:ext uri="{FF2B5EF4-FFF2-40B4-BE49-F238E27FC236}">
                <a16:creationId xmlns:a16="http://schemas.microsoft.com/office/drawing/2014/main" id="{2033FE64-1FFA-48D9-81A7-04C4D37364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3562725"/>
              </p:ext>
            </p:extLst>
          </p:nvPr>
        </p:nvGraphicFramePr>
        <p:xfrm>
          <a:off x="179388" y="1376363"/>
          <a:ext cx="8810068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470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7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altLang="zh-CN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GSAT_ARCH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Architecture aspects for using satellite access in 5G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75%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Jun, 21</a:t>
                      </a:r>
                      <a:endParaRPr lang="en-US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SP-200445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4397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106</Words>
  <Application>Microsoft Office PowerPoint</Application>
  <PresentationFormat>On-screen Show (4:3)</PresentationFormat>
  <Paragraphs>29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맑은 고딕</vt:lpstr>
      <vt:lpstr>宋体</vt:lpstr>
      <vt:lpstr>Arial</vt:lpstr>
      <vt:lpstr>Arial </vt:lpstr>
      <vt:lpstr>Calibri</vt:lpstr>
      <vt:lpstr>Times New Roman</vt:lpstr>
      <vt:lpstr>Office Theme</vt:lpstr>
      <vt:lpstr>   5GSAT_ARCH Status Report</vt:lpstr>
      <vt:lpstr>5GSAT_ARCH status after SA2#144e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jy15</cp:lastModifiedBy>
  <cp:revision>1423</cp:revision>
  <dcterms:created xsi:type="dcterms:W3CDTF">2008-08-30T09:32:10Z</dcterms:created>
  <dcterms:modified xsi:type="dcterms:W3CDTF">2021-04-19T07:43:25Z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d845be66-0dd2-42c8-8a85-27aea652d485</vt:lpwstr>
  </property>
  <property fmtid="{D5CDD505-2E9C-101B-9397-08002B2CF9AE}" pid="3" name="CTP_TimeStamp">
    <vt:lpwstr>2020-02-07 13:13:00Z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2015_ms_pID_725343">
    <vt:lpwstr>(3)HgwBmF9ob/iiZH1HEGtu0osOOiHi+ctJwW54Ss4+xWNlJHJpbXbI9Djfmytsu6DSvOV9TrWy
ncuzfcZ+5l3fRnqjGlSHDl8hhhvViVubP4NE83Kn0HToImtNXR7smqXPwVOPHuDiZV9JedL0
xM7xuSM7dUiawXtWDo97Wx2tiTsi+gGgpEYXxwaelWPAbslqO8VHpf18YGI6B8IpQNkRFaZ4
5/ltVZ2pXKiKsPvDJk</vt:lpwstr>
  </property>
  <property fmtid="{D5CDD505-2E9C-101B-9397-08002B2CF9AE}" pid="9" name="_2015_ms_pID_7253431">
    <vt:lpwstr>cZQeDMh4zhFM8BbmVA5BbV2ynPwOTFW5dF+Mux6ijBYk6sRTx0zsf3
fv3pjFUWBKrDpJf97GcRJjZkaaOpOhwPR/a1mrcYASiP/lef0WqZlAbOxzf9R1wYbMtRiOKf
bXA/kUXZ6aIH9B6HvR85Jy9Dape4EZ9ZtFbW4r43e5txpXLXt7sXLRtuXD+aZnohfg2sPdrU
00MRbSAjh1G6N/8mFmpdCla2evvlEfGXHOhA</vt:lpwstr>
  </property>
  <property fmtid="{D5CDD505-2E9C-101B-9397-08002B2CF9AE}" pid="10" name="_2015_ms_pID_7253432">
    <vt:lpwstr>hg==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1599231888</vt:lpwstr>
  </property>
</Properties>
</file>