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0"/>
  </p:notesMasterIdLst>
  <p:handoutMasterIdLst>
    <p:handoutMasterId r:id="rId11"/>
  </p:handoutMasterIdLst>
  <p:sldIdLst>
    <p:sldId id="303" r:id="rId5"/>
    <p:sldId id="789" r:id="rId6"/>
    <p:sldId id="793" r:id="rId7"/>
    <p:sldId id="791" r:id="rId8"/>
    <p:sldId id="794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FF33CC"/>
    <a:srgbClr val="FF6699"/>
    <a:srgbClr val="FF99FF"/>
    <a:srgbClr val="62A14D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110" d="100"/>
          <a:sy n="110" d="100"/>
        </p:scale>
        <p:origin x="115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9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Meeting #144E</a:t>
            </a: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Electronic meeting, 12 – 16 April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2021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S2-2103077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WG2#144E</a:t>
            </a:r>
            <a:r>
              <a:rPr lang="en-GB" altLang="de-DE" sz="1200" baseline="0" dirty="0">
                <a:solidFill>
                  <a:schemeClr val="bg1"/>
                </a:solidFill>
              </a:rPr>
              <a:t> Electronic meeting, 12 – 16 April, 2021</a:t>
            </a:r>
            <a:endParaRPr lang="en-GB" altLang="ko-KR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6518" y="2194370"/>
            <a:ext cx="845243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de-DE" sz="3600" b="1" dirty="0" err="1"/>
              <a:t>eNPN</a:t>
            </a:r>
            <a:r>
              <a:rPr lang="en-US" altLang="de-DE" sz="3600" b="1" dirty="0"/>
              <a:t> Status </a:t>
            </a:r>
            <a:r>
              <a:rPr lang="en-GB" altLang="zh-CN" sz="3600" b="1" dirty="0"/>
              <a:t>Report</a:t>
            </a:r>
            <a:endParaRPr lang="en-GB" sz="2400" baseline="30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/>
              <a:t>Peter Hedman</a:t>
            </a:r>
          </a:p>
          <a:p>
            <a:pPr>
              <a:lnSpc>
                <a:spcPct val="80000"/>
              </a:lnSpc>
            </a:pPr>
            <a:r>
              <a:rPr lang="en-US" altLang="en-US" sz="2000" b="1" dirty="0">
                <a:latin typeface="Arial" panose="020B0604020202020204" pitchFamily="34" charset="0"/>
              </a:rPr>
              <a:t>Ericsson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D52C4-5430-4D56-8D2A-947A8B15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675167"/>
          </a:xfrm>
        </p:spPr>
        <p:txBody>
          <a:bodyPr/>
          <a:lstStyle/>
          <a:p>
            <a:r>
              <a:rPr lang="en-US" altLang="de-DE" sz="2800" b="1" dirty="0" err="1"/>
              <a:t>eNPN</a:t>
            </a:r>
            <a:r>
              <a:rPr lang="en-US" altLang="de-DE" sz="2800" b="1" dirty="0"/>
              <a:t> status after SA2#144E (1/3)</a:t>
            </a:r>
            <a:endParaRPr lang="en-US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15D28A3F-B4FD-414F-9637-F7C890005039}"/>
              </a:ext>
            </a:extLst>
          </p:cNvPr>
          <p:cNvSpPr txBox="1">
            <a:spLocks/>
          </p:cNvSpPr>
          <p:nvPr/>
        </p:nvSpPr>
        <p:spPr>
          <a:xfrm>
            <a:off x="230594" y="2217758"/>
            <a:ext cx="8695692" cy="4034996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LS reply on PWS to SA1 and SA indicating SA2 is not impacted by stage 2 work on PWS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de-DE" sz="1200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Related to Key Issue 1 (</a:t>
            </a:r>
            <a:r>
              <a:rPr lang="en-US" altLang="de-DE" sz="1600" b="1" kern="0" dirty="0"/>
              <a:t>Enhancements to Support SNPN along with credentials owned by an entity separate from the SNPN</a:t>
            </a:r>
            <a:r>
              <a:rPr lang="de-DE" altLang="de-DE" sz="1600" b="1" kern="0" dirty="0"/>
              <a:t>):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4 CRs to 23.501 and 2 CRs to 23.502 agreed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CRs postponed on “Interface between AAA-S and SNPN”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CRs postponed on “Updating the CH lists for SNPN selection” as waiting for LS reply from CT1 and SA3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CRs postponed on handling of SUCI/SUPI format for AUSF/UDM selection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kern="0" dirty="0"/>
              <a:t>Next Steps</a:t>
            </a:r>
            <a:r>
              <a:rPr lang="en-US" altLang="zh-CN" sz="1200" kern="0" dirty="0"/>
              <a:t>: Resolve postponed topics and any remaining open issue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200" kern="0" dirty="0"/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8E7B86D5-0B56-4201-87AC-24C0DDEF5E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1978649"/>
              </p:ext>
            </p:extLst>
          </p:nvPr>
        </p:nvGraphicFramePr>
        <p:xfrm>
          <a:off x="218574" y="1377122"/>
          <a:ext cx="8810067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eNPN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Enhanced support of Non-Public Networks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20% &gt; 50%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June, 21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SP-200980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700947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D52C4-5430-4D56-8D2A-947A8B15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675167"/>
          </a:xfrm>
        </p:spPr>
        <p:txBody>
          <a:bodyPr/>
          <a:lstStyle/>
          <a:p>
            <a:r>
              <a:rPr lang="en-US" altLang="de-DE" sz="2800" b="1" dirty="0" err="1"/>
              <a:t>eNPN</a:t>
            </a:r>
            <a:r>
              <a:rPr lang="en-US" altLang="de-DE" sz="2800" b="1" dirty="0"/>
              <a:t> status after SA2#144E (2/3)</a:t>
            </a:r>
            <a:endParaRPr lang="en-US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15D28A3F-B4FD-414F-9637-F7C890005039}"/>
              </a:ext>
            </a:extLst>
          </p:cNvPr>
          <p:cNvSpPr txBox="1">
            <a:spLocks/>
          </p:cNvSpPr>
          <p:nvPr/>
        </p:nvSpPr>
        <p:spPr>
          <a:xfrm>
            <a:off x="230594" y="2217758"/>
            <a:ext cx="8695692" cy="4034996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Related to Key Issue 2 (</a:t>
            </a:r>
            <a:r>
              <a:rPr lang="en-US" altLang="de-DE" sz="1600" b="1" kern="0" dirty="0"/>
              <a:t>NPN support for Video, Imaging and Audio for Professional Applications (VIAPA)</a:t>
            </a:r>
            <a:r>
              <a:rPr lang="de-DE" altLang="de-DE" sz="1600" b="1" kern="0" dirty="0"/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1 CR agreed to 23.501 on QoS mapping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de-DE" sz="1200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kern="0" dirty="0"/>
              <a:t>Next Steps</a:t>
            </a:r>
            <a:r>
              <a:rPr lang="en-US" altLang="zh-CN" sz="1200" kern="0" dirty="0"/>
              <a:t>: Resolve any remaining open issue</a:t>
            </a:r>
            <a:endParaRPr lang="de-DE" altLang="de-DE" sz="1200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Related to Key Issue 3 (</a:t>
            </a:r>
            <a:r>
              <a:rPr lang="en-US" altLang="de-DE" sz="1600" b="1" kern="0" dirty="0"/>
              <a:t>Support of IMS voice and emergency services for SNPN</a:t>
            </a:r>
            <a:r>
              <a:rPr lang="de-DE" altLang="de-DE" sz="1600" b="1" kern="0" dirty="0"/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1 CR agreed to 23.501, 2 CRs agreed to 23.228 and 1 CR agreed to 23.167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de-DE" sz="1200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kern="0" dirty="0"/>
              <a:t>Next Steps</a:t>
            </a:r>
            <a:r>
              <a:rPr lang="en-US" altLang="zh-CN" sz="1200" kern="0" dirty="0"/>
              <a:t>: Resolve any remaining open issue</a:t>
            </a:r>
            <a:endParaRPr lang="de-DE" altLang="de-DE" sz="1200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Related to Key Issue 4 (</a:t>
            </a:r>
            <a:r>
              <a:rPr lang="en-US" altLang="de-DE" sz="1600" b="1" kern="0" dirty="0"/>
              <a:t>UE Onboarding and remote provisioning</a:t>
            </a:r>
            <a:r>
              <a:rPr lang="de-DE" altLang="de-DE" sz="1600" b="1" kern="0" dirty="0"/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6 CRs agreed to 23.501, 1 CR agreed to 23.502 and 1 CR agreed to 23.503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1 CR postponed on handling of AUSF/UDM selection for an Onboarding UE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kern="0" dirty="0"/>
              <a:t>Next Steps</a:t>
            </a:r>
            <a:r>
              <a:rPr lang="en-US" altLang="zh-CN" sz="1200" kern="0" dirty="0"/>
              <a:t>: Resolve Editor’s notes, complete changes to e.g. 23.502 and resolve remaining open issues</a:t>
            </a:r>
            <a:endParaRPr lang="de-DE" altLang="de-DE" sz="1200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600" b="1" kern="0" dirty="0"/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EAC7D0DA-0530-407D-BA61-7389498E93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4988658"/>
              </p:ext>
            </p:extLst>
          </p:nvPr>
        </p:nvGraphicFramePr>
        <p:xfrm>
          <a:off x="218574" y="1377122"/>
          <a:ext cx="8810067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eNPN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Enhanced support of Non-Public Networks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20% &gt; 50%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June, 21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SP-200980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22257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10" y="0"/>
            <a:ext cx="6827838" cy="813391"/>
          </a:xfrm>
        </p:spPr>
        <p:txBody>
          <a:bodyPr/>
          <a:lstStyle/>
          <a:p>
            <a:r>
              <a:rPr lang="en-US" altLang="de-DE" sz="2800" b="1" dirty="0" err="1"/>
              <a:t>eNPN</a:t>
            </a:r>
            <a:r>
              <a:rPr lang="en-US" altLang="de-DE" sz="2800" b="1" dirty="0"/>
              <a:t> status after SA2#144E (3/3)</a:t>
            </a:r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07639B51-7A60-40FF-963D-02AC48416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10" y="813391"/>
            <a:ext cx="8644418" cy="5523613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r>
              <a:rPr lang="en-US" sz="1200" b="1" dirty="0"/>
              <a:t>RAN impacts and dependencies</a:t>
            </a:r>
            <a:r>
              <a:rPr lang="en-US" sz="1200" dirty="0"/>
              <a:t>:</a:t>
            </a:r>
            <a:endParaRPr lang="de-DE" sz="12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050" dirty="0"/>
              <a:t>As per agreed CRs the RAN impacts are SIB related for changes related to Key issues 1, 3 and 4; </a:t>
            </a:r>
            <a:br>
              <a:rPr lang="en-US" sz="1050" dirty="0"/>
            </a:br>
            <a:r>
              <a:rPr lang="en-US" sz="1050" dirty="0"/>
              <a:t>new RRC indication for solutions related to Key issues 4 and additional NGAP impacts for solutions related to Key issue 4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050" dirty="0"/>
              <a:t>…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200" b="1" dirty="0"/>
              <a:t>SA3 dependencies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de-DE" sz="1050" dirty="0"/>
              <a:t>SA3 dependencies identified for solutions and conclusions related to key issue 1, 3 and 4.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sv-SE" sz="1050" dirty="0"/>
              <a:t>...</a:t>
            </a:r>
            <a:endParaRPr lang="de-DE" sz="1050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200" b="1" dirty="0"/>
              <a:t>Contentious Issue</a:t>
            </a:r>
            <a:r>
              <a:rPr lang="de-DE" sz="12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050" dirty="0"/>
              <a:t>KI#1: Whether AUSF or separate NF is to interact with AAA-S using non-SBI protocol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050" dirty="0"/>
              <a:t>KI#4: Selection of CP vs UP provisioning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200" b="1" dirty="0"/>
              <a:t>Focus for the Next Meeting (SA2#145E)</a:t>
            </a:r>
            <a:r>
              <a:rPr lang="de-DE" sz="12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050" dirty="0"/>
              <a:t>Progress and complete the normative work</a:t>
            </a:r>
            <a:endParaRPr lang="en-US" altLang="zh-CN" sz="1000" dirty="0">
              <a:highlight>
                <a:srgbClr val="FFFF00"/>
              </a:highlight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200" b="1" dirty="0"/>
              <a:t>Overall Plan</a:t>
            </a:r>
            <a:r>
              <a:rPr lang="en-US" altLang="zh-CN" sz="12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050" dirty="0"/>
              <a:t>Complete the normative work at SA2#145e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2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050" dirty="0"/>
              <a:t>Completion of the work dependent on progress in SA3 (KI#4)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 marL="285750" lvl="1" indent="0">
              <a:spcBef>
                <a:spcPts val="0"/>
              </a:spcBef>
              <a:spcAft>
                <a:spcPts val="0"/>
              </a:spcAft>
              <a:buNone/>
            </a:pPr>
            <a:endParaRPr lang="de-DE" altLang="de-DE" sz="105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53061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37" y="101010"/>
            <a:ext cx="6827838" cy="632637"/>
          </a:xfrm>
        </p:spPr>
        <p:txBody>
          <a:bodyPr/>
          <a:lstStyle/>
          <a:p>
            <a:r>
              <a:rPr lang="en-US" altLang="de-DE" b="1" dirty="0" err="1"/>
              <a:t>eNPN</a:t>
            </a:r>
            <a:r>
              <a:rPr lang="en-US" altLang="de-DE" b="1" dirty="0"/>
              <a:t> Status at SA#92e</a:t>
            </a:r>
            <a:endParaRPr lang="en-US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88DB0DF5-3773-4C51-A7A1-AB98B0519144}"/>
              </a:ext>
            </a:extLst>
          </p:cNvPr>
          <p:cNvSpPr txBox="1">
            <a:spLocks/>
          </p:cNvSpPr>
          <p:nvPr/>
        </p:nvSpPr>
        <p:spPr>
          <a:xfrm>
            <a:off x="294759" y="2436155"/>
            <a:ext cx="8733881" cy="3773056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kern="0" dirty="0"/>
              <a:t>Progress since SA#91-e: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kern="0" dirty="0"/>
              <a:t>LS reply to </a:t>
            </a:r>
            <a:r>
              <a:rPr lang="en-US" altLang="zh-CN" sz="1200" kern="0" dirty="0" err="1"/>
              <a:t>xyz</a:t>
            </a:r>
            <a:endParaRPr lang="en-US" altLang="zh-CN" sz="1200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kern="0" dirty="0"/>
              <a:t>LS sent to </a:t>
            </a:r>
            <a:r>
              <a:rPr lang="en-US" altLang="zh-CN" sz="1200" kern="0" dirty="0" err="1"/>
              <a:t>xyz</a:t>
            </a:r>
            <a:r>
              <a:rPr lang="en-US" altLang="zh-CN" sz="1200" kern="0" dirty="0"/>
              <a:t>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kern="0" dirty="0"/>
              <a:t>x CRs agreed to TS 23.501, x CRs agreed to TS 23.502 related to </a:t>
            </a:r>
            <a:r>
              <a:rPr lang="en-US" altLang="zh-CN" sz="1200" kern="0" dirty="0" err="1"/>
              <a:t>KI#y</a:t>
            </a:r>
            <a:endParaRPr lang="en-US" altLang="zh-CN" sz="1200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kern="0" dirty="0"/>
              <a:t>…</a:t>
            </a: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Blip>
                <a:blip r:embed="rId2"/>
              </a:buBlip>
            </a:pPr>
            <a:r>
              <a:rPr lang="en-US" sz="1800" kern="0" dirty="0">
                <a:ea typeface="+mn-ea"/>
                <a:cs typeface="+mn-cs"/>
              </a:rPr>
              <a:t>RAN impacts and dependencies:</a:t>
            </a:r>
            <a:endParaRPr lang="de-DE" sz="1800" kern="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kern="0" dirty="0"/>
              <a:t>RAN impacts as per agreed CRs: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US" sz="1100" kern="0" dirty="0"/>
              <a:t>Impacts are …</a:t>
            </a:r>
            <a:endParaRPr lang="en-US" sz="1100" kern="0" dirty="0">
              <a:highlight>
                <a:srgbClr val="FFFF00"/>
              </a:highlight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800" kern="0" dirty="0"/>
              <a:t>Next steps: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kern="0" dirty="0"/>
              <a:t>Maintenance, including addressing any issues and questions raised by other WGs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kern="0" dirty="0"/>
              <a:t>…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200" kern="0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altLang="zh-CN" sz="1200" kern="0" dirty="0"/>
              <a:t> </a:t>
            </a:r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D2970AFE-B232-4D1A-9858-C354F5BDD7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8189201"/>
              </p:ext>
            </p:extLst>
          </p:nvPr>
        </p:nvGraphicFramePr>
        <p:xfrm>
          <a:off x="218574" y="1377122"/>
          <a:ext cx="8810067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eNPN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Enhanced support of Non-Public Networks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20% &gt; xx%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June, 21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SP-200980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7BD4B12-045E-48B7-B2EC-C72D4D3A3A8D}"/>
              </a:ext>
            </a:extLst>
          </p:cNvPr>
          <p:cNvSpPr txBox="1"/>
          <p:nvPr/>
        </p:nvSpPr>
        <p:spPr>
          <a:xfrm rot="1727389">
            <a:off x="6073148" y="2903588"/>
            <a:ext cx="23437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NOT UPDATED</a:t>
            </a:r>
          </a:p>
        </p:txBody>
      </p:sp>
    </p:spTree>
    <p:extLst>
      <p:ext uri="{BB962C8B-B14F-4D97-AF65-F5344CB8AC3E}">
        <p14:creationId xmlns:p14="http://schemas.microsoft.com/office/powerpoint/2010/main" val="134652374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3" ma:contentTypeDescription="Create a new document." ma:contentTypeScope="" ma:versionID="140b6c57cf7b45b8f349b6410d858205">
  <xsd:schema xmlns:xsd="http://www.w3.org/2001/XMLSchema" xmlns:xs="http://www.w3.org/2001/XMLSchema" xmlns:p="http://schemas.microsoft.com/office/2006/metadata/properties" xmlns:ns3="db33437f-65a5-48c5-b537-19efd290f967" xmlns:ns4="6f846979-0e6f-42ff-8b87-e1893efeda99" targetNamespace="http://schemas.microsoft.com/office/2006/metadata/properties" ma:root="true" ma:fieldsID="a1405e4e4adcc105ad15c0e5971b16d4" ns3:_="" ns4:_="">
    <xsd:import namespace="db33437f-65a5-48c5-b537-19efd290f967"/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Locatio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BC2693-EFE0-4665-A210-754F25DC6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33437f-65a5-48c5-b537-19efd290f967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2E10A3-DB35-414F-83C1-BF5FB864734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23198</TotalTime>
  <Words>565</Words>
  <Application>Microsoft Office PowerPoint</Application>
  <PresentationFormat>On-screen Show (4:3)</PresentationFormat>
  <Paragraphs>89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</vt:lpstr>
      <vt:lpstr>Calibri</vt:lpstr>
      <vt:lpstr>Times New Roman</vt:lpstr>
      <vt:lpstr>Office Theme</vt:lpstr>
      <vt:lpstr>eNPN Status Report</vt:lpstr>
      <vt:lpstr>eNPN status after SA2#144E (1/3)</vt:lpstr>
      <vt:lpstr>eNPN status after SA2#144E (2/3)</vt:lpstr>
      <vt:lpstr>eNPN status after SA2#144E (3/3)</vt:lpstr>
      <vt:lpstr>eNPN Status at SA#92e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Ericsson r05</cp:lastModifiedBy>
  <cp:revision>1584</cp:revision>
  <dcterms:created xsi:type="dcterms:W3CDTF">2008-08-30T09:32:10Z</dcterms:created>
  <dcterms:modified xsi:type="dcterms:W3CDTF">2021-04-19T08:47:02Z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0x0101003AA7AC0C743A294CADF60F661720E3E6</vt:lpwstr>
  </property>
</Properties>
</file>