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4"/>
  </p:sldMasterIdLst>
  <p:notesMasterIdLst>
    <p:notesMasterId r:id="rId10"/>
  </p:notesMasterIdLst>
  <p:handoutMasterIdLst>
    <p:handoutMasterId r:id="rId11"/>
  </p:handoutMasterIdLst>
  <p:sldIdLst>
    <p:sldId id="303" r:id="rId5"/>
    <p:sldId id="789" r:id="rId6"/>
    <p:sldId id="793" r:id="rId7"/>
    <p:sldId id="791" r:id="rId8"/>
    <p:sldId id="794" r:id="rId9"/>
  </p:sldIdLst>
  <p:sldSz cx="9144000" cy="6858000" type="screen4x3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pporteur" initials="SS" lastIdx="1" clrIdx="0">
    <p:extLst>
      <p:ext uri="{19B8F6BF-5375-455C-9EA6-DF929625EA0E}">
        <p15:presenceInfo xmlns:p15="http://schemas.microsoft.com/office/powerpoint/2012/main" userId="rapporteu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3300"/>
    <a:srgbClr val="FF33CC"/>
    <a:srgbClr val="FF6699"/>
    <a:srgbClr val="FF99FF"/>
    <a:srgbClr val="62A14D"/>
    <a:srgbClr val="000000"/>
    <a:srgbClr val="C6D254"/>
    <a:srgbClr val="B1D254"/>
    <a:srgbClr val="72AF2F"/>
    <a:srgbClr val="5C88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502" autoAdjust="0"/>
    <p:restoredTop sz="94625" autoAdjust="0"/>
  </p:normalViewPr>
  <p:slideViewPr>
    <p:cSldViewPr snapToGrid="0">
      <p:cViewPr varScale="1">
        <p:scale>
          <a:sx n="110" d="100"/>
          <a:sy n="110" d="100"/>
        </p:scale>
        <p:origin x="1158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54" d="100"/>
          <a:sy n="54" d="100"/>
        </p:scale>
        <p:origin x="2530" y="5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9E436C27-80EF-4A0D-A875-AA5301B61E12}" type="datetime1">
              <a:rPr lang="en-US"/>
              <a:pPr>
                <a:defRPr/>
              </a:pPr>
              <a:t>4/19/2021</a:t>
            </a:fld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4896699-8EAF-425A-91DC-02EF736CA54C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636622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63FBF7EF-8678-4E88-BD87-1D3EF3670A8E}" type="datetime1">
              <a:rPr lang="en-US"/>
              <a:pPr>
                <a:defRPr/>
              </a:pPr>
              <a:t>4/19/2021</a:t>
            </a:fld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2950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E0B2C6-996E-45E1-BA1D-CBDA9768A258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736676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pPr>
                <a:spcBef>
                  <a:spcPct val="0"/>
                </a:spcBef>
              </a:pPr>
              <a:t>1</a:t>
            </a:fld>
            <a:endParaRPr lang="en-GB" altLang="en-US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2950"/>
            <a:ext cx="4967287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43929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4"/>
          <p:cNvSpPr txBox="1">
            <a:spLocks noChangeArrowheads="1"/>
          </p:cNvSpPr>
          <p:nvPr userDrawn="1"/>
        </p:nvSpPr>
        <p:spPr bwMode="auto">
          <a:xfrm>
            <a:off x="298450" y="85317"/>
            <a:ext cx="581025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sv-SE" altLang="en-US" sz="1200" b="1" dirty="0">
              <a:latin typeface="Arial "/>
            </a:endParaRPr>
          </a:p>
          <a:p>
            <a:r>
              <a:rPr lang="de-DE" altLang="ko-KR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3GPP TSG SA WG2 Meeting #144E</a:t>
            </a:r>
          </a:p>
          <a:p>
            <a:r>
              <a:rPr lang="de-DE" altLang="ko-KR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Electronic meeting, 12 – 16 April</a:t>
            </a:r>
            <a:r>
              <a:rPr lang="de-DE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 2021</a:t>
            </a:r>
            <a:endParaRPr lang="sv-SE" altLang="en-US" sz="1200" b="1" kern="1200" dirty="0">
              <a:solidFill>
                <a:schemeClr val="tx1"/>
              </a:solidFill>
              <a:latin typeface="Arial 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Text Box 13"/>
          <p:cNvSpPr txBox="1">
            <a:spLocks noChangeArrowheads="1"/>
          </p:cNvSpPr>
          <p:nvPr userDrawn="1"/>
        </p:nvSpPr>
        <p:spPr bwMode="auto">
          <a:xfrm>
            <a:off x="5566042" y="334106"/>
            <a:ext cx="146367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lang="de-DE" sz="1400" b="1" dirty="0">
                <a:effectLst/>
              </a:rPr>
              <a:t>S2-2103077</a:t>
            </a:r>
            <a:endParaRPr lang="en-GB" altLang="en-US" sz="1400" b="1" dirty="0">
              <a:solidFill>
                <a:schemeClr val="bg2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9417900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7954627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7252697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590550" y="6373813"/>
            <a:ext cx="6169025" cy="323850"/>
          </a:xfrm>
          <a:prstGeom prst="homePlate">
            <a:avLst>
              <a:gd name="adj" fmla="val 91541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88950" y="228600"/>
            <a:ext cx="68278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85775" y="1454150"/>
            <a:ext cx="8388350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538163" y="6462713"/>
            <a:ext cx="5473170" cy="242887"/>
          </a:xfrm>
          <a:prstGeom prst="rect">
            <a:avLst/>
          </a:prstGeom>
          <a:noFill/>
        </p:spPr>
        <p:txBody>
          <a:bodyPr anchor="ctr">
            <a:normAutofit fontScale="92500" lnSpcReduction="10000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de-DE" sz="1200" dirty="0">
                <a:solidFill>
                  <a:schemeClr val="bg1"/>
                </a:solidFill>
              </a:rPr>
              <a:t>TSG SA WG2#144E</a:t>
            </a:r>
            <a:r>
              <a:rPr lang="en-GB" altLang="de-DE" sz="1200" baseline="0" dirty="0">
                <a:solidFill>
                  <a:schemeClr val="bg1"/>
                </a:solidFill>
              </a:rPr>
              <a:t> Electronic meeting, 12 – 16 April, 2021</a:t>
            </a:r>
            <a:endParaRPr lang="en-GB" altLang="ko-KR" sz="1200" spc="300" dirty="0">
              <a:solidFill>
                <a:schemeClr val="bg1"/>
              </a:solidFill>
            </a:endParaRPr>
          </a:p>
        </p:txBody>
      </p:sp>
      <p:sp>
        <p:nvSpPr>
          <p:cNvPr id="12" name="Oval 11"/>
          <p:cNvSpPr/>
          <p:nvPr userDrawn="1"/>
        </p:nvSpPr>
        <p:spPr bwMode="auto">
          <a:xfrm>
            <a:off x="8318500" y="6383338"/>
            <a:ext cx="511175" cy="296862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1E10F64A-668A-451F-BD49-32A860AAC750}" type="slidenum">
              <a:rPr lang="en-GB" altLang="en-US" b="1" smtClean="0"/>
              <a:pPr algn="ctr">
                <a:defRPr/>
              </a:pPr>
              <a:t>‹#›</a:t>
            </a:fld>
            <a:endParaRPr lang="en-GB" altLang="en-US" b="1" dirty="0"/>
          </a:p>
          <a:p>
            <a:pPr>
              <a:defRPr/>
            </a:pPr>
            <a:endParaRPr lang="en-GB" altLang="en-US" dirty="0"/>
          </a:p>
        </p:txBody>
      </p:sp>
      <p:sp>
        <p:nvSpPr>
          <p:cNvPr id="1031" name="Rectangle 15"/>
          <p:cNvSpPr>
            <a:spLocks noChangeArrowheads="1"/>
          </p:cNvSpPr>
          <p:nvPr userDrawn="1"/>
        </p:nvSpPr>
        <p:spPr bwMode="auto">
          <a:xfrm>
            <a:off x="4086225" y="3303588"/>
            <a:ext cx="9715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dirty="0">
                <a:solidFill>
                  <a:schemeClr val="bg1"/>
                </a:solidFill>
              </a:rPr>
              <a:t>© 3GPP 2012</a:t>
            </a:r>
            <a:endParaRPr lang="en-GB" altLang="en-US" dirty="0"/>
          </a:p>
        </p:txBody>
      </p:sp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7439025" y="6462713"/>
            <a:ext cx="82426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/>
              <a:t>© 3GPP 2021</a:t>
            </a:r>
          </a:p>
        </p:txBody>
      </p:sp>
      <p:pic>
        <p:nvPicPr>
          <p:cNvPr id="1033" name="Picture 10" descr="3GPP_TM_RD.jp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6338" y="415925"/>
            <a:ext cx="13081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67" r:id="rId2"/>
    <p:sldLayoutId id="2147483768" r:id="rId3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Blip>
          <a:blip r:embed="rId6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76518" y="2194370"/>
            <a:ext cx="8452437" cy="1101329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altLang="de-DE" sz="3600" b="1" dirty="0" err="1"/>
              <a:t>eNPN</a:t>
            </a:r>
            <a:r>
              <a:rPr lang="en-US" altLang="de-DE" sz="3600" b="1" dirty="0"/>
              <a:t> Status </a:t>
            </a:r>
            <a:r>
              <a:rPr lang="en-GB" altLang="zh-CN" sz="3600" b="1" dirty="0"/>
              <a:t>Report</a:t>
            </a:r>
            <a:endParaRPr lang="en-GB" sz="2400" baseline="300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47" name="Subtitle 6"/>
          <p:cNvSpPr>
            <a:spLocks noGrp="1"/>
          </p:cNvSpPr>
          <p:nvPr>
            <p:ph type="subTitle" idx="1"/>
          </p:nvPr>
        </p:nvSpPr>
        <p:spPr>
          <a:xfrm>
            <a:off x="1541243" y="4006360"/>
            <a:ext cx="6400800" cy="1314450"/>
          </a:xfrm>
        </p:spPr>
        <p:txBody>
          <a:bodyPr/>
          <a:lstStyle/>
          <a:p>
            <a:pPr>
              <a:lnSpc>
                <a:spcPct val="80000"/>
              </a:lnSpc>
            </a:pPr>
            <a:br>
              <a:rPr lang="en-US" altLang="en-US" sz="2000" b="1" dirty="0"/>
            </a:br>
            <a:r>
              <a:rPr lang="en-US" altLang="en-US" sz="2000" b="1" dirty="0"/>
              <a:t>Peter Hedman</a:t>
            </a:r>
          </a:p>
          <a:p>
            <a:pPr>
              <a:lnSpc>
                <a:spcPct val="80000"/>
              </a:lnSpc>
            </a:pPr>
            <a:r>
              <a:rPr lang="en-US" altLang="en-US" sz="2000" b="1" dirty="0">
                <a:latin typeface="Arial" panose="020B0604020202020204" pitchFamily="34" charset="0"/>
              </a:rPr>
              <a:t>Ericsson</a:t>
            </a:r>
            <a:endParaRPr lang="en-US" altLang="en-US" sz="2000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defRPr/>
            </a:pPr>
            <a:endParaRPr lang="en-GB" altLang="en-US" sz="20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ED52C4-5430-4D56-8D2A-947A8B15DB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8950" y="228600"/>
            <a:ext cx="6827838" cy="675167"/>
          </a:xfrm>
        </p:spPr>
        <p:txBody>
          <a:bodyPr/>
          <a:lstStyle/>
          <a:p>
            <a:r>
              <a:rPr lang="en-US" altLang="de-DE" sz="2800" b="1" dirty="0" err="1"/>
              <a:t>eNPN</a:t>
            </a:r>
            <a:r>
              <a:rPr lang="en-US" altLang="de-DE" sz="2800" b="1" dirty="0"/>
              <a:t> status after SA2#144E (1/3)</a:t>
            </a:r>
            <a:endParaRPr lang="en-US" dirty="0"/>
          </a:p>
        </p:txBody>
      </p:sp>
      <p:sp>
        <p:nvSpPr>
          <p:cNvPr id="5" name="Content Placeholder 7">
            <a:extLst>
              <a:ext uri="{FF2B5EF4-FFF2-40B4-BE49-F238E27FC236}">
                <a16:creationId xmlns:a16="http://schemas.microsoft.com/office/drawing/2014/main" id="{15D28A3F-B4FD-414F-9637-F7C890005039}"/>
              </a:ext>
            </a:extLst>
          </p:cNvPr>
          <p:cNvSpPr txBox="1">
            <a:spLocks/>
          </p:cNvSpPr>
          <p:nvPr/>
        </p:nvSpPr>
        <p:spPr>
          <a:xfrm>
            <a:off x="230594" y="2217758"/>
            <a:ext cx="8695692" cy="4034996"/>
          </a:xfrm>
          <a:prstGeom prst="rect">
            <a:avLst/>
          </a:prstGeom>
        </p:spPr>
        <p:txBody>
          <a:bodyPr/>
          <a:lstStyle>
            <a:lvl1pPr marL="457200" indent="-4572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kern="0" dirty="0"/>
              <a:t>General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kern="0" dirty="0"/>
              <a:t>LS reply on PWS to SA1 and SA indicating SA2 is not impacted by stage 2 work on PWS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altLang="de-DE" sz="1200" kern="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kern="0" dirty="0"/>
              <a:t>Related to Key Issue 1 (</a:t>
            </a:r>
            <a:r>
              <a:rPr lang="en-US" altLang="de-DE" sz="1600" b="1" kern="0" dirty="0"/>
              <a:t>Enhancements to Support SNPN along with credentials owned by an entity separate from the SNPN</a:t>
            </a:r>
            <a:r>
              <a:rPr lang="de-DE" altLang="de-DE" sz="1600" b="1" kern="0" dirty="0"/>
              <a:t>):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kern="0" dirty="0"/>
              <a:t>4 CRs to 23.501 and 2 CRs to 23.502 agreed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kern="0" dirty="0"/>
              <a:t>CRs postponed on “Interface between AAA-S and SNPN”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kern="0" dirty="0"/>
              <a:t>CRs postponed on “Updating the CH lists for SNPN selection” as waiting for LS reply from CT1 and SA3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kern="0" dirty="0"/>
              <a:t>CRs postponed on handling of SUCI/SUPI format for AUSF/UDM selection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b="1" kern="0" dirty="0"/>
              <a:t>Next Steps</a:t>
            </a:r>
            <a:r>
              <a:rPr lang="en-US" altLang="zh-CN" sz="1200" kern="0" dirty="0"/>
              <a:t>: Resolve postponed topics and any remaining open issue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altLang="zh-CN" sz="1200" kern="0" dirty="0"/>
          </a:p>
        </p:txBody>
      </p:sp>
      <p:graphicFrame>
        <p:nvGraphicFramePr>
          <p:cNvPr id="7" name="Content Placeholder 8">
            <a:extLst>
              <a:ext uri="{FF2B5EF4-FFF2-40B4-BE49-F238E27FC236}">
                <a16:creationId xmlns:a16="http://schemas.microsoft.com/office/drawing/2014/main" id="{8E7B86D5-0B56-4201-87AC-24C0DDEF5E7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51978649"/>
              </p:ext>
            </p:extLst>
          </p:nvPr>
        </p:nvGraphicFramePr>
        <p:xfrm>
          <a:off x="218574" y="1377122"/>
          <a:ext cx="8810067" cy="900651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3214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261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US" sz="14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eNPN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Enhanced support of Non-Public Networks</a:t>
                      </a:r>
                      <a:endParaRPr lang="de-DE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20% &gt; 50%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June, 21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SP-200980</a:t>
                      </a:r>
                      <a:endParaRPr lang="en-US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5700947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ED52C4-5430-4D56-8D2A-947A8B15DB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8950" y="228600"/>
            <a:ext cx="6827838" cy="675167"/>
          </a:xfrm>
        </p:spPr>
        <p:txBody>
          <a:bodyPr/>
          <a:lstStyle/>
          <a:p>
            <a:r>
              <a:rPr lang="en-US" altLang="de-DE" sz="2800" b="1" dirty="0" err="1"/>
              <a:t>eNPN</a:t>
            </a:r>
            <a:r>
              <a:rPr lang="en-US" altLang="de-DE" sz="2800" b="1" dirty="0"/>
              <a:t> status after SA2#144E (2/3)</a:t>
            </a:r>
            <a:endParaRPr lang="en-US" dirty="0"/>
          </a:p>
        </p:txBody>
      </p:sp>
      <p:sp>
        <p:nvSpPr>
          <p:cNvPr id="5" name="Content Placeholder 7">
            <a:extLst>
              <a:ext uri="{FF2B5EF4-FFF2-40B4-BE49-F238E27FC236}">
                <a16:creationId xmlns:a16="http://schemas.microsoft.com/office/drawing/2014/main" id="{15D28A3F-B4FD-414F-9637-F7C890005039}"/>
              </a:ext>
            </a:extLst>
          </p:cNvPr>
          <p:cNvSpPr txBox="1">
            <a:spLocks/>
          </p:cNvSpPr>
          <p:nvPr/>
        </p:nvSpPr>
        <p:spPr>
          <a:xfrm>
            <a:off x="230594" y="2217758"/>
            <a:ext cx="8695692" cy="4034996"/>
          </a:xfrm>
          <a:prstGeom prst="rect">
            <a:avLst/>
          </a:prstGeom>
        </p:spPr>
        <p:txBody>
          <a:bodyPr/>
          <a:lstStyle>
            <a:lvl1pPr marL="457200" indent="-4572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kern="0" dirty="0"/>
              <a:t>Related to Key Issue 2 (</a:t>
            </a:r>
            <a:r>
              <a:rPr lang="en-US" altLang="de-DE" sz="1600" b="1" kern="0" dirty="0"/>
              <a:t>NPN support for Video, Imaging and Audio for Professional Applications (VIAPA)</a:t>
            </a:r>
            <a:r>
              <a:rPr lang="de-DE" altLang="de-DE" sz="1600" b="1" kern="0" dirty="0"/>
              <a:t>)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kern="0" dirty="0"/>
              <a:t>1 CR agreed to 23.501 on QoS mapping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altLang="de-DE" sz="1200" kern="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b="1" kern="0" dirty="0"/>
              <a:t>Next Steps</a:t>
            </a:r>
            <a:r>
              <a:rPr lang="en-US" altLang="zh-CN" sz="1200" kern="0" dirty="0"/>
              <a:t>: Resolve any remaining open issue</a:t>
            </a:r>
            <a:endParaRPr lang="de-DE" altLang="de-DE" sz="1200" kern="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kern="0" dirty="0"/>
              <a:t>Related to Key Issue 3 (</a:t>
            </a:r>
            <a:r>
              <a:rPr lang="en-US" altLang="de-DE" sz="1600" b="1" kern="0" dirty="0"/>
              <a:t>Support of IMS voice and emergency services for SNPN</a:t>
            </a:r>
            <a:r>
              <a:rPr lang="de-DE" altLang="de-DE" sz="1600" b="1" kern="0" dirty="0"/>
              <a:t>)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kern="0" dirty="0"/>
              <a:t>1 CR agreed to 23.501, 2 CRs agreed to 23.228 and 1 CR agreed to 23.167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altLang="de-DE" sz="1200" kern="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b="1" kern="0" dirty="0"/>
              <a:t>Next Steps</a:t>
            </a:r>
            <a:r>
              <a:rPr lang="en-US" altLang="zh-CN" sz="1200" kern="0" dirty="0"/>
              <a:t>: Resolve any remaining open issue</a:t>
            </a:r>
            <a:endParaRPr lang="de-DE" altLang="de-DE" sz="1200" kern="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de-DE" altLang="de-DE" sz="1200" kern="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kern="0" dirty="0"/>
              <a:t>Related to Key Issue 4 (</a:t>
            </a:r>
            <a:r>
              <a:rPr lang="en-US" altLang="de-DE" sz="1600" b="1" kern="0" dirty="0"/>
              <a:t>UE Onboarding and remote provisioning</a:t>
            </a:r>
            <a:r>
              <a:rPr lang="de-DE" altLang="de-DE" sz="1600" b="1" kern="0" dirty="0"/>
              <a:t>)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kern="0" dirty="0"/>
              <a:t>6 CRs agreed to 23.501, 1 CR agreed to 23.502 and 1 CR agreed to 23.503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kern="0" dirty="0"/>
              <a:t>1 CR postponed on handling of AUSF/UDM selection for an Onboarding UE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b="1" kern="0" dirty="0"/>
              <a:t>Next Steps</a:t>
            </a:r>
            <a:r>
              <a:rPr lang="en-US" altLang="zh-CN" sz="1200" kern="0" dirty="0"/>
              <a:t>: Resolve Editor’s notes, complete changes to e.g. 23.502 and resolve remaining open issues</a:t>
            </a:r>
            <a:endParaRPr lang="de-DE" altLang="de-DE" sz="1200" kern="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de-DE" altLang="de-DE" sz="1600" b="1" kern="0" dirty="0"/>
          </a:p>
        </p:txBody>
      </p:sp>
      <p:graphicFrame>
        <p:nvGraphicFramePr>
          <p:cNvPr id="7" name="Content Placeholder 8">
            <a:extLst>
              <a:ext uri="{FF2B5EF4-FFF2-40B4-BE49-F238E27FC236}">
                <a16:creationId xmlns:a16="http://schemas.microsoft.com/office/drawing/2014/main" id="{EAC7D0DA-0530-407D-BA61-7389498E938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94988658"/>
              </p:ext>
            </p:extLst>
          </p:nvPr>
        </p:nvGraphicFramePr>
        <p:xfrm>
          <a:off x="218574" y="1377122"/>
          <a:ext cx="8810067" cy="900651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3214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261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US" sz="14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eNPN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Enhanced support of Non-Public Networks</a:t>
                      </a:r>
                      <a:endParaRPr lang="de-DE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20% &gt; 50%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June, 21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SP-200980</a:t>
                      </a:r>
                      <a:endParaRPr lang="en-US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85222574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04E1B6-7C10-4462-B5DD-BB275803E4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810" y="0"/>
            <a:ext cx="6827838" cy="813391"/>
          </a:xfrm>
        </p:spPr>
        <p:txBody>
          <a:bodyPr/>
          <a:lstStyle/>
          <a:p>
            <a:r>
              <a:rPr lang="en-US" altLang="de-DE" sz="2800" b="1" dirty="0" err="1"/>
              <a:t>eNPN</a:t>
            </a:r>
            <a:r>
              <a:rPr lang="en-US" altLang="de-DE" sz="2800" b="1" dirty="0"/>
              <a:t> status after SA2#144E (3/3)</a:t>
            </a:r>
            <a:endParaRPr lang="en-US" dirty="0"/>
          </a:p>
        </p:txBody>
      </p:sp>
      <p:sp>
        <p:nvSpPr>
          <p:cNvPr id="4" name="Content Placeholder 7">
            <a:extLst>
              <a:ext uri="{FF2B5EF4-FFF2-40B4-BE49-F238E27FC236}">
                <a16:creationId xmlns:a16="http://schemas.microsoft.com/office/drawing/2014/main" id="{07639B51-7A60-40FF-963D-02AC48416E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810" y="813391"/>
            <a:ext cx="8644418" cy="5523613"/>
          </a:xfrm>
        </p:spPr>
        <p:txBody>
          <a:bodyPr/>
          <a:lstStyle/>
          <a:p>
            <a:pPr marL="457200" lvl="1" indent="-457200">
              <a:spcBef>
                <a:spcPts val="0"/>
              </a:spcBef>
              <a:spcAft>
                <a:spcPts val="300"/>
              </a:spcAft>
              <a:buBlip>
                <a:blip r:embed="rId2"/>
              </a:buBlip>
            </a:pPr>
            <a:r>
              <a:rPr lang="en-US" sz="1200" b="1" dirty="0"/>
              <a:t>RAN impacts and dependencies</a:t>
            </a:r>
            <a:r>
              <a:rPr lang="en-US" sz="1200" dirty="0"/>
              <a:t>:</a:t>
            </a:r>
            <a:endParaRPr lang="de-DE" sz="1200" dirty="0"/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sz="1050" dirty="0"/>
              <a:t>As per agreed CRs the RAN impacts are SIB related for changes related to Key issues 1, 3 and 4; </a:t>
            </a:r>
            <a:br>
              <a:rPr lang="en-US" sz="1050" dirty="0"/>
            </a:br>
            <a:r>
              <a:rPr lang="en-US" sz="1050" dirty="0"/>
              <a:t>new RRC indication for solutions related to Key issues 4 and additional NGAP impacts for solutions related to Key issue 4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sz="1050" dirty="0"/>
              <a:t>…</a:t>
            </a:r>
          </a:p>
          <a:p>
            <a:pPr lvl="0">
              <a:spcBef>
                <a:spcPts val="0"/>
              </a:spcBef>
              <a:spcAft>
                <a:spcPts val="300"/>
              </a:spcAft>
            </a:pPr>
            <a:r>
              <a:rPr lang="de-DE" sz="1200" b="1" dirty="0"/>
              <a:t>SA3 dependencies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de-DE" sz="1050" dirty="0"/>
              <a:t>SA3 dependencies identified for solutions and conclusions related to key issue 1, 3 and 4. 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sv-SE" sz="1050" dirty="0"/>
              <a:t>...</a:t>
            </a:r>
            <a:endParaRPr lang="de-DE" sz="1050" dirty="0"/>
          </a:p>
          <a:p>
            <a:pPr lvl="0">
              <a:spcBef>
                <a:spcPts val="0"/>
              </a:spcBef>
              <a:spcAft>
                <a:spcPts val="300"/>
              </a:spcAft>
            </a:pPr>
            <a:r>
              <a:rPr lang="de-DE" sz="1200" b="1" dirty="0"/>
              <a:t>Contentious Issue</a:t>
            </a:r>
            <a:r>
              <a:rPr lang="de-DE" sz="1200" dirty="0"/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sz="1050" dirty="0"/>
              <a:t>KI#1: Whether AUSF or separate NF is to interact with AAA-S using non-SBI protocol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sz="1050" dirty="0"/>
              <a:t>KI#4: Selection of CP vs UP provisioning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de-DE" sz="1200" b="1" dirty="0"/>
              <a:t>Focus for the Next Meeting (SA2#145E)</a:t>
            </a:r>
            <a:r>
              <a:rPr lang="de-DE" sz="1200" dirty="0"/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050" dirty="0"/>
              <a:t>Progress and complete the normative work</a:t>
            </a:r>
            <a:endParaRPr lang="en-US" altLang="zh-CN" sz="1000" dirty="0">
              <a:highlight>
                <a:srgbClr val="FFFF00"/>
              </a:highlight>
            </a:endParaRP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altLang="zh-CN" sz="1200" b="1" dirty="0"/>
              <a:t>Overall Plan</a:t>
            </a:r>
            <a:r>
              <a:rPr lang="en-US" altLang="zh-CN" sz="1200" dirty="0"/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050" dirty="0"/>
              <a:t>Complete the normative work at SA2#145e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altLang="zh-CN" sz="1200" b="1" dirty="0"/>
              <a:t>Risks: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050" dirty="0"/>
              <a:t>Completion of the work dependent on progress in SA3 (KI#4)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endParaRPr lang="en-US" altLang="zh-CN" sz="1050" dirty="0"/>
          </a:p>
          <a:p>
            <a:pPr marL="285750" lvl="1" indent="0">
              <a:spcBef>
                <a:spcPts val="0"/>
              </a:spcBef>
              <a:spcAft>
                <a:spcPts val="0"/>
              </a:spcAft>
              <a:buNone/>
            </a:pPr>
            <a:endParaRPr lang="de-DE" altLang="de-DE" sz="1050" b="1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4530617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04E1B6-7C10-4462-B5DD-BB275803E4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37" y="101010"/>
            <a:ext cx="6827838" cy="632637"/>
          </a:xfrm>
        </p:spPr>
        <p:txBody>
          <a:bodyPr/>
          <a:lstStyle/>
          <a:p>
            <a:r>
              <a:rPr lang="en-US" altLang="de-DE" b="1" dirty="0" err="1"/>
              <a:t>eNPN</a:t>
            </a:r>
            <a:r>
              <a:rPr lang="en-US" altLang="de-DE" b="1" dirty="0"/>
              <a:t> Status at SA#92e</a:t>
            </a:r>
            <a:endParaRPr lang="en-US" dirty="0"/>
          </a:p>
        </p:txBody>
      </p:sp>
      <p:sp>
        <p:nvSpPr>
          <p:cNvPr id="5" name="Content Placeholder 7">
            <a:extLst>
              <a:ext uri="{FF2B5EF4-FFF2-40B4-BE49-F238E27FC236}">
                <a16:creationId xmlns:a16="http://schemas.microsoft.com/office/drawing/2014/main" id="{88DB0DF5-3773-4C51-A7A1-AB98B0519144}"/>
              </a:ext>
            </a:extLst>
          </p:cNvPr>
          <p:cNvSpPr txBox="1">
            <a:spLocks/>
          </p:cNvSpPr>
          <p:nvPr/>
        </p:nvSpPr>
        <p:spPr>
          <a:xfrm>
            <a:off x="294759" y="2436155"/>
            <a:ext cx="8733881" cy="3773056"/>
          </a:xfrm>
          <a:prstGeom prst="rect">
            <a:avLst/>
          </a:prstGeom>
        </p:spPr>
        <p:txBody>
          <a:bodyPr/>
          <a:lstStyle>
            <a:lvl1pPr marL="457200" indent="-4572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800" kern="0" dirty="0"/>
              <a:t>Progress since SA#91-e: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kern="0" dirty="0"/>
              <a:t>LS reply to </a:t>
            </a:r>
            <a:r>
              <a:rPr lang="en-US" altLang="zh-CN" sz="1200" kern="0" dirty="0" err="1"/>
              <a:t>xyz</a:t>
            </a:r>
            <a:endParaRPr lang="en-US" altLang="zh-CN" sz="1200" kern="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kern="0" dirty="0"/>
              <a:t>LS sent to </a:t>
            </a:r>
            <a:r>
              <a:rPr lang="en-US" altLang="zh-CN" sz="1200" kern="0" dirty="0" err="1"/>
              <a:t>xyz</a:t>
            </a:r>
            <a:r>
              <a:rPr lang="en-US" altLang="zh-CN" sz="1200" kern="0" dirty="0"/>
              <a:t>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kern="0" dirty="0"/>
              <a:t>x CRs agreed to TS 23.501, x CRs agreed to TS 23.502 related to </a:t>
            </a:r>
            <a:r>
              <a:rPr lang="en-US" altLang="zh-CN" sz="1200" kern="0" dirty="0" err="1"/>
              <a:t>KI#y</a:t>
            </a:r>
            <a:endParaRPr lang="en-US" altLang="zh-CN" sz="1200" kern="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kern="0" dirty="0"/>
              <a:t>…</a:t>
            </a:r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Blip>
                <a:blip r:embed="rId2"/>
              </a:buBlip>
            </a:pPr>
            <a:r>
              <a:rPr lang="en-US" sz="1800" kern="0" dirty="0">
                <a:ea typeface="+mn-ea"/>
                <a:cs typeface="+mn-cs"/>
              </a:rPr>
              <a:t>RAN impacts and dependencies:</a:t>
            </a:r>
            <a:endParaRPr lang="de-DE" sz="1800" kern="0" dirty="0">
              <a:ea typeface="+mn-ea"/>
              <a:cs typeface="+mn-cs"/>
            </a:endParaRP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sz="1200" kern="0" dirty="0"/>
              <a:t>RAN impacts as per agreed CRs:</a:t>
            </a:r>
          </a:p>
          <a:p>
            <a:pPr lvl="2">
              <a:spcBef>
                <a:spcPts val="0"/>
              </a:spcBef>
              <a:spcAft>
                <a:spcPts val="300"/>
              </a:spcAft>
            </a:pPr>
            <a:r>
              <a:rPr lang="en-US" sz="1100" kern="0" dirty="0"/>
              <a:t>Impacts are …</a:t>
            </a:r>
            <a:endParaRPr lang="en-US" sz="1100" kern="0" dirty="0">
              <a:highlight>
                <a:srgbClr val="FFFF00"/>
              </a:highlight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sz="1800" kern="0" dirty="0"/>
              <a:t>Next steps: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1200" kern="0" dirty="0"/>
              <a:t>Maintenance, including addressing any issues and questions raised by other WGs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1200" kern="0" dirty="0"/>
              <a:t>…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sz="1200" kern="0" dirty="0"/>
          </a:p>
          <a:p>
            <a:pPr marL="457200" lvl="1" indent="0">
              <a:buFont typeface="Arial" panose="020B0604020202020204" pitchFamily="34" charset="0"/>
              <a:buNone/>
            </a:pPr>
            <a:r>
              <a:rPr lang="en-US" altLang="zh-CN" sz="1200" kern="0" dirty="0"/>
              <a:t> </a:t>
            </a:r>
          </a:p>
        </p:txBody>
      </p:sp>
      <p:graphicFrame>
        <p:nvGraphicFramePr>
          <p:cNvPr id="7" name="Content Placeholder 8">
            <a:extLst>
              <a:ext uri="{FF2B5EF4-FFF2-40B4-BE49-F238E27FC236}">
                <a16:creationId xmlns:a16="http://schemas.microsoft.com/office/drawing/2014/main" id="{D2970AFE-B232-4D1A-9858-C354F5BDD7C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48189201"/>
              </p:ext>
            </p:extLst>
          </p:nvPr>
        </p:nvGraphicFramePr>
        <p:xfrm>
          <a:off x="218574" y="1377122"/>
          <a:ext cx="8810067" cy="900651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3214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261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US" sz="14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eNPN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Enhanced support of Non-Public Networks</a:t>
                      </a:r>
                      <a:endParaRPr lang="de-DE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20% &gt; xx%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June, 21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SP-200980</a:t>
                      </a:r>
                      <a:endParaRPr lang="en-US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77BD4B12-045E-48B7-B2EC-C72D4D3A3A8D}"/>
              </a:ext>
            </a:extLst>
          </p:cNvPr>
          <p:cNvSpPr txBox="1"/>
          <p:nvPr/>
        </p:nvSpPr>
        <p:spPr>
          <a:xfrm rot="1727389">
            <a:off x="6073148" y="2903588"/>
            <a:ext cx="234370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NOT UPDATED</a:t>
            </a:r>
          </a:p>
        </p:txBody>
      </p:sp>
    </p:spTree>
    <p:extLst>
      <p:ext uri="{BB962C8B-B14F-4D97-AF65-F5344CB8AC3E}">
        <p14:creationId xmlns:p14="http://schemas.microsoft.com/office/powerpoint/2010/main" val="1346523741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AA7AC0C743A294CADF60F661720E3E6" ma:contentTypeVersion="13" ma:contentTypeDescription="Create a new document." ma:contentTypeScope="" ma:versionID="140b6c57cf7b45b8f349b6410d858205">
  <xsd:schema xmlns:xsd="http://www.w3.org/2001/XMLSchema" xmlns:xs="http://www.w3.org/2001/XMLSchema" xmlns:p="http://schemas.microsoft.com/office/2006/metadata/properties" xmlns:ns3="db33437f-65a5-48c5-b537-19efd290f967" xmlns:ns4="6f846979-0e6f-42ff-8b87-e1893efeda99" targetNamespace="http://schemas.microsoft.com/office/2006/metadata/properties" ma:root="true" ma:fieldsID="a1405e4e4adcc105ad15c0e5971b16d4" ns3:_="" ns4:_="">
    <xsd:import namespace="db33437f-65a5-48c5-b537-19efd290f967"/>
    <xsd:import namespace="6f846979-0e6f-42ff-8b87-e1893efeda99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Location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b33437f-65a5-48c5-b537-19efd290f967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f846979-0e6f-42ff-8b87-e1893efeda9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4" nillable="true" ma:displayName="MediaServiceLocation" ma:internalName="MediaServiceLocation" ma:readOnly="true">
      <xsd:simpleType>
        <xsd:restriction base="dms:Text"/>
      </xsd:simpleType>
    </xsd:element>
    <xsd:element name="MediaServiceAutoTags" ma:index="15" nillable="true" ma:displayName="MediaServiceAutoTags" ma:internalName="MediaServiceAutoTags" ma:readOnly="true">
      <xsd:simpleType>
        <xsd:restriction base="dms:Text"/>
      </xsd:simpleType>
    </xsd:element>
    <xsd:element name="MediaServiceOCR" ma:index="16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1BC2693-EFE0-4665-A210-754F25DC639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b33437f-65a5-48c5-b537-19efd290f967"/>
    <ds:schemaRef ds:uri="6f846979-0e6f-42ff-8b87-e1893efeda9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82E10A3-DB35-414F-83C1-BF5FB8647349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3FB747E2-E6AD-4495-A381-6244FA11EF8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23198</TotalTime>
  <Words>565</Words>
  <Application>Microsoft Office PowerPoint</Application>
  <PresentationFormat>On-screen Show (4:3)</PresentationFormat>
  <Paragraphs>89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Arial </vt:lpstr>
      <vt:lpstr>Calibri</vt:lpstr>
      <vt:lpstr>Times New Roman</vt:lpstr>
      <vt:lpstr>Office Theme</vt:lpstr>
      <vt:lpstr>eNPN Status Report</vt:lpstr>
      <vt:lpstr>eNPN status after SA2#144E (1/3)</vt:lpstr>
      <vt:lpstr>eNPN status after SA2#144E (2/3)</vt:lpstr>
      <vt:lpstr>eNPN status after SA2#144E (3/3)</vt:lpstr>
      <vt:lpstr>eNPN Status at SA#92e</vt:lpstr>
    </vt:vector>
  </TitlesOfParts>
  <Company>3GPP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Scrase</dc:creator>
  <cp:keywords>CTPClassification=CTP_NT</cp:keywords>
  <dc:description>© 2009  All rights reserved</dc:description>
  <cp:lastModifiedBy>Ericsson r05</cp:lastModifiedBy>
  <cp:revision>1584</cp:revision>
  <dcterms:created xsi:type="dcterms:W3CDTF">2008-08-30T09:32:10Z</dcterms:created>
  <dcterms:modified xsi:type="dcterms:W3CDTF">2021-04-19T08:47:02Z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1559122847</vt:lpwstr>
  </property>
  <property fmtid="{D5CDD505-2E9C-101B-9397-08002B2CF9AE}" pid="6" name="TitusGUID">
    <vt:lpwstr>2c7635f8-94c0-4125-af53-3ffb066031e5</vt:lpwstr>
  </property>
  <property fmtid="{D5CDD505-2E9C-101B-9397-08002B2CF9AE}" pid="7" name="CTP_TimeStamp">
    <vt:lpwstr>2020-01-29 20:41:49Z</vt:lpwstr>
  </property>
  <property fmtid="{D5CDD505-2E9C-101B-9397-08002B2CF9AE}" pid="8" name="CTP_BU">
    <vt:lpwstr>NA</vt:lpwstr>
  </property>
  <property fmtid="{D5CDD505-2E9C-101B-9397-08002B2CF9AE}" pid="9" name="CTP_IDSID">
    <vt:lpwstr>NA</vt:lpwstr>
  </property>
  <property fmtid="{D5CDD505-2E9C-101B-9397-08002B2CF9AE}" pid="10" name="CTP_WWID">
    <vt:lpwstr>NA</vt:lpwstr>
  </property>
  <property fmtid="{D5CDD505-2E9C-101B-9397-08002B2CF9AE}" pid="11" name="CTPClassification">
    <vt:lpwstr>CTP_NT</vt:lpwstr>
  </property>
  <property fmtid="{D5CDD505-2E9C-101B-9397-08002B2CF9AE}" pid="12" name="ContentTypeId">
    <vt:lpwstr>0x0101003AA7AC0C743A294CADF60F661720E3E6</vt:lpwstr>
  </property>
</Properties>
</file>