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9"/>
  </p:notesMasterIdLst>
  <p:handoutMasterIdLst>
    <p:handoutMasterId r:id="rId10"/>
  </p:handoutMasterIdLst>
  <p:sldIdLst>
    <p:sldId id="303" r:id="rId2"/>
    <p:sldId id="815" r:id="rId3"/>
    <p:sldId id="816" r:id="rId4"/>
    <p:sldId id="799" r:id="rId5"/>
    <p:sldId id="812" r:id="rId6"/>
    <p:sldId id="813" r:id="rId7"/>
    <p:sldId id="814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Huawei" initials="HW" lastIdx="3" clrIdx="1">
    <p:extLst>
      <p:ext uri="{19B8F6BF-5375-455C-9EA6-DF929625EA0E}">
        <p15:presenceInfo xmlns:p15="http://schemas.microsoft.com/office/powerpoint/2012/main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66" d="100"/>
          <a:sy n="166" d="100"/>
        </p:scale>
        <p:origin x="1960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911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96939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631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3030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0564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3563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77549" y="106218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144E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</a:t>
            </a:r>
            <a:r>
              <a:rPr lang="en-GB" altLang="zh-CN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12–16 April, 2021</a:t>
            </a:r>
            <a:endParaRPr lang="en-US" altLang="zh-CN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S2-2103079</a:t>
            </a:r>
            <a:endParaRPr lang="en-GB" altLang="en-US" sz="14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4500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59225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WG2#144E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</a:t>
            </a:r>
            <a:r>
              <a:rPr lang="en-GB" altLang="de-DE" sz="1200" baseline="0" dirty="0">
                <a:solidFill>
                  <a:schemeClr val="bg1"/>
                </a:solidFill>
              </a:rPr>
              <a:t>Electronic </a:t>
            </a:r>
            <a:r>
              <a:rPr lang="en-GB" altLang="de-DE" sz="1200" kern="1200" baseline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meeting, </a:t>
            </a:r>
            <a:r>
              <a:rPr lang="en-US" altLang="zh-CN" sz="1200" kern="120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12–16 April</a:t>
            </a:r>
            <a:r>
              <a:rPr lang="en-GB" altLang="de-DE" sz="1200" kern="120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2021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tsg_sa/WG2_Arch/Latest_SA2_Specs/Latest_draft_S2_Specs/23548-020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Specs/archive/23_series/23.74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US" sz="3600" b="1" dirty="0" smtClean="0"/>
              <a:t>eEdge_5GC </a:t>
            </a:r>
            <a:r>
              <a:rPr lang="en-US" altLang="de-DE" sz="3600" b="1" dirty="0"/>
              <a:t>Status </a:t>
            </a:r>
            <a:r>
              <a:rPr lang="en-GB" altLang="zh-CN" sz="3600" b="1" dirty="0"/>
              <a:t>Report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sz="1800" b="1" dirty="0">
                <a:latin typeface="Arial" charset="0"/>
              </a:rPr>
              <a:t>Hui Ni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 eEdge_5GC </a:t>
            </a:r>
            <a:r>
              <a:rPr lang="en-US" altLang="de-DE" sz="2800" b="1" dirty="0" smtClean="0"/>
              <a:t>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SA2#144</a:t>
            </a:r>
            <a:r>
              <a:rPr lang="en-US" altLang="zh-CN" sz="2800" b="1" dirty="0" smtClean="0"/>
              <a:t>e</a:t>
            </a:r>
            <a:r>
              <a:rPr lang="en-US" altLang="de-DE" sz="2800" b="1" dirty="0" smtClean="0"/>
              <a:t> </a:t>
            </a:r>
            <a:r>
              <a:rPr lang="en-US" altLang="de-DE" sz="2800" b="1" dirty="0"/>
              <a:t>(</a:t>
            </a:r>
            <a:r>
              <a:rPr lang="en-US" altLang="de-DE" sz="2800" b="1" dirty="0" smtClean="0"/>
              <a:t>1/2)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8889796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altLang="zh-CN" sz="1400" dirty="0" smtClean="0"/>
                        <a:t> </a:t>
                      </a:r>
                      <a:r>
                        <a:rPr lang="en-US" altLang="zh-CN" sz="1400" b="1" dirty="0" smtClean="0"/>
                        <a:t>eEdge_5GC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Enhancement of support for Edge Computing in 5G Core network</a:t>
                      </a:r>
                      <a:endParaRPr lang="en-US" altLang="zh-CN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altLang="zh-CN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2021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SP-201107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54629" y="2353333"/>
            <a:ext cx="8554481" cy="4361194"/>
          </a:xfrm>
          <a:noFill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TS </a:t>
            </a:r>
            <a:r>
              <a:rPr lang="de-DE" altLang="de-DE" sz="1400" dirty="0" smtClean="0"/>
              <a:t>23.548 </a:t>
            </a:r>
            <a:r>
              <a:rPr lang="de-DE" altLang="de-DE" sz="1400" dirty="0" smtClean="0"/>
              <a:t>v0.2.0 </a:t>
            </a:r>
            <a:r>
              <a:rPr lang="de-DE" altLang="de-DE" sz="1400" dirty="0"/>
              <a:t>is available at </a:t>
            </a:r>
            <a:r>
              <a:rPr lang="en-US" altLang="zh-CN" sz="1400" dirty="0">
                <a:hlinkClick r:id="rId3"/>
              </a:rPr>
              <a:t>link</a:t>
            </a:r>
            <a:r>
              <a:rPr lang="de-DE" altLang="de-DE" sz="1400" dirty="0"/>
              <a:t>. </a:t>
            </a:r>
            <a:endParaRPr lang="de-DE" altLang="de-DE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26 </a:t>
            </a:r>
            <a:r>
              <a:rPr lang="de-DE" altLang="de-DE" sz="1400" dirty="0" smtClean="0"/>
              <a:t>pCRs for TS 23.548 </a:t>
            </a:r>
            <a:r>
              <a:rPr lang="de-DE" altLang="de-DE" sz="1400" dirty="0" smtClean="0"/>
              <a:t>and 14 </a:t>
            </a:r>
            <a:r>
              <a:rPr lang="de-DE" altLang="de-DE" sz="1400" dirty="0" smtClean="0"/>
              <a:t>CRs for TS 23.501/23.502/23.503 are approved</a:t>
            </a:r>
            <a:r>
              <a:rPr lang="de-DE" altLang="de-DE" sz="140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General aspects for EC in both 23.501 and 23.548 are updated/addressed.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 smtClean="0"/>
              <a:t>Topic </a:t>
            </a:r>
            <a:r>
              <a:rPr lang="en-US" altLang="zh-CN" sz="1600" b="1" dirty="0" smtClean="0"/>
              <a:t>1: (Re-)Discovery </a:t>
            </a:r>
            <a:r>
              <a:rPr lang="en-US" altLang="zh-CN" sz="1600" b="1" dirty="0"/>
              <a:t>of Edge Application </a:t>
            </a:r>
            <a:r>
              <a:rPr lang="en-US" altLang="zh-CN" sz="1600" b="1" dirty="0" smtClean="0"/>
              <a:t>Server</a:t>
            </a:r>
            <a:endParaRPr lang="en-US" altLang="zh-CN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err="1" smtClean="0"/>
              <a:t>pCRs</a:t>
            </a:r>
            <a:r>
              <a:rPr lang="en-US" altLang="zh-CN" sz="1400" dirty="0" smtClean="0"/>
              <a:t>/CRs for t</a:t>
            </a:r>
            <a:r>
              <a:rPr lang="en-US" altLang="zh-CN" sz="1400" dirty="0" smtClean="0"/>
              <a:t>he </a:t>
            </a:r>
            <a:r>
              <a:rPr lang="en-US" altLang="zh-CN" sz="1400" dirty="0" smtClean="0"/>
              <a:t>following solutions are approved: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 smtClean="0"/>
              <a:t>New: EASDF discovery and selection, EASDF functional description, EASDF services, </a:t>
            </a:r>
            <a:r>
              <a:rPr lang="en-US" altLang="zh-CN" sz="1000" dirty="0" smtClean="0"/>
              <a:t>EAS deployment information from AF; EAS </a:t>
            </a:r>
            <a:r>
              <a:rPr lang="en-US" altLang="zh-CN" sz="1000" dirty="0"/>
              <a:t>Re-discovery Procedure at Edge Relocation, EAS Discovery with dynamic PSA Distribution(sol#12).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 smtClean="0"/>
              <a:t>Update: EAS discovery procedure for session breakout, EAS rediscovery for session </a:t>
            </a:r>
            <a:r>
              <a:rPr lang="en-US" altLang="zh-CN" sz="1000" dirty="0"/>
              <a:t>breakout, </a:t>
            </a:r>
            <a:r>
              <a:rPr lang="en-US" altLang="zh-CN" sz="1000" dirty="0" smtClean="0"/>
              <a:t>UE </a:t>
            </a:r>
            <a:r>
              <a:rPr lang="en-US" altLang="zh-CN" sz="1000" dirty="0"/>
              <a:t>Considerations for EAS (</a:t>
            </a:r>
            <a:r>
              <a:rPr lang="en-US" altLang="zh-CN" sz="1000" dirty="0" smtClean="0"/>
              <a:t>re)Discovery, </a:t>
            </a:r>
            <a:r>
              <a:rPr lang="en-GB" altLang="zh-CN" sz="1000" dirty="0"/>
              <a:t>AF guidance to PCF determination of proper URSP </a:t>
            </a:r>
            <a:r>
              <a:rPr lang="en-GB" altLang="zh-CN" sz="1000" dirty="0" smtClean="0"/>
              <a:t>rules.</a:t>
            </a:r>
            <a:endParaRPr lang="en-US" altLang="zh-CN" sz="1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/>
              <a:t>Topic 2: </a:t>
            </a:r>
            <a:r>
              <a:rPr lang="en-US" altLang="zh-CN" sz="1600" b="1" dirty="0"/>
              <a:t>Edge </a:t>
            </a:r>
            <a:r>
              <a:rPr lang="en-US" altLang="zh-CN" sz="1600" b="1" dirty="0"/>
              <a:t>Relocation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err="1"/>
              <a:t>pCRs</a:t>
            </a:r>
            <a:r>
              <a:rPr lang="en-US" altLang="zh-CN" sz="1400" dirty="0"/>
              <a:t>/CRs for the following solutions are approved: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 smtClean="0"/>
              <a:t>New: General part for Edge relocation</a:t>
            </a:r>
            <a:r>
              <a:rPr lang="en-GB" altLang="zh-CN" sz="1000" dirty="0" smtClean="0"/>
              <a:t>, </a:t>
            </a:r>
            <a:r>
              <a:rPr lang="en-US" altLang="zh-CN" sz="1000" dirty="0"/>
              <a:t>Edge Relocation with Multiple </a:t>
            </a:r>
            <a:r>
              <a:rPr lang="en-US" altLang="zh-CN" sz="1000" dirty="0" smtClean="0"/>
              <a:t>AFs, </a:t>
            </a:r>
            <a:r>
              <a:rPr lang="en-GB" altLang="zh-CN" sz="1000" dirty="0"/>
              <a:t>EAS Relocation on Simultaneous connectivity over source and target PSA .</a:t>
            </a:r>
            <a:endParaRPr lang="en-US" altLang="zh-CN" sz="10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 smtClean="0"/>
              <a:t>Update: </a:t>
            </a:r>
            <a:r>
              <a:rPr lang="en-US" altLang="zh-CN" sz="1000" dirty="0" smtClean="0"/>
              <a:t>Target </a:t>
            </a:r>
            <a:r>
              <a:rPr lang="en-US" altLang="zh-CN" sz="1000" dirty="0" smtClean="0"/>
              <a:t>PSA </a:t>
            </a:r>
            <a:r>
              <a:rPr lang="en-US" altLang="zh-CN" sz="1000" dirty="0" smtClean="0"/>
              <a:t>buffering, </a:t>
            </a:r>
            <a:r>
              <a:rPr lang="en-GB" altLang="zh-CN" sz="1000" dirty="0" smtClean="0"/>
              <a:t>Edge </a:t>
            </a:r>
            <a:r>
              <a:rPr lang="en-GB" altLang="zh-CN" sz="1000" dirty="0"/>
              <a:t>Relocation considering User Plane </a:t>
            </a:r>
            <a:r>
              <a:rPr lang="en-GB" altLang="zh-CN" sz="1000" dirty="0" smtClean="0"/>
              <a:t>latency, </a:t>
            </a:r>
            <a:r>
              <a:rPr lang="en-GB" altLang="zh-CN" sz="1000" dirty="0" smtClean="0"/>
              <a:t>EAS </a:t>
            </a:r>
            <a:r>
              <a:rPr lang="en-GB" altLang="zh-CN" sz="1000" dirty="0"/>
              <a:t>IP </a:t>
            </a:r>
            <a:r>
              <a:rPr lang="en-GB" altLang="zh-CN" sz="1000" dirty="0" smtClean="0"/>
              <a:t>replacement.</a:t>
            </a:r>
          </a:p>
          <a:p>
            <a:pPr marL="457200" lvl="2" indent="-457200"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altLang="zh-CN" sz="1600" b="1" dirty="0">
                <a:ea typeface="+mn-ea"/>
                <a:cs typeface="+mn-cs"/>
              </a:rPr>
              <a:t>Topic 3: </a:t>
            </a:r>
            <a:r>
              <a:rPr lang="en-US" altLang="zh-CN" sz="1600" b="1" dirty="0">
                <a:ea typeface="+mn-ea"/>
                <a:cs typeface="+mn-cs"/>
              </a:rPr>
              <a:t>Network Exposure to Edge Application </a:t>
            </a:r>
            <a:r>
              <a:rPr lang="en-US" altLang="zh-CN" sz="1600" b="1" dirty="0" smtClean="0">
                <a:ea typeface="+mn-ea"/>
                <a:cs typeface="+mn-cs"/>
              </a:rPr>
              <a:t>Server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err="1"/>
              <a:t>pCRs</a:t>
            </a:r>
            <a:r>
              <a:rPr lang="en-US" altLang="zh-CN" sz="1400" dirty="0"/>
              <a:t>/CRs for the following solutions are approved: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 smtClean="0"/>
              <a:t>Update: </a:t>
            </a:r>
            <a:r>
              <a:rPr lang="en-US" altLang="zh-CN" sz="1000" dirty="0"/>
              <a:t>Network </a:t>
            </a:r>
            <a:r>
              <a:rPr lang="en-US" altLang="zh-CN" sz="1000" dirty="0"/>
              <a:t>exposure via local </a:t>
            </a:r>
            <a:r>
              <a:rPr lang="en-US" altLang="zh-CN" sz="1000" dirty="0" smtClean="0"/>
              <a:t>NEF, local </a:t>
            </a:r>
            <a:r>
              <a:rPr lang="en-US" altLang="zh-CN" sz="1000" dirty="0"/>
              <a:t>NEF </a:t>
            </a:r>
            <a:r>
              <a:rPr lang="en-US" altLang="zh-CN" sz="1000" dirty="0" smtClean="0"/>
              <a:t>selection.</a:t>
            </a:r>
            <a:endParaRPr lang="en-US" altLang="zh-CN" sz="10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/>
              <a:t>Topic </a:t>
            </a:r>
            <a:r>
              <a:rPr lang="en-US" altLang="zh-CN" sz="1600" b="1" dirty="0" smtClean="0"/>
              <a:t>4: </a:t>
            </a:r>
            <a:r>
              <a:rPr lang="en-US" altLang="zh-CN" sz="1600" b="1" dirty="0"/>
              <a:t>Support of 3GPP Application Layer </a:t>
            </a:r>
            <a:r>
              <a:rPr lang="en-US" altLang="zh-CN" sz="1600" b="1" dirty="0" smtClean="0"/>
              <a:t>Architecture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err="1" smtClean="0"/>
              <a:t>pCR</a:t>
            </a:r>
            <a:r>
              <a:rPr lang="en-US" altLang="zh-CN" sz="1400" dirty="0" smtClean="0"/>
              <a:t>/CRs </a:t>
            </a:r>
            <a:r>
              <a:rPr lang="en-US" altLang="zh-CN" sz="1400" dirty="0" smtClean="0"/>
              <a:t>for updating </a:t>
            </a:r>
            <a:r>
              <a:rPr lang="en-US" altLang="zh-CN" sz="1400" dirty="0" smtClean="0"/>
              <a:t>ECS </a:t>
            </a:r>
            <a:r>
              <a:rPr lang="en-US" altLang="zh-CN" sz="1400" dirty="0"/>
              <a:t>Address </a:t>
            </a:r>
            <a:r>
              <a:rPr lang="en-US" altLang="zh-CN" sz="1400" dirty="0" smtClean="0"/>
              <a:t>Provisioning are approved</a:t>
            </a:r>
            <a:r>
              <a:rPr lang="en-US" altLang="zh-CN" sz="1400" dirty="0" smtClean="0"/>
              <a:t>.</a:t>
            </a:r>
            <a:endParaRPr lang="en-US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9399853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 eEdge_5GC status after </a:t>
            </a:r>
            <a:r>
              <a:rPr lang="en-US" altLang="de-DE" sz="2800" b="1" dirty="0" smtClean="0"/>
              <a:t>SA2#144</a:t>
            </a:r>
            <a:r>
              <a:rPr lang="en-US" altLang="zh-CN" sz="2800" b="1" dirty="0" smtClean="0"/>
              <a:t>e</a:t>
            </a:r>
            <a:r>
              <a:rPr lang="en-US" altLang="de-DE" sz="2800" b="1" dirty="0" smtClean="0"/>
              <a:t> </a:t>
            </a:r>
            <a:r>
              <a:rPr lang="en-US" altLang="de-DE" sz="2800" b="1" dirty="0" smtClean="0"/>
              <a:t>(2/2)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5019146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b="1" dirty="0">
                <a:ea typeface="+mn-ea"/>
                <a:cs typeface="+mn-cs"/>
              </a:rPr>
              <a:t>RAN impacts and dependencies:</a:t>
            </a:r>
            <a:endParaRPr lang="de-DE" sz="20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/>
              <a:t>None identified.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6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2000" b="1" dirty="0"/>
              <a:t>Contentious Issue: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Issues related to “whether/how to </a:t>
            </a:r>
            <a:r>
              <a:rPr lang="en-GB" altLang="zh-CN" sz="1600" dirty="0" smtClean="0"/>
              <a:t>guarantee </a:t>
            </a:r>
            <a:r>
              <a:rPr lang="en-GB" altLang="zh-CN" sz="1600" dirty="0"/>
              <a:t>that the UE uses the EASDF's IP </a:t>
            </a:r>
            <a:r>
              <a:rPr lang="en-GB" altLang="zh-CN" sz="1600" dirty="0" smtClean="0"/>
              <a:t>address</a:t>
            </a:r>
            <a:r>
              <a:rPr lang="en-US" altLang="zh-CN" sz="1600" dirty="0" smtClean="0"/>
              <a:t>”</a:t>
            </a:r>
            <a:r>
              <a:rPr lang="en-US" altLang="zh-CN" sz="1600" dirty="0" smtClean="0"/>
              <a:t>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Issue related to “whether specify Local UPF-Local NEF interface”.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20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2000" b="1" dirty="0" smtClean="0"/>
              <a:t>Focus </a:t>
            </a:r>
            <a:r>
              <a:rPr lang="de-DE" sz="2000" b="1" dirty="0"/>
              <a:t>for the Next Meeting (</a:t>
            </a:r>
            <a:r>
              <a:rPr lang="de-DE" sz="2000" b="1" dirty="0" smtClean="0"/>
              <a:t>SA2#145</a:t>
            </a:r>
            <a:r>
              <a:rPr lang="en-US" altLang="zh-CN" sz="2000" b="1" dirty="0" smtClean="0"/>
              <a:t>e</a:t>
            </a:r>
            <a:r>
              <a:rPr lang="de-DE" sz="2000" b="1" dirty="0"/>
              <a:t>):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Continue to discuss the postponed solutions.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Resolve the open issues.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1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2000" b="1" dirty="0"/>
              <a:t>Overall Plan: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Achieve </a:t>
            </a:r>
            <a:r>
              <a:rPr lang="en-US" altLang="zh-CN" sz="1600" dirty="0" smtClean="0"/>
              <a:t>80</a:t>
            </a:r>
            <a:r>
              <a:rPr lang="en-US" altLang="zh-CN" sz="1600" dirty="0"/>
              <a:t>% </a:t>
            </a:r>
            <a:r>
              <a:rPr lang="en-US" altLang="zh-CN" sz="1600" dirty="0" smtClean="0"/>
              <a:t>completion </a:t>
            </a:r>
            <a:r>
              <a:rPr lang="en-US" altLang="zh-CN" sz="1600" dirty="0"/>
              <a:t>after </a:t>
            </a:r>
            <a:r>
              <a:rPr lang="en-US" altLang="zh-CN" sz="1600" dirty="0" smtClean="0"/>
              <a:t>SA2 #145e.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Send TS 23.548 to SA#92-e for information/approval after SA2 #145e.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2000" b="1" dirty="0" smtClean="0"/>
              <a:t>Risk:</a:t>
            </a:r>
            <a:endParaRPr lang="en-US" altLang="zh-CN" sz="2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Depending on the progress on contentious issues, there may be a risk that the TS cannot be ready for approval before SA #92-e.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356227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609" y="2720083"/>
            <a:ext cx="6827838" cy="1143000"/>
          </a:xfrm>
        </p:spPr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65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FS_enh</a:t>
                      </a:r>
                      <a:r>
                        <a:rPr lang="en-US" altLang="zh-CN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_EC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enhancement of support for Edge Computing in 5GC</a:t>
                      </a:r>
                      <a:endParaRPr lang="de-DE" altLang="zh-CN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 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20</a:t>
                      </a:r>
                      <a:endParaRPr kumimoji="0" lang="en-US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747027"/>
            <a:ext cx="8554480" cy="348105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dirty="0"/>
              <a:t>Progress since </a:t>
            </a:r>
            <a:r>
              <a:rPr lang="de-DE" altLang="de-DE" sz="2000" dirty="0" smtClean="0"/>
              <a:t>SA#89E:</a:t>
            </a:r>
            <a:endParaRPr lang="de-DE" altLang="de-DE" sz="2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40 </a:t>
            </a:r>
            <a:r>
              <a:rPr lang="en-US" altLang="zh-CN" sz="1400" dirty="0"/>
              <a:t>approved </a:t>
            </a:r>
            <a:r>
              <a:rPr lang="en-US" altLang="zh-CN" sz="1400" dirty="0" smtClean="0"/>
              <a:t>P-CRs on solution update, evaluation/conclusion of key issues. 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All Key issues prioritized in Rel-17 have been concluded, including: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 smtClean="0"/>
              <a:t>Key Issue #</a:t>
            </a:r>
            <a:r>
              <a:rPr lang="en-US" altLang="zh-CN" sz="1000" dirty="0"/>
              <a:t>1: Discovery of Edge Application Server</a:t>
            </a:r>
            <a:endParaRPr lang="en-US" altLang="zh-CN" sz="1000" dirty="0" smtClean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/>
              <a:t>Key Issue </a:t>
            </a:r>
            <a:r>
              <a:rPr lang="en-US" altLang="zh-CN" sz="1000" dirty="0" smtClean="0"/>
              <a:t>#</a:t>
            </a:r>
            <a:r>
              <a:rPr lang="en-US" altLang="zh-CN" sz="1000" dirty="0"/>
              <a:t>2: Edge relocation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/>
              <a:t>Key Issue </a:t>
            </a:r>
            <a:r>
              <a:rPr lang="en-US" altLang="zh-CN" sz="1000" dirty="0" smtClean="0"/>
              <a:t>#</a:t>
            </a:r>
            <a:r>
              <a:rPr lang="en-US" altLang="zh-CN" sz="1000" dirty="0"/>
              <a:t>3: Network Information Provisioning to Local Applications with low latency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000" dirty="0"/>
              <a:t>Key Issue </a:t>
            </a:r>
            <a:r>
              <a:rPr lang="en-US" altLang="zh-CN" sz="1000" dirty="0" smtClean="0"/>
              <a:t>#</a:t>
            </a:r>
            <a:r>
              <a:rPr lang="en-US" altLang="zh-CN" sz="1000" dirty="0"/>
              <a:t>5: Activating the traffic routing towards Local Data Network per AF request</a:t>
            </a:r>
          </a:p>
          <a:p>
            <a:pPr lvl="1">
              <a:defRPr/>
            </a:pPr>
            <a:r>
              <a:rPr lang="en-US" altLang="zh-CN" sz="1400" dirty="0" smtClean="0"/>
              <a:t>2 LS replies from </a:t>
            </a:r>
            <a:r>
              <a:rPr lang="en-US" altLang="zh-CN" sz="1400" dirty="0"/>
              <a:t>SA3 and SA6 </a:t>
            </a:r>
            <a:r>
              <a:rPr lang="en-US" altLang="zh-CN" sz="1400" dirty="0" smtClean="0"/>
              <a:t>were handled.</a:t>
            </a:r>
            <a:endParaRPr lang="en-US" altLang="zh-CN" sz="1400" dirty="0"/>
          </a:p>
          <a:p>
            <a:pPr lvl="1">
              <a:defRPr/>
            </a:pPr>
            <a:r>
              <a:rPr lang="en-US" altLang="zh-CN" sz="1400" dirty="0"/>
              <a:t>The TR 23.748 </a:t>
            </a:r>
            <a:r>
              <a:rPr lang="en-US" altLang="zh-CN" sz="1400" dirty="0" smtClean="0"/>
              <a:t>and corresponding WID are </a:t>
            </a:r>
            <a:r>
              <a:rPr lang="en-US" altLang="zh-CN" sz="1400" dirty="0"/>
              <a:t>sent to SA plenary for </a:t>
            </a:r>
            <a:r>
              <a:rPr lang="en-US" altLang="zh-CN" sz="1400" dirty="0" smtClean="0"/>
              <a:t>approval.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RAN impacts and dependencies:</a:t>
            </a:r>
            <a:endParaRPr lang="de-DE" sz="20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None identified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2000" dirty="0"/>
              <a:t>Next steps:</a:t>
            </a:r>
          </a:p>
          <a:p>
            <a:pPr lvl="1"/>
            <a:r>
              <a:rPr lang="en-US" sz="1400" dirty="0"/>
              <a:t>Start normative work in </a:t>
            </a:r>
            <a:r>
              <a:rPr lang="en-US" sz="1400" dirty="0" smtClean="0"/>
              <a:t>2021 Q1 according to WID.</a:t>
            </a:r>
            <a:endParaRPr lang="en-US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9DCA2BC4-B078-4670-AE66-CA34B3F0CF4A}"/>
              </a:ext>
            </a:extLst>
          </p:cNvPr>
          <p:cNvSpPr txBox="1">
            <a:spLocks/>
          </p:cNvSpPr>
          <p:nvPr/>
        </p:nvSpPr>
        <p:spPr bwMode="auto">
          <a:xfrm>
            <a:off x="80756" y="180230"/>
            <a:ext cx="7249716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GB" altLang="en-US" b="1" dirty="0" err="1" smtClean="0"/>
              <a:t>FS_enh_EC</a:t>
            </a:r>
            <a:r>
              <a:rPr lang="en-GB" altLang="en-US" b="1" dirty="0" smtClean="0"/>
              <a:t> status for SA #90E</a:t>
            </a:r>
            <a:endParaRPr lang="en-GB" altLang="en-US" b="1" kern="0" dirty="0"/>
          </a:p>
        </p:txBody>
      </p:sp>
    </p:spTree>
    <p:extLst>
      <p:ext uri="{BB962C8B-B14F-4D97-AF65-F5344CB8AC3E}">
        <p14:creationId xmlns:p14="http://schemas.microsoft.com/office/powerpoint/2010/main" val="8157045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FS_enh_EC status after </a:t>
            </a:r>
            <a:r>
              <a:rPr lang="en-US" altLang="de-DE" sz="2800" b="1" dirty="0" smtClean="0"/>
              <a:t>SA2#142</a:t>
            </a:r>
            <a:r>
              <a:rPr lang="en-US" altLang="zh-CN" sz="2800" b="1" dirty="0" smtClean="0"/>
              <a:t>e</a:t>
            </a:r>
            <a:r>
              <a:rPr lang="en-US" altLang="de-DE" sz="2800" b="1" dirty="0" smtClean="0"/>
              <a:t> </a:t>
            </a:r>
            <a:r>
              <a:rPr lang="en-US" altLang="de-DE" sz="2800" b="1" dirty="0"/>
              <a:t>(</a:t>
            </a:r>
            <a:r>
              <a:rPr lang="en-US" altLang="de-DE" sz="2800" b="1" dirty="0" smtClean="0"/>
              <a:t>1/2)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FS_enh_EC</a:t>
                      </a:r>
                      <a:r>
                        <a:rPr lang="en-US" sz="14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enhancement of support for Edge Computing in 5GC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85%(#141E) </a:t>
                      </a:r>
                      <a:r>
                        <a:rPr lang="en-US" altLang="zh-CN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altLang="zh-CN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SP-190185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58455" y="2544630"/>
            <a:ext cx="8554481" cy="3885739"/>
          </a:xfrm>
          <a:noFill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FS_enh_EC TR 23.748 is available at</a:t>
            </a:r>
            <a:r>
              <a:rPr lang="de-DE" altLang="de-DE" sz="1400" dirty="0">
                <a:hlinkClick r:id="rId3"/>
              </a:rPr>
              <a:t> </a:t>
            </a:r>
            <a:r>
              <a:rPr lang="en-US" altLang="zh-CN" sz="1400" dirty="0">
                <a:hlinkClick r:id="rId3"/>
              </a:rPr>
              <a:t>link</a:t>
            </a:r>
            <a:r>
              <a:rPr lang="de-DE" altLang="de-DE" sz="1400" dirty="0"/>
              <a:t>. </a:t>
            </a:r>
            <a:endParaRPr lang="de-DE" altLang="de-DE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26 pCRs are approved on SA2#142e meeting.</a:t>
            </a:r>
            <a:endParaRPr lang="de-DE" altLang="de-DE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/>
              <a:t>Key issue 1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(Discovery of Edge Application Server)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3 </a:t>
            </a:r>
            <a:r>
              <a:rPr lang="en-US" altLang="zh-CN" sz="1400" dirty="0"/>
              <a:t>existing solutions </a:t>
            </a:r>
            <a:r>
              <a:rPr lang="en-US" altLang="zh-CN" sz="1400" dirty="0" smtClean="0"/>
              <a:t>are revised</a:t>
            </a:r>
            <a:r>
              <a:rPr lang="en-US" altLang="zh-CN" sz="1400" dirty="0"/>
              <a:t>. </a:t>
            </a:r>
            <a:r>
              <a:rPr lang="en-US" altLang="zh-CN" sz="1400" dirty="0" smtClean="0"/>
              <a:t>Existing conclusions are refined.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The key issue </a:t>
            </a:r>
            <a:r>
              <a:rPr lang="en-US" altLang="zh-CN" sz="1400" dirty="0" smtClean="0"/>
              <a:t>is concluded.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Detailed </a:t>
            </a:r>
            <a:r>
              <a:rPr lang="en-US" altLang="zh-CN" sz="1400" dirty="0"/>
              <a:t>interaction between LDNSR and SMF is left to </a:t>
            </a:r>
            <a:r>
              <a:rPr lang="en-US" altLang="zh-CN" sz="1400" dirty="0" smtClean="0"/>
              <a:t>normative phase.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/>
              <a:t>Key issue 2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(Edge relocation)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6 </a:t>
            </a:r>
            <a:r>
              <a:rPr lang="en-US" altLang="zh-CN" sz="1400" dirty="0"/>
              <a:t>existing solutions </a:t>
            </a:r>
            <a:r>
              <a:rPr lang="en-US" altLang="zh-CN" sz="1400" dirty="0" smtClean="0"/>
              <a:t>are revised</a:t>
            </a:r>
            <a:r>
              <a:rPr lang="en-US" altLang="zh-CN" sz="1400" dirty="0"/>
              <a:t>. </a:t>
            </a:r>
            <a:r>
              <a:rPr lang="en-US" altLang="zh-CN" sz="1400" dirty="0" smtClean="0"/>
              <a:t>New conclusions on specific solutions are approved.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The key issue </a:t>
            </a:r>
            <a:r>
              <a:rPr lang="en-US" altLang="zh-CN" sz="1400" dirty="0" smtClean="0"/>
              <a:t>is concluded.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/>
              <a:t>Key issue 3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(Network Information Provisioning to Local Applications with low latency)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1 conclusion proposal is approved.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key issue is concluded</a:t>
            </a:r>
            <a:r>
              <a:rPr lang="en-US" altLang="zh-CN" sz="1400" dirty="0" smtClean="0"/>
              <a:t>.</a:t>
            </a:r>
            <a:endParaRPr lang="en-US" altLang="zh-CN" sz="18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/>
              <a:t>Key issue 5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(Activating the traffic routing towards Local Data Network per AF request)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The KI has been concluded in SA2 #</a:t>
            </a:r>
            <a:r>
              <a:rPr lang="en-US" altLang="zh-CN" sz="1400" dirty="0" smtClean="0"/>
              <a:t>141E. No </a:t>
            </a:r>
            <a:r>
              <a:rPr lang="en-US" altLang="zh-CN" sz="1400" dirty="0"/>
              <a:t>new progress.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2933781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FS_enh_EC status after </a:t>
            </a:r>
            <a:r>
              <a:rPr lang="en-US" altLang="de-DE" sz="2800" b="1" dirty="0" smtClean="0"/>
              <a:t>SA2#142</a:t>
            </a:r>
            <a:r>
              <a:rPr lang="en-US" altLang="zh-CN" sz="2800" b="1" dirty="0" smtClean="0"/>
              <a:t>e</a:t>
            </a:r>
            <a:r>
              <a:rPr lang="en-US" altLang="de-DE" sz="2800" b="1" dirty="0" smtClean="0"/>
              <a:t> (2/2)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b="1" dirty="0">
                <a:ea typeface="+mn-ea"/>
                <a:cs typeface="+mn-cs"/>
              </a:rPr>
              <a:t>RAN impacts and dependencies:</a:t>
            </a:r>
            <a:endParaRPr lang="de-DE" sz="20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/>
              <a:t>None identified.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6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2000" b="1" dirty="0"/>
              <a:t>Contentious Issue: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None</a:t>
            </a:r>
            <a:endParaRPr lang="de-DE" altLang="de-DE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2000" b="1" dirty="0"/>
              <a:t>Focus for the Next Meeting (</a:t>
            </a:r>
            <a:r>
              <a:rPr lang="de-DE" sz="2000" b="1" dirty="0" smtClean="0"/>
              <a:t>SA2#143</a:t>
            </a:r>
            <a:r>
              <a:rPr lang="en-US" altLang="zh-CN" sz="2000" b="1" dirty="0" smtClean="0"/>
              <a:t>e</a:t>
            </a:r>
            <a:r>
              <a:rPr lang="de-DE" sz="2000" b="1" dirty="0"/>
              <a:t>):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Starting </a:t>
            </a:r>
            <a:r>
              <a:rPr lang="en-US" altLang="zh-CN" sz="1600" dirty="0"/>
              <a:t>normative phase after WID is approved</a:t>
            </a:r>
            <a:r>
              <a:rPr lang="en-US" altLang="zh-CN" sz="1600" dirty="0" smtClean="0"/>
              <a:t>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1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2000" b="1" dirty="0"/>
              <a:t>Overall Plan: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altLang="zh-CN" sz="1600" dirty="0" smtClean="0"/>
              <a:t>SA2#143</a:t>
            </a:r>
            <a:r>
              <a:rPr lang="en-US" altLang="zh-CN" sz="1600" dirty="0" smtClean="0"/>
              <a:t>e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Starting normative phase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after WID is approved.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10458494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10835</TotalTime>
  <Words>773</Words>
  <Application>Microsoft Office PowerPoint</Application>
  <PresentationFormat>On-screen Show (4:3)</PresentationFormat>
  <Paragraphs>117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</vt:lpstr>
      <vt:lpstr>宋体</vt:lpstr>
      <vt:lpstr>Arial</vt:lpstr>
      <vt:lpstr>Calibri</vt:lpstr>
      <vt:lpstr>Times New Roman</vt:lpstr>
      <vt:lpstr>Office Theme</vt:lpstr>
      <vt:lpstr>   eEdge_5GC Status Report</vt:lpstr>
      <vt:lpstr> eEdge_5GC status after SA2#144e (1/2)</vt:lpstr>
      <vt:lpstr> eEdge_5GC status after SA2#144e (2/2)</vt:lpstr>
      <vt:lpstr>backup</vt:lpstr>
      <vt:lpstr>PowerPoint Presentation</vt:lpstr>
      <vt:lpstr>FS_enh_EC status after SA2#142e (1/2)</vt:lpstr>
      <vt:lpstr>FS_enh_EC status after SA2#142e (2/2)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Hui_HW_D4</cp:lastModifiedBy>
  <cp:revision>1422</cp:revision>
  <dcterms:created xsi:type="dcterms:W3CDTF">2008-08-30T09:32:10Z</dcterms:created>
  <dcterms:modified xsi:type="dcterms:W3CDTF">2021-04-19T02:33:40Z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d845be66-0dd2-42c8-8a85-27aea652d485</vt:lpwstr>
  </property>
  <property fmtid="{D5CDD505-2E9C-101B-9397-08002B2CF9AE}" pid="3" name="CTP_TimeStamp">
    <vt:lpwstr>2020-02-07 13:13:00Z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(3)y89C3xDGvN/PkXh17HOUlOkIK7Vi852Hzg2YLs3EavGmHhZLrUW8kgE63DaQ8eNjkUm+5lpH
dcVcu6X3v1I/uvjIsQ154fkiVU0jmRh8RLkeMjbaQ41+1HyoJdfsuaoA8Yu45jMsTGWN8MSG
eqSaBlUmQVU2VOCayEm20enIqGRNr73xjh7PcHqy94pwypaGZitM1OzNID+bIDvXYO2MlUa1
xGuXx71Gq8gjsC7hIX</vt:lpwstr>
  </property>
  <property fmtid="{D5CDD505-2E9C-101B-9397-08002B2CF9AE}" pid="9" name="_2015_ms_pID_7253431">
    <vt:lpwstr>Nq8RUOJt3PaLfaMHsXP9p1R1JW+Li1eDHtJa+iWlXaueAkhwcYElRe
TJdi/OjVxDxOQ1e8DfVTLewA+7Fe3LdtYg7SwKIkr8Gpa4dxPeoEMhj+UqntkwcFP2/ic2Db
kF8waKj14KqM48OGAKLGcnDdBmdC/ymbFYIRdhJ9OUSnBShTFhsB8edSSpTXFkqM8AzeDE2a
h85oWPRIK9gnUMDs2wb5QyYrM4uuseAmkktY</vt:lpwstr>
  </property>
  <property fmtid="{D5CDD505-2E9C-101B-9397-08002B2CF9AE}" pid="10" name="_2015_ms_pID_7253432">
    <vt:lpwstr>ew==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1615382858</vt:lpwstr>
  </property>
</Properties>
</file>