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handoutMasterIdLst>
    <p:handoutMasterId r:id="rId11"/>
  </p:handoutMasterIdLst>
  <p:sldIdLst>
    <p:sldId id="303" r:id="rId2"/>
    <p:sldId id="824" r:id="rId3"/>
    <p:sldId id="829" r:id="rId4"/>
    <p:sldId id="799" r:id="rId5"/>
    <p:sldId id="825" r:id="rId6"/>
    <p:sldId id="826" r:id="rId7"/>
    <p:sldId id="827" r:id="rId8"/>
    <p:sldId id="828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11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2021/4/19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2021/4/19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118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065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36712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00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444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324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144E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Elbonia,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April 12</a:t>
            </a:r>
            <a:r>
              <a:rPr lang="en-US" sz="12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– </a:t>
            </a:r>
            <a:r>
              <a:rPr lang="en-US" sz="12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16, </a:t>
            </a:r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2021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S2-2103078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WG2#144E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Elbonia, </a:t>
            </a:r>
            <a:r>
              <a:rPr lang="en-US" altLang="de-DE" sz="1200" baseline="0" dirty="0" smtClean="0">
                <a:solidFill>
                  <a:schemeClr val="bg1"/>
                </a:solidFill>
              </a:rPr>
              <a:t>April 12 </a:t>
            </a:r>
            <a:r>
              <a:rPr lang="en-US" altLang="de-DE" sz="1200" baseline="0" dirty="0">
                <a:solidFill>
                  <a:schemeClr val="bg1"/>
                </a:solidFill>
              </a:rPr>
              <a:t>– </a:t>
            </a:r>
            <a:r>
              <a:rPr lang="en-US" altLang="de-DE" sz="1200" baseline="0" dirty="0" smtClean="0">
                <a:solidFill>
                  <a:schemeClr val="bg1"/>
                </a:solidFill>
              </a:rPr>
              <a:t>16, </a:t>
            </a:r>
            <a:r>
              <a:rPr lang="en-US" altLang="de-DE" sz="1200" baseline="0" dirty="0">
                <a:solidFill>
                  <a:schemeClr val="bg1"/>
                </a:solidFill>
              </a:rPr>
              <a:t>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5MBS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>
                <a:latin typeface="Arial" charset="0"/>
              </a:rPr>
              <a:t>Li, Meng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5MBS status after SA2#144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8770769"/>
              </p:ext>
            </p:extLst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&gt;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62307"/>
            <a:ext cx="8438093" cy="37657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600" b="1" dirty="0">
                <a:ea typeface="+mn-ea"/>
                <a:cs typeface="+mn-cs"/>
              </a:rPr>
              <a:t>Progress since </a:t>
            </a:r>
            <a:r>
              <a:rPr lang="de-DE" altLang="de-DE" sz="1600" b="1" dirty="0" smtClean="0">
                <a:ea typeface="+mn-ea"/>
                <a:cs typeface="+mn-cs"/>
              </a:rPr>
              <a:t>SA#91-e</a:t>
            </a:r>
            <a:r>
              <a:rPr lang="de-DE" altLang="de-DE" sz="1600" b="1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 smtClean="0"/>
              <a:t>32 documents approved and 1 document technically endorsed.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28 </a:t>
            </a:r>
            <a:r>
              <a:rPr lang="en-US" altLang="ko-KR" sz="1200" dirty="0" smtClean="0"/>
              <a:t>pseudo-CR</a:t>
            </a:r>
            <a:r>
              <a:rPr lang="en-US" altLang="zh-CN" sz="1200" dirty="0" smtClean="0"/>
              <a:t>s</a:t>
            </a:r>
            <a:r>
              <a:rPr lang="en-US" altLang="ko-KR" sz="1200" dirty="0" smtClean="0"/>
              <a:t>  </a:t>
            </a:r>
            <a:r>
              <a:rPr lang="en-US" altLang="zh-CN" sz="1200" dirty="0" smtClean="0"/>
              <a:t>agreed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to TS 23.247, </a:t>
            </a:r>
            <a:r>
              <a:rPr lang="en-US" altLang="ko-KR" sz="1200" dirty="0" smtClean="0"/>
              <a:t>2 </a:t>
            </a:r>
            <a:r>
              <a:rPr lang="en-US" altLang="ko-KR" sz="1200" dirty="0" smtClean="0"/>
              <a:t>CRs </a:t>
            </a:r>
            <a:r>
              <a:rPr lang="en-US" altLang="ko-KR" sz="1200" dirty="0"/>
              <a:t>agreed to TS </a:t>
            </a:r>
            <a:r>
              <a:rPr lang="en-US" altLang="ko-KR" sz="1200" dirty="0" smtClean="0"/>
              <a:t>23.501, and 2 </a:t>
            </a:r>
            <a:r>
              <a:rPr lang="en-US" altLang="ko-KR" sz="1200" dirty="0" smtClean="0"/>
              <a:t>CRs </a:t>
            </a:r>
            <a:r>
              <a:rPr lang="en-US" altLang="ko-KR" sz="1200" dirty="0" smtClean="0"/>
              <a:t>agreed to TS 23.502.</a:t>
            </a:r>
            <a:endParaRPr lang="en-US" altLang="ko-KR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RAN impacts as per agreed </a:t>
            </a:r>
            <a:r>
              <a:rPr lang="en-US" altLang="zh-CN" sz="1200" dirty="0" err="1"/>
              <a:t>pCRs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Continue to finish </a:t>
            </a:r>
            <a:r>
              <a:rPr lang="en-US" altLang="zh-CN" sz="1200" dirty="0"/>
              <a:t>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Coordinate with RAN WGs to resolve the aspects with RAN dependencies. 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370755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5MBS status after SA2#144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</a:t>
            </a:r>
            <a:r>
              <a:rPr lang="en-US" altLang="de-DE" sz="2800" b="1" dirty="0" smtClean="0"/>
              <a:t>(2/2</a:t>
            </a:r>
            <a:r>
              <a:rPr lang="en-US" altLang="de-DE" sz="2800" b="1" dirty="0"/>
              <a:t>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6147816"/>
              </p:ext>
            </p:extLst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&gt;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434974" y="2377907"/>
            <a:ext cx="8554481" cy="388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 smtClean="0"/>
              <a:t>General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kern="0" dirty="0" smtClean="0"/>
              <a:t>T</a:t>
            </a:r>
            <a:r>
              <a:rPr lang="en-US" altLang="zh-CN" sz="1000" kern="0" dirty="0" smtClean="0"/>
              <a:t>S</a:t>
            </a:r>
            <a:r>
              <a:rPr lang="de-DE" altLang="de-DE" sz="1000" kern="0" dirty="0" smtClean="0"/>
              <a:t> 23.247 v0.2.0 is available.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000" kern="0" dirty="0"/>
              <a:t>For MBS Session join and establishment procedure, S2-2103074 </a:t>
            </a:r>
            <a:r>
              <a:rPr lang="en-US" altLang="zh-CN" sz="1000" kern="0" dirty="0" smtClean="0"/>
              <a:t>is </a:t>
            </a:r>
            <a:r>
              <a:rPr lang="en-US" altLang="zh-CN" sz="1000" kern="100" dirty="0"/>
              <a:t>technically endorsed by SA2</a:t>
            </a:r>
            <a:r>
              <a:rPr lang="en-US" altLang="de-DE" sz="1000" kern="0" dirty="0" smtClean="0"/>
              <a:t>.</a:t>
            </a:r>
            <a:endParaRPr lang="de-DE" altLang="de-DE" sz="1000" kern="0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 smtClean="0">
                <a:solidFill>
                  <a:srgbClr val="000000"/>
                </a:solidFill>
              </a:rPr>
              <a:t>General </a:t>
            </a:r>
            <a:r>
              <a:rPr lang="de-DE" altLang="de-DE" sz="1100" b="1" kern="0" dirty="0">
                <a:solidFill>
                  <a:srgbClr val="000000"/>
                </a:solidFill>
              </a:rPr>
              <a:t>and Architecture </a:t>
            </a:r>
            <a:r>
              <a:rPr lang="de-DE" altLang="de-DE" sz="1100" b="1" kern="0" dirty="0" smtClean="0">
                <a:solidFill>
                  <a:srgbClr val="000000"/>
                </a:solidFill>
              </a:rPr>
              <a:t>related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000" dirty="0" smtClean="0"/>
              <a:t>2 </a:t>
            </a:r>
            <a:r>
              <a:rPr lang="en-US" altLang="zh-CN" sz="1000" dirty="0" err="1"/>
              <a:t>pCRs</a:t>
            </a:r>
            <a:r>
              <a:rPr lang="en-US" altLang="zh-CN" sz="1000" dirty="0"/>
              <a:t> </a:t>
            </a:r>
            <a:r>
              <a:rPr lang="en-US" altLang="zh-CN" sz="1000" dirty="0" smtClean="0"/>
              <a:t>are approved addressing the aspects including Architecture </a:t>
            </a:r>
            <a:r>
              <a:rPr lang="en-US" altLang="zh-CN" sz="1000" dirty="0"/>
              <a:t>and Functional entities </a:t>
            </a:r>
            <a:r>
              <a:rPr lang="en-US" altLang="zh-CN" sz="1000" dirty="0" smtClean="0"/>
              <a:t>updates;</a:t>
            </a:r>
            <a:endParaRPr lang="de-DE" altLang="de-DE" sz="1000" kern="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1000" kern="0" dirty="0" smtClean="0"/>
              <a:t>Continue to </a:t>
            </a:r>
            <a:r>
              <a:rPr lang="de-DE" altLang="de-DE" sz="1000" kern="0" dirty="0"/>
              <a:t>complete </a:t>
            </a:r>
            <a:r>
              <a:rPr lang="de-DE" altLang="de-DE" sz="1000" kern="0" dirty="0" smtClean="0"/>
              <a:t>the related description</a:t>
            </a:r>
            <a:r>
              <a:rPr lang="en-US" altLang="de-DE" sz="1000" kern="0" dirty="0" smtClean="0"/>
              <a:t>, add the architecture for IWK.</a:t>
            </a:r>
            <a:endParaRPr lang="de-DE" altLang="de-DE" sz="700" b="1" kern="0" dirty="0" smtClean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 smtClean="0">
                <a:solidFill>
                  <a:srgbClr val="000000"/>
                </a:solidFill>
              </a:rPr>
              <a:t>Principles, functionalities and concepts </a:t>
            </a:r>
            <a:r>
              <a:rPr lang="de-DE" altLang="de-DE" sz="1100" b="1" kern="0" dirty="0">
                <a:solidFill>
                  <a:srgbClr val="000000"/>
                </a:solidFill>
              </a:rPr>
              <a:t>related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00" kern="0" dirty="0" smtClean="0"/>
              <a:t>11 </a:t>
            </a:r>
            <a:r>
              <a:rPr lang="en-US" altLang="de-DE" sz="1000" kern="0" dirty="0" err="1" smtClean="0"/>
              <a:t>pCRs</a:t>
            </a:r>
            <a:r>
              <a:rPr lang="en-US" altLang="de-DE" sz="1000" kern="0" dirty="0" smtClean="0"/>
              <a:t> </a:t>
            </a:r>
            <a:r>
              <a:rPr lang="en-US" altLang="zh-CN" sz="1000" dirty="0"/>
              <a:t>are approved </a:t>
            </a:r>
            <a:r>
              <a:rPr lang="en-US" altLang="zh-CN" sz="1000" dirty="0" smtClean="0"/>
              <a:t>related </a:t>
            </a:r>
            <a:r>
              <a:rPr lang="en-US" altLang="zh-CN" sz="1000" dirty="0"/>
              <a:t>to </a:t>
            </a:r>
            <a:r>
              <a:rPr lang="en-US" altLang="zh-CN" sz="1000" dirty="0" smtClean="0"/>
              <a:t>principles</a:t>
            </a:r>
            <a:r>
              <a:rPr lang="en-US" altLang="zh-CN" sz="1000" dirty="0"/>
              <a:t>, functionalities and </a:t>
            </a:r>
            <a:r>
              <a:rPr lang="en-US" altLang="zh-CN" sz="1000" dirty="0" smtClean="0"/>
              <a:t>concepts.</a:t>
            </a:r>
            <a:r>
              <a:rPr lang="de-DE" altLang="de-DE" sz="1000" kern="0" dirty="0" smtClean="0"/>
              <a:t> </a:t>
            </a:r>
            <a:endParaRPr lang="de-DE" altLang="de-DE" sz="1000" kern="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1000" kern="0" dirty="0"/>
              <a:t>Continue to complete </a:t>
            </a:r>
            <a:r>
              <a:rPr lang="de-DE" altLang="de-DE" sz="1000" kern="0" dirty="0" smtClean="0"/>
              <a:t>the </a:t>
            </a:r>
            <a:r>
              <a:rPr lang="de-DE" altLang="de-DE" sz="1000" kern="0" dirty="0"/>
              <a:t>related </a:t>
            </a:r>
            <a:r>
              <a:rPr lang="de-DE" altLang="de-DE" sz="1000" kern="0" dirty="0" smtClean="0"/>
              <a:t>description, address protocol stack</a:t>
            </a:r>
            <a:r>
              <a:rPr lang="en-US" altLang="de-DE" sz="1000" kern="0" dirty="0" smtClean="0"/>
              <a:t>.</a:t>
            </a:r>
            <a:endParaRPr lang="de-DE" altLang="de-DE" sz="1100" b="1" kern="0" dirty="0" smtClean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 smtClean="0">
                <a:solidFill>
                  <a:srgbClr val="000000"/>
                </a:solidFill>
              </a:rPr>
              <a:t>MBS session management</a:t>
            </a:r>
            <a:endParaRPr lang="en-US" altLang="de-DE" sz="1000" kern="0" dirty="0" smtClean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00" kern="0" dirty="0" smtClean="0"/>
              <a:t>14 </a:t>
            </a:r>
            <a:r>
              <a:rPr lang="en-US" altLang="de-DE" sz="1000" kern="0" dirty="0" err="1" smtClean="0"/>
              <a:t>pCRs</a:t>
            </a:r>
            <a:r>
              <a:rPr lang="en-US" altLang="de-DE" sz="1000" kern="0" dirty="0" smtClean="0"/>
              <a:t> are approved that includes Mobility, UE leave procedure, State model, Local MBS, common procedures for MBS,MBS and multicast and broadcast procedures. </a:t>
            </a:r>
            <a:endParaRPr lang="de-DE" altLang="de-DE" sz="1000" b="1" kern="0" dirty="0" smtClean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 smtClean="0"/>
              <a:t>Next </a:t>
            </a:r>
            <a:r>
              <a:rPr lang="de-DE" altLang="de-DE" sz="1000" b="1" kern="0" dirty="0"/>
              <a:t>step: </a:t>
            </a:r>
            <a:r>
              <a:rPr lang="de-DE" altLang="de-DE" sz="1000" kern="0" dirty="0"/>
              <a:t>Continue to finish the normative </a:t>
            </a:r>
            <a:r>
              <a:rPr lang="de-DE" altLang="de-DE" sz="1000" kern="0" dirty="0" smtClean="0"/>
              <a:t>work</a:t>
            </a:r>
            <a:r>
              <a:rPr lang="de-DE" altLang="de-DE" sz="1000" kern="0" dirty="0"/>
              <a:t>, address Session activation/deactivation</a:t>
            </a:r>
            <a:r>
              <a:rPr lang="en-US" altLang="de-DE" sz="1000" kern="0" dirty="0" smtClean="0"/>
              <a:t>.</a:t>
            </a:r>
            <a:endParaRPr lang="de-DE" altLang="de-DE" sz="700" b="1" kern="0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 smtClean="0">
                <a:solidFill>
                  <a:srgbClr val="000000"/>
                </a:solidFill>
              </a:rPr>
              <a:t>QoS </a:t>
            </a:r>
            <a:r>
              <a:rPr lang="de-DE" altLang="de-DE" sz="1100" b="1" kern="0" dirty="0">
                <a:solidFill>
                  <a:srgbClr val="000000"/>
                </a:solidFill>
              </a:rPr>
              <a:t>and </a:t>
            </a:r>
            <a:r>
              <a:rPr lang="de-DE" altLang="de-DE" sz="1100" b="1" kern="0" dirty="0" smtClean="0">
                <a:solidFill>
                  <a:srgbClr val="000000"/>
                </a:solidFill>
              </a:rPr>
              <a:t>policy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kern="0" dirty="0" smtClean="0"/>
              <a:t>2 pCRs are approved related to QoS and Policy.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1000" kern="0" dirty="0"/>
              <a:t>Continue to </a:t>
            </a:r>
            <a:r>
              <a:rPr lang="de-DE" altLang="de-DE" sz="1000" kern="0" dirty="0" smtClean="0"/>
              <a:t>complete the </a:t>
            </a:r>
            <a:r>
              <a:rPr lang="de-DE" altLang="de-DE" sz="1000" kern="0" dirty="0"/>
              <a:t>related </a:t>
            </a:r>
            <a:r>
              <a:rPr lang="de-DE" altLang="de-DE" sz="1000" kern="0" dirty="0" smtClean="0"/>
              <a:t>description and update the procedures if needed.</a:t>
            </a:r>
            <a:endParaRPr lang="de-DE" altLang="de-DE" sz="1000" kern="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 smtClean="0">
                <a:solidFill>
                  <a:srgbClr val="000000"/>
                </a:solidFill>
              </a:rPr>
              <a:t>Interworking with EPC/eMBMS for Public Safety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00" kern="0" dirty="0" smtClean="0"/>
              <a:t>Related CRs on procedures are postponed</a:t>
            </a:r>
            <a:r>
              <a:rPr lang="de-DE" altLang="de-DE" sz="1000" kern="0" dirty="0" smtClean="0"/>
              <a:t>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 smtClean="0"/>
              <a:t>Next step</a:t>
            </a:r>
            <a:r>
              <a:rPr lang="de-DE" altLang="de-DE" sz="1000" kern="0" dirty="0" smtClean="0"/>
              <a:t>: Complete the principle and add the procedure</a:t>
            </a:r>
            <a:r>
              <a:rPr lang="en-US" altLang="de-DE" sz="1000" kern="0" dirty="0" smtClean="0"/>
              <a:t>.</a:t>
            </a:r>
            <a:endParaRPr lang="en-US" altLang="de-DE" sz="1050" kern="0" dirty="0"/>
          </a:p>
        </p:txBody>
      </p:sp>
    </p:spTree>
    <p:extLst>
      <p:ext uri="{BB962C8B-B14F-4D97-AF65-F5344CB8AC3E}">
        <p14:creationId xmlns:p14="http://schemas.microsoft.com/office/powerpoint/2010/main" val="3331449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/>
              <a:t>Backup</a:t>
            </a:r>
            <a:br>
              <a:rPr lang="en-US" altLang="zh-CN" dirty="0"/>
            </a:br>
            <a:r>
              <a:rPr lang="en-GB" altLang="zh-CN" sz="1800" dirty="0" smtClean="0"/>
              <a:t>SA2#143E </a:t>
            </a:r>
            <a:r>
              <a:rPr lang="en-US" altLang="zh-CN" sz="1800" dirty="0"/>
              <a:t>FS_5MBS </a:t>
            </a:r>
            <a:r>
              <a:rPr lang="en-US" altLang="de-DE" sz="1800" dirty="0"/>
              <a:t>Status </a:t>
            </a:r>
            <a:r>
              <a:rPr lang="en-GB" altLang="zh-CN" sz="1800" dirty="0"/>
              <a:t>Report </a:t>
            </a:r>
            <a:r>
              <a:rPr lang="en-GB" altLang="zh-CN" sz="1800" dirty="0" smtClean="0"/>
              <a:t>for </a:t>
            </a:r>
            <a:r>
              <a:rPr lang="en-GB" altLang="zh-CN" sz="1800" dirty="0"/>
              <a:t>information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31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FS_5MBS Status at SA#91-e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62307"/>
            <a:ext cx="8438093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SA#90-e: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/>
              <a:t>Conclusions agreed for KI#1, #4, #7 and #9.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dirty="0"/>
              <a:t>TR 23.757 is sent to SA#91-e for approval.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200" dirty="0"/>
              <a:t>LS exchanges with RAN2, RAN3 and SA4.</a:t>
            </a:r>
            <a:endParaRPr lang="de-DE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Based on the conclusions, KI#1, KI#6 and KI#7 impacts RAN.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The impacts are NG-RAN node notify session activation related to KI#1, enforcing area restriction related to KI#6, enabling shared MBS delivery and minimizing data loss related to KI#7. 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Continue 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Coordinate with RAN WGs to resolve the aspects with RAN dependencies in normative phase.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89123070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FS_5MBS status after SA2#143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16007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/>
              <a:t>General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dirty="0"/>
              <a:t>TR 23.757 v1.3.0 is available. </a:t>
            </a:r>
            <a:r>
              <a:rPr lang="de-DE" altLang="de-DE" sz="1050" dirty="0" smtClean="0"/>
              <a:t>TR </a:t>
            </a:r>
            <a:r>
              <a:rPr lang="de-DE" altLang="de-DE" sz="1050" dirty="0"/>
              <a:t>23.757 is sent to SA#91-e for approval.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dirty="0"/>
              <a:t>LS exchange with RAN2/RAN3 for the RAN dependent issues. </a:t>
            </a:r>
            <a:endParaRPr lang="de-DE" altLang="de-DE" sz="1050" dirty="0" smtClean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zh-CN" sz="105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Architecture is concluded and the part that the AF within the trusted domain is specified. </a:t>
            </a:r>
            <a:endParaRPr lang="de-DE" altLang="de-DE" sz="105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KI#1 concluded.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Support of deployments topologies with specific SMF Service Areas, and roaming are not handled in Rel-17.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Disagreement on how to address the </a:t>
            </a:r>
            <a:r>
              <a:rPr lang="en-US" altLang="de-DE" sz="1050" dirty="0" err="1"/>
              <a:t>signalling</a:t>
            </a:r>
            <a:r>
              <a:rPr lang="en-US" altLang="de-DE" sz="1050" dirty="0"/>
              <a:t> efficiency for group paging will be addressed in normative phase.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step:</a:t>
            </a:r>
            <a:r>
              <a:rPr lang="de-DE" altLang="de-DE" sz="1050" dirty="0"/>
              <a:t> Start the normative work</a:t>
            </a:r>
            <a:r>
              <a:rPr lang="en-US" altLang="de-DE" sz="1050" dirty="0"/>
              <a:t>.</a:t>
            </a:r>
            <a:endParaRPr lang="de-DE" altLang="de-DE" sz="105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4 (QoS)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KI#4 concluded. Open issue is resolved and the priority is only supported for an entire multicast session.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</a:t>
            </a:r>
            <a:r>
              <a:rPr lang="de-DE" altLang="de-DE" sz="1050" dirty="0"/>
              <a:t>: Start the normative work</a:t>
            </a:r>
            <a:r>
              <a:rPr lang="en-US" altLang="de-DE" sz="1050" dirty="0"/>
              <a:t>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7 (MC-UC switch)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KI#7 concluded</a:t>
            </a:r>
            <a:r>
              <a:rPr lang="de-DE" altLang="de-DE" sz="1050" dirty="0"/>
              <a:t>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</a:t>
            </a:r>
            <a:r>
              <a:rPr lang="de-DE" altLang="de-DE" sz="1050" dirty="0"/>
              <a:t>: Start the normative work</a:t>
            </a:r>
            <a:r>
              <a:rPr lang="en-US" altLang="de-DE" sz="1050" dirty="0"/>
              <a:t>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9  (Interworking with EPC/eMBMS for Public Safety)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KI#9 concluded</a:t>
            </a:r>
            <a:r>
              <a:rPr lang="de-DE" altLang="de-DE" sz="1050" dirty="0"/>
              <a:t>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</a:t>
            </a:r>
            <a:r>
              <a:rPr lang="de-DE" altLang="de-DE" sz="1050" dirty="0"/>
              <a:t>: Start the normative work</a:t>
            </a:r>
            <a:r>
              <a:rPr lang="en-US" altLang="de-DE" sz="1050" dirty="0"/>
              <a:t>.</a:t>
            </a:r>
            <a:endParaRPr lang="en-US" altLang="de-DE" sz="1100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90 %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39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FS_5MBS status after SA2#143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Based on the conclusions, KI#1, KI#6 and KI#7 impacts RAN.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The impacts are NG-RAN node notify session activation related to KI#1, enforcing area restriction related to KI#6, enabling shared MBS delivery and minimizing data loss related to KI#7.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LS sent to RAN, RAN2 and RAN3 to ask about the conclusions with RAN dependencies.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There is disagreement about the implication of removing Support of deployments topologies with specific SMF Service Areas.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(SA2#144E)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Continue 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Resolve the disagreement on signaling efficiency issue for </a:t>
            </a:r>
            <a:r>
              <a:rPr lang="en-US" altLang="zh-CN" sz="1400"/>
              <a:t>group paging.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Coordinate with RAN WGs to resolve the aspects with RAN dependencies.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b="1" dirty="0"/>
              <a:t>SA2#144</a:t>
            </a:r>
            <a:r>
              <a:rPr lang="en-US" altLang="zh-CN" sz="1400" b="1" dirty="0"/>
              <a:t>e: </a:t>
            </a:r>
            <a:r>
              <a:rPr lang="en-US" altLang="zh-CN" sz="1400" dirty="0"/>
              <a:t>Continue the normative work.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</p:txBody>
      </p:sp>
    </p:spTree>
    <p:extLst>
      <p:ext uri="{BB962C8B-B14F-4D97-AF65-F5344CB8AC3E}">
        <p14:creationId xmlns:p14="http://schemas.microsoft.com/office/powerpoint/2010/main" val="28949742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5MBS Status at SA#91-e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62307"/>
            <a:ext cx="8438093" cy="37657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600" dirty="0">
                <a:ea typeface="+mn-ea"/>
                <a:cs typeface="+mn-cs"/>
              </a:rPr>
              <a:t>Progress since SA#90-e: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TS skeleton and 18 </a:t>
            </a:r>
            <a:r>
              <a:rPr lang="en-US" altLang="ko-KR" sz="1200" dirty="0" err="1" smtClean="0"/>
              <a:t>pCRs</a:t>
            </a:r>
            <a:r>
              <a:rPr lang="en-US" altLang="ko-KR" sz="1200" dirty="0" smtClean="0"/>
              <a:t> </a:t>
            </a:r>
            <a:r>
              <a:rPr lang="en-US" altLang="zh-CN" sz="1200" dirty="0" smtClean="0"/>
              <a:t>agreed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to TS 23.247, 1 CR agreed to TS 23.501.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RAN impacts as per agreed </a:t>
            </a:r>
            <a:r>
              <a:rPr lang="en-US" altLang="zh-CN" sz="1200" dirty="0" err="1"/>
              <a:t>pCRs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Continue 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Coordinate with RAN WGs to resolve the aspects with RAN dependencies.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6209015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15484</TotalTime>
  <Words>915</Words>
  <Application>Microsoft Office PowerPoint</Application>
  <PresentationFormat>全屏显示(4:3)</PresentationFormat>
  <Paragraphs>142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Office Theme</vt:lpstr>
      <vt:lpstr>5MBS Status Report</vt:lpstr>
      <vt:lpstr>5MBS status after SA2#144e (1/2)</vt:lpstr>
      <vt:lpstr>5MBS status after SA2#144e (2/2)</vt:lpstr>
      <vt:lpstr>Backup SA2#143E FS_5MBS Status Report for information</vt:lpstr>
      <vt:lpstr>FS_5MBS Status at SA#91-e</vt:lpstr>
      <vt:lpstr>FS_5MBS status after SA2#143e (1/2)</vt:lpstr>
      <vt:lpstr>FS_5MBS status after SA2#143e (2/2)</vt:lpstr>
      <vt:lpstr>5MBS Status at SA#91-e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S2-2103074</cp:lastModifiedBy>
  <cp:revision>1671</cp:revision>
  <dcterms:created xsi:type="dcterms:W3CDTF">2008-08-30T09:32:10Z</dcterms:created>
  <dcterms:modified xsi:type="dcterms:W3CDTF">2021-04-18T23:59:01Z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(3)5DomrEWsBtF2PvMpDpCNdVRl1foxPJBhc4a6BU2w9PSI2AGMKgr9HxyPFDbnaYTZrzfEmqiX
oqYY2bH4wMOdysjal4J/Q17ffUGJ5T2xvSeWYUv2tBNtVttBAsA8BIPhjF12PB4A2M+NJrU9
EPHWREdDuAYjICtYU2rUzeZZOVVBt/mlHCw5D1xcnO0uL/Fdi5wbHWuN3JcS78UZXGXs8CRQ
f2AQPGmsUBGYl7u9xD</vt:lpwstr>
  </property>
  <property fmtid="{D5CDD505-2E9C-101B-9397-08002B2CF9AE}" pid="9" name="_2015_ms_pID_7253431">
    <vt:lpwstr>upTYdRv7j1CevHNMWGQQou3azarAkrcjZ8jdHpaM18Dm/G2bCQsToA
7KiK8uJ2vq4sAp6/IkQtEuf8eo1cllrLBQc1+1kKtZlYSCpRkxZqaVpuYaimOeRZyx8WfNxm
RWl5YcgeVT2VHBOY6EbHKytCYmUrPx1Jl1iCfJXsOJQyths5rMf3Rrmlkk3rZ+YAgHc9NkP5
E644tqHQA1wzXxlFv6dOVj7I6CDZw9AxFyvU</vt:lpwstr>
  </property>
  <property fmtid="{D5CDD505-2E9C-101B-9397-08002B2CF9AE}" pid="10" name="_2015_ms_pID_7253432">
    <vt:lpwstr>Ow==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1615377633</vt:lpwstr>
  </property>
</Properties>
</file>