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0"/>
  </p:notesMasterIdLst>
  <p:handoutMasterIdLst>
    <p:handoutMasterId r:id="rId11"/>
  </p:handoutMasterIdLst>
  <p:sldIdLst>
    <p:sldId id="303" r:id="rId2"/>
    <p:sldId id="824" r:id="rId3"/>
    <p:sldId id="829" r:id="rId4"/>
    <p:sldId id="799" r:id="rId5"/>
    <p:sldId id="825" r:id="rId6"/>
    <p:sldId id="826" r:id="rId7"/>
    <p:sldId id="827" r:id="rId8"/>
    <p:sldId id="828" r:id="rId9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 User 0204" initials="HU" lastIdx="3" clrIdx="1">
    <p:extLst>
      <p:ext uri="{19B8F6BF-5375-455C-9EA6-DF929625EA0E}">
        <p15:presenceInfo xmlns:p15="http://schemas.microsoft.com/office/powerpoint/2012/main" userId="Huawei User 020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3300"/>
    <a:srgbClr val="000000"/>
    <a:srgbClr val="62A14D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8" autoAdjust="0"/>
    <p:restoredTop sz="94625" autoAdjust="0"/>
  </p:normalViewPr>
  <p:slideViewPr>
    <p:cSldViewPr snapToGrid="0">
      <p:cViewPr>
        <p:scale>
          <a:sx n="150" d="100"/>
          <a:sy n="150" d="100"/>
        </p:scale>
        <p:origin x="906" y="-14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2021/4/20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2021/4/20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3568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311888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318065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636712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7002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7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6144409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8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93240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3GPP TSG SA WG2 Meeting #144E</a:t>
            </a:r>
          </a:p>
          <a:p>
            <a:r>
              <a:rPr lang="en-US" sz="1200" b="1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Elbonia,</a:t>
            </a:r>
            <a:r>
              <a:rPr lang="en-US" sz="1200" b="1" kern="1200" baseline="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 April 12</a:t>
            </a:r>
            <a:r>
              <a:rPr lang="en-US" sz="1200" b="1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 – 16, 2021</a:t>
            </a:r>
            <a:endParaRPr lang="sv-SE" altLang="en-US" sz="1200" b="1" kern="1200" dirty="0">
              <a:solidFill>
                <a:schemeClr val="tx1"/>
              </a:solidFill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altLang="zh-CN" sz="1400" b="1" dirty="0">
                <a:effectLst/>
              </a:rPr>
              <a:t>S2-2103078</a:t>
            </a:r>
            <a:endParaRPr lang="de-DE" sz="1400" b="1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WG2#144E</a:t>
            </a:r>
            <a:r>
              <a:rPr lang="en-GB" altLang="de-DE" sz="1200" baseline="0" dirty="0">
                <a:solidFill>
                  <a:schemeClr val="bg1"/>
                </a:solidFill>
              </a:rPr>
              <a:t> </a:t>
            </a:r>
            <a:r>
              <a:rPr lang="en-US" altLang="de-DE" sz="1200" baseline="0" dirty="0">
                <a:solidFill>
                  <a:schemeClr val="bg1"/>
                </a:solidFill>
              </a:rPr>
              <a:t>Elbonia, April 12 – 16, 2021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dirty="0"/>
              <a:t>5MBS</a:t>
            </a:r>
            <a:r>
              <a:rPr lang="en-US" altLang="de-DE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US" altLang="zh-CN" sz="1800" b="1" dirty="0">
                <a:latin typeface="Arial" charset="0"/>
              </a:rPr>
              <a:t>Li, Meng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Huawei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5MBS status after SA2#144</a:t>
            </a:r>
            <a:r>
              <a:rPr lang="en-US" altLang="zh-CN" sz="2800" b="1" dirty="0"/>
              <a:t>e</a:t>
            </a:r>
            <a:r>
              <a:rPr lang="en-US" altLang="de-DE" sz="2800" b="1" dirty="0"/>
              <a:t> (1/2)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08770769"/>
              </p:ext>
            </p:extLst>
          </p:nvPr>
        </p:nvGraphicFramePr>
        <p:xfrm>
          <a:off x="296334" y="1376363"/>
          <a:ext cx="8693121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039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727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328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030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8059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Architectural enhancements for 5G multicast-broadcast services (5MBS)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20% &gt;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2021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SP-201106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3" y="2462307"/>
            <a:ext cx="8438093" cy="2253128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altLang="de-DE" sz="1600" b="1" dirty="0">
                <a:ea typeface="+mn-ea"/>
                <a:cs typeface="+mn-cs"/>
              </a:rPr>
              <a:t>Progress since SA#91-e: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/>
              <a:t>32 documents approved and 1 document technically endorsed.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/>
              <a:t>28 pseudo-CR</a:t>
            </a:r>
            <a:r>
              <a:rPr lang="en-US" altLang="zh-CN" sz="1200" dirty="0"/>
              <a:t>s</a:t>
            </a:r>
            <a:r>
              <a:rPr lang="en-US" altLang="ko-KR" sz="1200" dirty="0"/>
              <a:t>  </a:t>
            </a:r>
            <a:r>
              <a:rPr lang="en-US" altLang="zh-CN" sz="1200" dirty="0"/>
              <a:t>agreed</a:t>
            </a:r>
            <a:r>
              <a:rPr lang="en-US" altLang="ko-KR" sz="1200" dirty="0"/>
              <a:t> to TS 23.247, 2 CRs agreed to TS 23.501, and 2 CRs agreed to TS 23.502.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dependencies:</a:t>
            </a:r>
            <a:endParaRPr lang="de-DE" sz="16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RAN impacts as per agreed </a:t>
            </a:r>
            <a:r>
              <a:rPr lang="en-US" altLang="zh-CN" sz="1200" dirty="0" err="1"/>
              <a:t>pCRs</a:t>
            </a:r>
            <a:r>
              <a:rPr lang="en-GB" altLang="zh-CN" sz="1200" dirty="0"/>
              <a:t>.</a:t>
            </a:r>
            <a:endParaRPr lang="en-US" altLang="zh-CN" sz="120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600" b="1" dirty="0"/>
              <a:t>Next steps:</a:t>
            </a:r>
            <a:endParaRPr lang="en-US" altLang="zh-CN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rgbClr val="FF0000"/>
                </a:solidFill>
              </a:rPr>
              <a:t>Resolve </a:t>
            </a:r>
            <a:r>
              <a:rPr lang="en-US" altLang="zh-CN" sz="1200" dirty="0" smtClean="0">
                <a:solidFill>
                  <a:srgbClr val="FF0000"/>
                </a:solidFill>
              </a:rPr>
              <a:t>the </a:t>
            </a:r>
            <a:r>
              <a:rPr lang="en-US" altLang="zh-CN" sz="1200" dirty="0" smtClean="0">
                <a:solidFill>
                  <a:srgbClr val="0070C0"/>
                </a:solidFill>
              </a:rPr>
              <a:t>open issues identified in previous meetings. </a:t>
            </a:r>
            <a:endParaRPr lang="en-US" altLang="zh-CN" sz="1200" strike="sngStrike" dirty="0">
              <a:solidFill>
                <a:srgbClr val="0070C0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 smtClean="0">
                <a:solidFill>
                  <a:srgbClr val="0070C0"/>
                </a:solidFill>
              </a:rPr>
              <a:t>Try to finish</a:t>
            </a:r>
            <a:r>
              <a:rPr lang="en-US" altLang="zh-CN" sz="1200" dirty="0" smtClean="0">
                <a:solidFill>
                  <a:srgbClr val="FF0000"/>
                </a:solidFill>
              </a:rPr>
              <a:t> </a:t>
            </a:r>
            <a:r>
              <a:rPr lang="en-US" altLang="zh-CN" sz="1200" dirty="0"/>
              <a:t>the normative work</a:t>
            </a:r>
            <a:endParaRPr lang="en-US" altLang="zh-CN" sz="1200" dirty="0">
              <a:solidFill>
                <a:srgbClr val="FF0000"/>
              </a:solidFill>
              <a:highlight>
                <a:srgbClr val="FFFF00"/>
              </a:highlight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Coordinate with RAN WGs to resolve the aspects with RAN dependencies. </a:t>
            </a:r>
          </a:p>
        </p:txBody>
      </p:sp>
    </p:spTree>
    <p:extLst>
      <p:ext uri="{BB962C8B-B14F-4D97-AF65-F5344CB8AC3E}">
        <p14:creationId xmlns:p14="http://schemas.microsoft.com/office/powerpoint/2010/main" val="137075549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-125412" y="47832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5MBS status after SA2#144</a:t>
            </a:r>
            <a:r>
              <a:rPr lang="en-US" altLang="zh-CN" sz="2800" b="1" dirty="0"/>
              <a:t>e</a:t>
            </a:r>
            <a:r>
              <a:rPr lang="en-US" altLang="de-DE" sz="2800" b="1" dirty="0"/>
              <a:t> (2/2)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02734554"/>
              </p:ext>
            </p:extLst>
          </p:nvPr>
        </p:nvGraphicFramePr>
        <p:xfrm>
          <a:off x="296334" y="1358434"/>
          <a:ext cx="8693121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039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727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328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030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8059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Architectural enhancements for 5G multicast-broadcast services (5MBS)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20% &gt;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50%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2021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SP-201106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ontent Placeholder 7"/>
          <p:cNvSpPr txBox="1">
            <a:spLocks/>
          </p:cNvSpPr>
          <p:nvPr/>
        </p:nvSpPr>
        <p:spPr bwMode="auto">
          <a:xfrm>
            <a:off x="293185" y="2300570"/>
            <a:ext cx="8761168" cy="402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100" b="1" kern="0" dirty="0"/>
              <a:t>General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000" kern="0" dirty="0"/>
              <a:t>T</a:t>
            </a:r>
            <a:r>
              <a:rPr lang="en-US" altLang="zh-CN" sz="1000" kern="0" dirty="0"/>
              <a:t>S</a:t>
            </a:r>
            <a:r>
              <a:rPr lang="de-DE" altLang="de-DE" sz="1000" kern="0" dirty="0"/>
              <a:t> 23.247 v0.2.0 is available. 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altLang="zh-CN" sz="1000" kern="0" dirty="0"/>
              <a:t>For MBS Session join and establishment procedure, S2-2103074 is </a:t>
            </a:r>
            <a:r>
              <a:rPr lang="en-US" altLang="zh-CN" sz="1000" kern="100" dirty="0"/>
              <a:t>technically endorsed by SA2</a:t>
            </a:r>
            <a:r>
              <a:rPr lang="en-US" altLang="de-DE" sz="1000" kern="0" dirty="0"/>
              <a:t>.</a:t>
            </a:r>
            <a:endParaRPr lang="de-DE" altLang="de-DE" sz="1000" kern="0" dirty="0"/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100" b="1" kern="0" dirty="0">
                <a:solidFill>
                  <a:srgbClr val="000000"/>
                </a:solidFill>
              </a:rPr>
              <a:t>General and Architecture related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altLang="zh-CN" sz="1000" dirty="0"/>
              <a:t>2 </a:t>
            </a:r>
            <a:r>
              <a:rPr lang="en-US" altLang="zh-CN" sz="1000" dirty="0" err="1"/>
              <a:t>pCRs</a:t>
            </a:r>
            <a:r>
              <a:rPr lang="en-US" altLang="zh-CN" sz="1000" dirty="0"/>
              <a:t> are approved addressing the aspects including Architecture and Functional entities updates;</a:t>
            </a:r>
            <a:endParaRPr lang="de-DE" altLang="de-DE" sz="1000" kern="0" dirty="0"/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000" b="1" kern="0" dirty="0"/>
              <a:t>Next step: </a:t>
            </a:r>
            <a:r>
              <a:rPr lang="de-DE" altLang="de-DE" sz="1000" kern="0" dirty="0"/>
              <a:t>Continue to complete the related description</a:t>
            </a:r>
            <a:r>
              <a:rPr lang="en-US" altLang="de-DE" sz="1000" kern="0" dirty="0"/>
              <a:t>, add the architecture for IWK.</a:t>
            </a:r>
            <a:endParaRPr lang="de-DE" altLang="de-DE" sz="700" b="1" kern="0" dirty="0">
              <a:solidFill>
                <a:srgbClr val="000000"/>
              </a:solidFill>
            </a:endParaRP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100" b="1" kern="0" dirty="0">
                <a:solidFill>
                  <a:srgbClr val="000000"/>
                </a:solidFill>
              </a:rPr>
              <a:t>Principles, functionalities and concepts related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altLang="de-DE" sz="1000" kern="0" dirty="0"/>
              <a:t>11 </a:t>
            </a:r>
            <a:r>
              <a:rPr lang="en-US" altLang="de-DE" sz="1000" kern="0" dirty="0" err="1"/>
              <a:t>pCRs</a:t>
            </a:r>
            <a:r>
              <a:rPr lang="en-US" altLang="de-DE" sz="1000" kern="0" dirty="0"/>
              <a:t> </a:t>
            </a:r>
            <a:r>
              <a:rPr lang="en-US" altLang="zh-CN" sz="1000" dirty="0"/>
              <a:t>are approved related to principles, functionalities and concepts.</a:t>
            </a:r>
            <a:r>
              <a:rPr lang="de-DE" altLang="de-DE" sz="1000" kern="0" dirty="0"/>
              <a:t> 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000" b="1" kern="0" dirty="0"/>
              <a:t>Next step: </a:t>
            </a:r>
            <a:r>
              <a:rPr lang="de-DE" altLang="de-DE" sz="1000" kern="0" dirty="0"/>
              <a:t>Continue to complete the related description, address protocol stack</a:t>
            </a:r>
            <a:r>
              <a:rPr lang="en-US" altLang="de-DE" sz="1000" kern="0" dirty="0"/>
              <a:t>.</a:t>
            </a:r>
            <a:endParaRPr lang="de-DE" altLang="de-DE" sz="1100" b="1" kern="0" dirty="0">
              <a:solidFill>
                <a:srgbClr val="000000"/>
              </a:solidFill>
            </a:endParaRP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100" b="1" kern="0" dirty="0" smtClean="0">
                <a:solidFill>
                  <a:srgbClr val="000000"/>
                </a:solidFill>
              </a:rPr>
              <a:t>MBS session management</a:t>
            </a:r>
            <a:endParaRPr lang="en-US" altLang="de-DE" sz="1000" kern="0" dirty="0" smtClean="0"/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altLang="de-DE" sz="1000" kern="0" dirty="0" smtClean="0"/>
              <a:t>14 </a:t>
            </a:r>
            <a:r>
              <a:rPr lang="en-US" altLang="de-DE" sz="1000" kern="0" dirty="0" err="1" smtClean="0"/>
              <a:t>pCRs</a:t>
            </a:r>
            <a:r>
              <a:rPr lang="en-US" altLang="de-DE" sz="1000" kern="0" dirty="0" smtClean="0"/>
              <a:t> are approved that includes Mobility, UE leave procedure, State model, Local MBS, common procedures for MBS,MBS and multicast and broadcast procedures. </a:t>
            </a:r>
            <a:endParaRPr lang="de-DE" altLang="de-DE" sz="1000" b="1" kern="0" dirty="0" smtClean="0"/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000" b="1" kern="0" dirty="0" smtClean="0"/>
              <a:t>Next </a:t>
            </a:r>
            <a:r>
              <a:rPr lang="de-DE" altLang="de-DE" sz="1000" b="1" kern="0" dirty="0"/>
              <a:t>step: </a:t>
            </a:r>
            <a:r>
              <a:rPr lang="en-US" altLang="de-DE" sz="900" kern="0" dirty="0">
                <a:solidFill>
                  <a:srgbClr val="0070C0"/>
                </a:solidFill>
              </a:rPr>
              <a:t>Try to </a:t>
            </a:r>
            <a:r>
              <a:rPr lang="en-US" altLang="de-DE" sz="900" kern="0" dirty="0" smtClean="0">
                <a:solidFill>
                  <a:srgbClr val="0070C0"/>
                </a:solidFill>
              </a:rPr>
              <a:t>complete </a:t>
            </a:r>
            <a:r>
              <a:rPr lang="de-DE" altLang="de-DE" sz="900" kern="0" dirty="0" smtClean="0"/>
              <a:t>the </a:t>
            </a:r>
            <a:r>
              <a:rPr lang="de-DE" altLang="de-DE" sz="900" kern="0" dirty="0"/>
              <a:t>normative work, address</a:t>
            </a:r>
            <a:r>
              <a:rPr lang="de-DE" altLang="de-DE" sz="900" kern="0" dirty="0">
                <a:solidFill>
                  <a:srgbClr val="FF0000"/>
                </a:solidFill>
              </a:rPr>
              <a:t>ing issues </a:t>
            </a:r>
            <a:r>
              <a:rPr lang="de-DE" altLang="de-DE" sz="900" kern="0" dirty="0" smtClean="0">
                <a:solidFill>
                  <a:srgbClr val="FF0000"/>
                </a:solidFill>
              </a:rPr>
              <a:t>for</a:t>
            </a:r>
            <a:r>
              <a:rPr lang="de-DE" altLang="de-DE" sz="900" kern="0" dirty="0" smtClean="0"/>
              <a:t> </a:t>
            </a:r>
            <a:r>
              <a:rPr lang="de-DE" altLang="de-DE" sz="900" kern="0" dirty="0"/>
              <a:t>Session activation/deactivation</a:t>
            </a:r>
            <a:r>
              <a:rPr lang="en-US" altLang="de-DE" sz="900" kern="0" dirty="0"/>
              <a:t>/</a:t>
            </a:r>
            <a:r>
              <a:rPr lang="en-US" altLang="de-DE" sz="900" kern="0" dirty="0">
                <a:solidFill>
                  <a:srgbClr val="FF0000"/>
                </a:solidFill>
              </a:rPr>
              <a:t>update</a:t>
            </a:r>
            <a:endParaRPr lang="de-DE" altLang="de-DE" sz="600" b="1" kern="0" dirty="0">
              <a:solidFill>
                <a:srgbClr val="FF0000"/>
              </a:solidFill>
            </a:endParaRP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100" b="1" kern="0" dirty="0">
                <a:solidFill>
                  <a:srgbClr val="000000"/>
                </a:solidFill>
              </a:rPr>
              <a:t>QoS and policy 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000" kern="0" dirty="0"/>
              <a:t>2 pCRs are approved related to QoS and Policy.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000" b="1" kern="0" dirty="0"/>
              <a:t>Next step: </a:t>
            </a:r>
            <a:r>
              <a:rPr lang="de-DE" altLang="de-DE" sz="1000" kern="0" dirty="0"/>
              <a:t>Continue to complete the related description and update the procedures if needed.</a:t>
            </a: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100" b="1" kern="0" dirty="0">
                <a:solidFill>
                  <a:srgbClr val="000000"/>
                </a:solidFill>
              </a:rPr>
              <a:t>Interworking with EPC/eMBMS for Public Safety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altLang="de-DE" sz="1000" kern="0" dirty="0"/>
              <a:t>Related CRs on procedures are postponed</a:t>
            </a:r>
            <a:r>
              <a:rPr lang="de-DE" altLang="de-DE" sz="1000" kern="0" dirty="0"/>
              <a:t>. 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000" b="1" kern="0" dirty="0"/>
              <a:t>Next step</a:t>
            </a:r>
            <a:r>
              <a:rPr lang="de-DE" altLang="de-DE" sz="1000" kern="0" dirty="0"/>
              <a:t>: Complete the principle and add the procedure</a:t>
            </a:r>
            <a:r>
              <a:rPr lang="en-US" altLang="de-DE" sz="1000" kern="0" dirty="0"/>
              <a:t>.</a:t>
            </a:r>
            <a:endParaRPr lang="en-US" altLang="de-DE" sz="1050" kern="0" dirty="0"/>
          </a:p>
        </p:txBody>
      </p:sp>
    </p:spTree>
    <p:extLst>
      <p:ext uri="{BB962C8B-B14F-4D97-AF65-F5344CB8AC3E}">
        <p14:creationId xmlns:p14="http://schemas.microsoft.com/office/powerpoint/2010/main" val="333144981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0609" y="2720083"/>
            <a:ext cx="6827838" cy="1143000"/>
          </a:xfrm>
        </p:spPr>
        <p:txBody>
          <a:bodyPr/>
          <a:lstStyle/>
          <a:p>
            <a:r>
              <a:rPr lang="en-US" altLang="zh-CN" dirty="0"/>
              <a:t>Backup</a:t>
            </a:r>
            <a:br>
              <a:rPr lang="en-US" altLang="zh-CN" dirty="0"/>
            </a:br>
            <a:r>
              <a:rPr lang="en-GB" altLang="zh-CN" sz="1800" dirty="0"/>
              <a:t>SA2#143E </a:t>
            </a:r>
            <a:r>
              <a:rPr lang="en-US" altLang="zh-CN" sz="1800" dirty="0"/>
              <a:t>FS_5MBS </a:t>
            </a:r>
            <a:r>
              <a:rPr lang="en-US" altLang="de-DE" sz="1800" dirty="0"/>
              <a:t>Status </a:t>
            </a:r>
            <a:r>
              <a:rPr lang="en-GB" altLang="zh-CN" sz="1800" dirty="0"/>
              <a:t>Report for information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4318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FS_5MBS Status at SA#91-e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</p:nvPr>
        </p:nvGraphicFramePr>
        <p:xfrm>
          <a:off x="296334" y="1376363"/>
          <a:ext cx="8693121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039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727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328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030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8059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90% &gt; 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Mar, 2021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SP-200092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3" y="2462307"/>
            <a:ext cx="8438093" cy="376577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/>
              <a:t>Progress since SA#90-e: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ko-KR" sz="1200" dirty="0"/>
              <a:t>Conclusions agreed for KI#1, #4, #7 and #9.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200" dirty="0"/>
              <a:t>TR 23.757 is sent to SA#91-e for approval.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altLang="zh-CN" sz="1200" dirty="0"/>
              <a:t>LS exchanges with RAN2, RAN3 and SA4.</a:t>
            </a:r>
            <a:endParaRPr lang="de-DE" altLang="de-DE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dirty="0">
                <a:ea typeface="+mn-ea"/>
                <a:cs typeface="+mn-cs"/>
              </a:rPr>
              <a:t>RAN impacts and dependencies: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Based on the conclusions, KI#1, KI#6 and KI#7 impacts RAN.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200" dirty="0"/>
              <a:t>The impacts are NG-RAN node notify session activation related to KI#1, enforcing area restriction related to KI#6, enabling shared MBS delivery and minimizing data loss related to KI#7. </a:t>
            </a:r>
            <a:endParaRPr lang="en-US" altLang="zh-CN" sz="120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600" dirty="0"/>
              <a:t>Next steps: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Continue the normative work.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Coordinate with RAN WGs to resolve the aspects with RAN dependencies in normative phase.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89123070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50986" cy="787400"/>
          </a:xfrm>
        </p:spPr>
        <p:txBody>
          <a:bodyPr/>
          <a:lstStyle/>
          <a:p>
            <a:r>
              <a:rPr lang="en-US" altLang="de-DE" sz="2800" b="1" dirty="0"/>
              <a:t>FS_5MBS status after SA2#143</a:t>
            </a:r>
            <a:r>
              <a:rPr lang="en-US" altLang="zh-CN" sz="2800" b="1" dirty="0"/>
              <a:t>e</a:t>
            </a:r>
            <a:r>
              <a:rPr lang="en-US" altLang="de-DE" sz="2800" b="1" dirty="0"/>
              <a:t> (1/2)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16007"/>
            <a:ext cx="8554481" cy="3885739"/>
          </a:xfrm>
        </p:spPr>
        <p:txBody>
          <a:bodyPr>
            <a:noAutofit/>
          </a:bodyPr>
          <a:lstStyle/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200" b="1" dirty="0"/>
              <a:t>General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050" dirty="0"/>
              <a:t>TR 23.757 v1.3.0 is available. TR 23.757 is sent to SA#91-e for approval.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050" dirty="0"/>
              <a:t>LS exchange with RAN2/RAN3 for the RAN dependent issues. 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zh-CN" sz="1050" dirty="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  <a:cs typeface="Calibri" panose="020F0502020204030204" pitchFamily="34" charset="0"/>
              </a:rPr>
              <a:t>Architecture is concluded and the part that the AF within the trusted domain is specified. </a:t>
            </a:r>
            <a:endParaRPr lang="de-DE" altLang="de-DE" sz="1050" dirty="0"/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200" b="1" dirty="0">
                <a:solidFill>
                  <a:srgbClr val="000000"/>
                </a:solidFill>
              </a:rPr>
              <a:t>Key Issue 1 (MBS session management)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altLang="de-DE" sz="1050" dirty="0"/>
              <a:t>KI#1 concluded.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altLang="de-DE" sz="1050" dirty="0"/>
              <a:t>Support of deployments topologies with specific SMF Service Areas, and roaming are not handled in Rel-17. 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altLang="de-DE" sz="1050" dirty="0"/>
              <a:t>Disagreement on how to address the </a:t>
            </a:r>
            <a:r>
              <a:rPr lang="en-US" altLang="de-DE" sz="1050" dirty="0" err="1"/>
              <a:t>signalling</a:t>
            </a:r>
            <a:r>
              <a:rPr lang="en-US" altLang="de-DE" sz="1050" dirty="0"/>
              <a:t> efficiency for group paging will be addressed in normative phase. 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050" b="1" dirty="0"/>
              <a:t>Next step:</a:t>
            </a:r>
            <a:r>
              <a:rPr lang="de-DE" altLang="de-DE" sz="1050" dirty="0"/>
              <a:t> Start the normative work</a:t>
            </a:r>
            <a:r>
              <a:rPr lang="en-US" altLang="de-DE" sz="1050" dirty="0"/>
              <a:t>.</a:t>
            </a:r>
            <a:endParaRPr lang="de-DE" altLang="de-DE" sz="1050" dirty="0"/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200" b="1" dirty="0">
                <a:solidFill>
                  <a:srgbClr val="000000"/>
                </a:solidFill>
              </a:rPr>
              <a:t>Key Issue 4 (QoS)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altLang="de-DE" sz="1050" dirty="0"/>
              <a:t>KI#4 concluded. Open issue is resolved and the priority is only supported for an entire multicast session.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050" b="1" dirty="0"/>
              <a:t>Next step</a:t>
            </a:r>
            <a:r>
              <a:rPr lang="de-DE" altLang="de-DE" sz="1050" dirty="0"/>
              <a:t>: Start the normative work</a:t>
            </a:r>
            <a:r>
              <a:rPr lang="en-US" altLang="de-DE" sz="1050" dirty="0"/>
              <a:t>.</a:t>
            </a: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200" b="1" dirty="0">
                <a:solidFill>
                  <a:srgbClr val="000000"/>
                </a:solidFill>
              </a:rPr>
              <a:t>Key Issue 7 (MC-UC switch)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altLang="de-DE" sz="1050" dirty="0"/>
              <a:t>KI#7 concluded</a:t>
            </a:r>
            <a:r>
              <a:rPr lang="de-DE" altLang="de-DE" sz="1050" dirty="0"/>
              <a:t>. 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050" b="1" dirty="0"/>
              <a:t>Next step</a:t>
            </a:r>
            <a:r>
              <a:rPr lang="de-DE" altLang="de-DE" sz="1050" dirty="0"/>
              <a:t>: Start the normative work</a:t>
            </a:r>
            <a:r>
              <a:rPr lang="en-US" altLang="de-DE" sz="1050" dirty="0"/>
              <a:t>.</a:t>
            </a:r>
          </a:p>
          <a:p>
            <a:pPr>
              <a:spcBef>
                <a:spcPts val="400"/>
              </a:spcBef>
              <a:spcAft>
                <a:spcPts val="0"/>
              </a:spcAft>
            </a:pPr>
            <a:r>
              <a:rPr lang="de-DE" altLang="de-DE" sz="1200" b="1" dirty="0">
                <a:solidFill>
                  <a:srgbClr val="000000"/>
                </a:solidFill>
              </a:rPr>
              <a:t>Key Issue 9  (Interworking with EPC/eMBMS for Public Safety)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en-US" altLang="de-DE" sz="1050" dirty="0"/>
              <a:t>KI#9 concluded</a:t>
            </a:r>
            <a:r>
              <a:rPr lang="de-DE" altLang="de-DE" sz="1050" dirty="0"/>
              <a:t>. </a:t>
            </a:r>
          </a:p>
          <a:p>
            <a:pPr lvl="1">
              <a:spcBef>
                <a:spcPts val="400"/>
              </a:spcBef>
              <a:spcAft>
                <a:spcPts val="0"/>
              </a:spcAft>
            </a:pPr>
            <a:r>
              <a:rPr lang="de-DE" altLang="de-DE" sz="1050" b="1" dirty="0"/>
              <a:t>Next step</a:t>
            </a:r>
            <a:r>
              <a:rPr lang="de-DE" altLang="de-DE" sz="1050" dirty="0"/>
              <a:t>: Start the normative work</a:t>
            </a:r>
            <a:r>
              <a:rPr lang="en-US" altLang="de-DE" sz="1050" dirty="0"/>
              <a:t>.</a:t>
            </a:r>
            <a:endParaRPr lang="en-US" altLang="de-DE" sz="1100" dirty="0"/>
          </a:p>
        </p:txBody>
      </p:sp>
      <p:graphicFrame>
        <p:nvGraphicFramePr>
          <p:cNvPr id="7" name="Content Placeholder 8"/>
          <p:cNvGraphicFramePr>
            <a:graphicFrameLocks/>
          </p:cNvGraphicFramePr>
          <p:nvPr/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architectural enhancements for 5G multicast-broadcast services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90 % &gt; 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Mar, 2021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SP-200092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23969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902348" cy="787400"/>
          </a:xfrm>
        </p:spPr>
        <p:txBody>
          <a:bodyPr/>
          <a:lstStyle/>
          <a:p>
            <a:r>
              <a:rPr lang="en-US" altLang="de-DE" sz="2800" b="1" dirty="0"/>
              <a:t>FS_5MBS status after SA2#143</a:t>
            </a:r>
            <a:r>
              <a:rPr lang="en-US" altLang="zh-CN" sz="2800" b="1" dirty="0"/>
              <a:t>e</a:t>
            </a:r>
            <a:r>
              <a:rPr lang="en-US" altLang="de-DE" sz="2800" b="1" dirty="0"/>
              <a:t> (2/2)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400784"/>
            <a:ext cx="8554481" cy="4824918"/>
          </a:xfrm>
        </p:spPr>
        <p:txBody>
          <a:bodyPr>
            <a:normAutofit/>
          </a:bodyPr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800" b="1" dirty="0">
                <a:ea typeface="+mn-ea"/>
                <a:cs typeface="+mn-cs"/>
              </a:rPr>
              <a:t>RAN impacts and dependencies</a:t>
            </a:r>
            <a:r>
              <a:rPr lang="en-US" sz="1800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Based on the conclusions, KI#1, KI#6 and KI#7 impacts RAN.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altLang="zh-CN" sz="1400" dirty="0"/>
              <a:t>The impacts are NG-RAN node notify session activation related to KI#1, enforcing area restriction related to KI#6, enabling shared MBS delivery and minimizing data loss related to KI#7.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LS sent to RAN, RAN2 and RAN3 to ask about the conclusions with RAN dependencies. </a:t>
            </a:r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Contentious Issue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There is disagreement about the implication of removing Support of deployments topologies with specific SMF Service Areas.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800" b="1" dirty="0"/>
              <a:t>Focus for the Next Meeting (SA2#144E)</a:t>
            </a:r>
            <a:r>
              <a:rPr lang="de-DE" sz="18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Continue the normative work.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Resolve the disagreement on signaling efficiency issue for </a:t>
            </a:r>
            <a:r>
              <a:rPr lang="en-US" altLang="zh-CN" sz="1400"/>
              <a:t>group paging. 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Coordinate with RAN WGs to resolve the aspects with RAN dependencies.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Overall Plan</a:t>
            </a:r>
            <a:r>
              <a:rPr lang="en-US" altLang="zh-CN" sz="1800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b="1" dirty="0"/>
              <a:t>SA2#144</a:t>
            </a:r>
            <a:r>
              <a:rPr lang="en-US" altLang="zh-CN" sz="1400" b="1" dirty="0"/>
              <a:t>e: </a:t>
            </a:r>
            <a:r>
              <a:rPr lang="en-US" altLang="zh-CN" sz="1400" dirty="0"/>
              <a:t>Continue the normative work.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8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None.</a:t>
            </a:r>
          </a:p>
        </p:txBody>
      </p:sp>
    </p:spTree>
    <p:extLst>
      <p:ext uri="{BB962C8B-B14F-4D97-AF65-F5344CB8AC3E}">
        <p14:creationId xmlns:p14="http://schemas.microsoft.com/office/powerpoint/2010/main" val="2894974216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/>
              <a:t>5MBS Status at SA#91-e</a:t>
            </a:r>
            <a:endParaRPr lang="de-DE" altLang="de-DE" sz="2800" b="1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half" idx="1"/>
          </p:nvPr>
        </p:nvGraphicFramePr>
        <p:xfrm>
          <a:off x="296334" y="1376363"/>
          <a:ext cx="8693121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0391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97275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3284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030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8059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5MBS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Architectural enhancements for 5G multicast-broadcast services (5MBS)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&gt; 20%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June, 2021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SP-201106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3" y="2462307"/>
            <a:ext cx="8438093" cy="3765774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altLang="de-DE" sz="1600" dirty="0">
                <a:ea typeface="+mn-ea"/>
                <a:cs typeface="+mn-cs"/>
              </a:rPr>
              <a:t>Progress since SA#90-e: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/>
              <a:t>TS skeleton and 18 </a:t>
            </a:r>
            <a:r>
              <a:rPr lang="en-US" altLang="ko-KR" sz="1200" dirty="0" err="1"/>
              <a:t>pCRs</a:t>
            </a:r>
            <a:r>
              <a:rPr lang="en-US" altLang="ko-KR" sz="1200" dirty="0"/>
              <a:t> </a:t>
            </a:r>
            <a:r>
              <a:rPr lang="en-US" altLang="zh-CN" sz="1200" dirty="0"/>
              <a:t>agreed</a:t>
            </a:r>
            <a:r>
              <a:rPr lang="en-US" altLang="ko-KR" sz="1200" dirty="0"/>
              <a:t> to TS 23.247, 1 CR agreed to TS 23.501.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600" dirty="0">
                <a:ea typeface="+mn-ea"/>
                <a:cs typeface="+mn-cs"/>
              </a:rPr>
              <a:t>RAN impacts and dependencies: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zh-CN" sz="1200" dirty="0"/>
              <a:t>RAN impacts as per agreed </a:t>
            </a:r>
            <a:r>
              <a:rPr lang="en-US" altLang="zh-CN" sz="1200" dirty="0" err="1"/>
              <a:t>pCRs</a:t>
            </a:r>
            <a:r>
              <a:rPr lang="en-GB" altLang="zh-CN" sz="1200" dirty="0"/>
              <a:t>.</a:t>
            </a:r>
            <a:endParaRPr lang="en-US" altLang="zh-CN" sz="120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600" dirty="0"/>
              <a:t>Next steps: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Continue the normative work.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Coordinate with RAN WGs to resolve the aspects with RAN dependencies.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200" dirty="0"/>
          </a:p>
        </p:txBody>
      </p:sp>
    </p:spTree>
    <p:extLst>
      <p:ext uri="{BB962C8B-B14F-4D97-AF65-F5344CB8AC3E}">
        <p14:creationId xmlns:p14="http://schemas.microsoft.com/office/powerpoint/2010/main" val="162090159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15691</TotalTime>
  <Words>925</Words>
  <Application>Microsoft Office PowerPoint</Application>
  <PresentationFormat>全屏显示(4:3)</PresentationFormat>
  <Paragraphs>143</Paragraphs>
  <Slides>8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3" baseType="lpstr">
      <vt:lpstr>宋体</vt:lpstr>
      <vt:lpstr>Arial</vt:lpstr>
      <vt:lpstr>Calibri</vt:lpstr>
      <vt:lpstr>Times New Roman</vt:lpstr>
      <vt:lpstr>Office Theme</vt:lpstr>
      <vt:lpstr>5MBS Status Report</vt:lpstr>
      <vt:lpstr>5MBS status after SA2#144e (1/2)</vt:lpstr>
      <vt:lpstr>5MBS status after SA2#144e (2/2)</vt:lpstr>
      <vt:lpstr>Backup SA2#143E FS_5MBS Status Report for information</vt:lpstr>
      <vt:lpstr>FS_5MBS Status at SA#91-e</vt:lpstr>
      <vt:lpstr>FS_5MBS status after SA2#143e (1/2)</vt:lpstr>
      <vt:lpstr>FS_5MBS status after SA2#143e (2/2)</vt:lpstr>
      <vt:lpstr>5MBS Status at SA#91-e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S2-2103074</cp:lastModifiedBy>
  <cp:revision>1713</cp:revision>
  <dcterms:created xsi:type="dcterms:W3CDTF">2008-08-30T09:32:10Z</dcterms:created>
  <dcterms:modified xsi:type="dcterms:W3CDTF">2021-04-20T01:18:32Z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2c7635f8-94c0-4125-af53-3ffb066031e5</vt:lpwstr>
  </property>
  <property fmtid="{D5CDD505-2E9C-101B-9397-08002B2CF9AE}" pid="3" name="CTP_TimeStamp">
    <vt:lpwstr>2020-01-29 20:41:49Z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(3)DQoI7PzLt92oPVzv5fhAJvGsg08Pav1mg3UhqAJ7wHUUJTJ4OoJSQHY0CTUKHVYDPe0eqtF0
CAU1+FAaUjq/5P4g7D7uDxxTUI+iM7qZRtfjeK2M9lxQfyB3k/HJb9Utu44UYNA0I58BKwqo
nHA0d3FD94MAW5ec+ebTLLmhC+juqOvjIeMwtw3fZjdzxJjWFCqkeQvzG/qNCEGKbw4bxfc4
A/Qba1rQ+uFy9NxzIa</vt:lpwstr>
  </property>
  <property fmtid="{D5CDD505-2E9C-101B-9397-08002B2CF9AE}" pid="9" name="_2015_ms_pID_7253431">
    <vt:lpwstr>cpmo00REACdFGlvHyN2v1/csxiaLZkV8C6hNuaFzCtSoM1hBcZwsdx
jV9z5vXWMCWDTzqsqMJeW2VinadM+N34j1u1XUgMjR9l6zs8n3wouN/HHPWeLMjN1ddC/20O
Aq1sreRQx5FYFOCPw7wmmndPdlSRFZm1H0iVGXLe7rcxakhJlCa/p/QJ/yl8sV5PZmi4YymY
4r7TZTW5niUgNTuBB7vM021HGCO61UQUTl5G</vt:lpwstr>
  </property>
  <property fmtid="{D5CDD505-2E9C-101B-9397-08002B2CF9AE}" pid="10" name="_2015_ms_pID_7253432">
    <vt:lpwstr>kQ==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1615377633</vt:lpwstr>
  </property>
</Properties>
</file>