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824" r:id="rId3"/>
    <p:sldId id="829" r:id="rId4"/>
    <p:sldId id="799" r:id="rId5"/>
    <p:sldId id="825" r:id="rId6"/>
    <p:sldId id="826" r:id="rId7"/>
    <p:sldId id="827" r:id="rId8"/>
    <p:sldId id="82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76" d="100"/>
          <a:sy n="76" d="100"/>
        </p:scale>
        <p:origin x="127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118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06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6712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0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444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324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Elbonia,</a:t>
            </a:r>
            <a:r>
              <a:rPr lang="en-US" sz="1200" b="1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April 12</a:t>
            </a:r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– 16, 2021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S2-2103078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Elbonia, April 12 – 16,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5MBS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8770769"/>
              </p:ext>
            </p:extLst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225312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SA#91-e: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32 documents approved and 1 document technically endorsed.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28 pseudo-CR</a:t>
            </a:r>
            <a:r>
              <a:rPr lang="en-US" altLang="zh-CN" sz="1200" dirty="0"/>
              <a:t>s</a:t>
            </a:r>
            <a:r>
              <a:rPr lang="en-US" altLang="ko-KR" sz="1200" dirty="0"/>
              <a:t>  </a:t>
            </a:r>
            <a:r>
              <a:rPr lang="en-US" altLang="zh-CN" sz="1200" dirty="0"/>
              <a:t>agreed</a:t>
            </a:r>
            <a:r>
              <a:rPr lang="en-US" altLang="ko-KR" sz="1200" dirty="0"/>
              <a:t> to TS 23.247, 2 CRs agreed to TS 23.501, and 2 CRs agreed to TS 23.502.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Resolve interactions between multicast MBS session assumptions and Group Communication/MBSF impacts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Resolve issues raised during SA2#144E (e.g. how to activate MBS Session in RAN if all joined UEs are in CONNECTED);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</a:t>
            </a:r>
            <a:r>
              <a:rPr lang="en-US" altLang="zh-CN" sz="1200" strike="sngStrike" dirty="0">
                <a:solidFill>
                  <a:srgbClr val="FF0000"/>
                </a:solidFill>
              </a:rPr>
              <a:t>to finish</a:t>
            </a:r>
            <a:r>
              <a:rPr lang="en-US" altLang="zh-CN" sz="1200" dirty="0">
                <a:solidFill>
                  <a:srgbClr val="FF0000"/>
                </a:solidFill>
              </a:rPr>
              <a:t> </a:t>
            </a:r>
            <a:r>
              <a:rPr lang="en-US" altLang="zh-CN" sz="1200" dirty="0"/>
              <a:t>the normative work</a:t>
            </a:r>
            <a:endParaRPr lang="en-US" altLang="zh-CN" sz="1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dependencies. </a:t>
            </a:r>
          </a:p>
        </p:txBody>
      </p:sp>
    </p:spTree>
    <p:extLst>
      <p:ext uri="{BB962C8B-B14F-4D97-AF65-F5344CB8AC3E}">
        <p14:creationId xmlns:p14="http://schemas.microsoft.com/office/powerpoint/2010/main" val="13707554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-125412" y="47832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2734554"/>
              </p:ext>
            </p:extLst>
          </p:nvPr>
        </p:nvGraphicFramePr>
        <p:xfrm>
          <a:off x="296334" y="1358434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293185" y="2300570"/>
            <a:ext cx="8761168" cy="402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/>
              <a:t>T</a:t>
            </a:r>
            <a:r>
              <a:rPr lang="en-US" altLang="zh-CN" sz="1000" kern="0" dirty="0"/>
              <a:t>S</a:t>
            </a:r>
            <a:r>
              <a:rPr lang="de-DE" altLang="de-DE" sz="1000" kern="0" dirty="0"/>
              <a:t> 23.247 v0.2.0 is available.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kern="0" dirty="0"/>
              <a:t>For MBS Session join and establishment procedure, S2-2103074 is </a:t>
            </a:r>
            <a:r>
              <a:rPr lang="en-US" altLang="zh-CN" sz="1000" kern="100" dirty="0"/>
              <a:t>technically endorsed by SA2</a:t>
            </a:r>
            <a:r>
              <a:rPr lang="en-US" altLang="de-DE" sz="1000" kern="0" dirty="0"/>
              <a:t>.</a:t>
            </a:r>
            <a:endParaRPr lang="de-DE" altLang="de-DE" sz="1000" kern="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General and Architecture 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dirty="0"/>
              <a:t>2 </a:t>
            </a:r>
            <a:r>
              <a:rPr lang="en-US" altLang="zh-CN" sz="1000" dirty="0" err="1"/>
              <a:t>pCRs</a:t>
            </a:r>
            <a:r>
              <a:rPr lang="en-US" altLang="zh-CN" sz="1000" dirty="0"/>
              <a:t> are approved addressing the aspects including Architecture and Functional entities updates;</a:t>
            </a:r>
            <a:endParaRPr lang="de-DE" altLang="de-DE" sz="1000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</a:t>
            </a:r>
            <a:r>
              <a:rPr lang="en-US" altLang="de-DE" sz="1000" kern="0" dirty="0"/>
              <a:t>, add the architecture for IWK.</a:t>
            </a:r>
            <a:endParaRPr lang="de-DE" altLang="de-DE" sz="700" b="1" kern="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Principles, functionalities and concepts 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/>
              <a:t>11 </a:t>
            </a:r>
            <a:r>
              <a:rPr lang="en-US" altLang="de-DE" sz="1000" kern="0" dirty="0" err="1"/>
              <a:t>pCRs</a:t>
            </a:r>
            <a:r>
              <a:rPr lang="en-US" altLang="de-DE" sz="1000" kern="0" dirty="0"/>
              <a:t> </a:t>
            </a:r>
            <a:r>
              <a:rPr lang="en-US" altLang="zh-CN" sz="1000" dirty="0"/>
              <a:t>are approved related to principles, functionalities and concepts.</a:t>
            </a:r>
            <a:r>
              <a:rPr lang="de-DE" altLang="de-DE" sz="1000" kern="0" dirty="0"/>
              <a:t>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description, address protocol stack</a:t>
            </a:r>
            <a:r>
              <a:rPr lang="en-US" altLang="de-DE" sz="1000" kern="0" dirty="0"/>
              <a:t>.</a:t>
            </a:r>
            <a:endParaRPr lang="de-DE" altLang="de-DE" sz="1100" b="1" kern="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MBS session management</a:t>
            </a:r>
            <a:endParaRPr lang="en-US" altLang="de-DE" sz="1000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/>
              <a:t>14 </a:t>
            </a:r>
            <a:r>
              <a:rPr lang="en-US" altLang="de-DE" sz="1000" kern="0" dirty="0" err="1"/>
              <a:t>pCRs</a:t>
            </a:r>
            <a:r>
              <a:rPr lang="en-US" altLang="de-DE" sz="1000" kern="0" dirty="0"/>
              <a:t> are approved that includes Mobility, UE leave procedure, State model, Local MBS, common procedures for MBS,MBS and multicast and broadcast procedures. </a:t>
            </a:r>
            <a:endParaRPr lang="de-DE" altLang="de-DE" sz="1000" b="1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900" kern="0" dirty="0"/>
              <a:t>Continue </a:t>
            </a:r>
            <a:r>
              <a:rPr lang="de-DE" altLang="de-DE" sz="900" strike="sngStrike" kern="0" dirty="0">
                <a:solidFill>
                  <a:srgbClr val="FF0000"/>
                </a:solidFill>
              </a:rPr>
              <a:t>to finish </a:t>
            </a:r>
            <a:r>
              <a:rPr lang="de-DE" altLang="de-DE" sz="900" kern="0" dirty="0"/>
              <a:t>the normative work, address</a:t>
            </a:r>
            <a:r>
              <a:rPr lang="de-DE" altLang="de-DE" sz="900" kern="0" dirty="0">
                <a:solidFill>
                  <a:srgbClr val="FF0000"/>
                </a:solidFill>
              </a:rPr>
              <a:t>ing issues raised for</a:t>
            </a:r>
            <a:r>
              <a:rPr lang="de-DE" altLang="de-DE" sz="900" kern="0" dirty="0"/>
              <a:t> Session activation/deactivation</a:t>
            </a:r>
            <a:r>
              <a:rPr lang="en-US" altLang="de-DE" sz="900" kern="0" dirty="0"/>
              <a:t>/</a:t>
            </a:r>
            <a:r>
              <a:rPr lang="en-US" altLang="de-DE" sz="900" kern="0" dirty="0">
                <a:solidFill>
                  <a:srgbClr val="FF0000"/>
                </a:solidFill>
              </a:rPr>
              <a:t>update</a:t>
            </a:r>
            <a:endParaRPr lang="de-DE" altLang="de-DE" sz="600" b="1" kern="0" dirty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QoS and policy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/>
              <a:t>2 pCRs are approved related to QoS and Policy.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 and update the procedures if needed.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Interworking with EPC/eMBMS for Public Safety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/>
              <a:t>Related CRs on procedures are postponed</a:t>
            </a:r>
            <a:r>
              <a:rPr lang="de-DE" altLang="de-DE" sz="1000" kern="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</a:t>
            </a:r>
            <a:r>
              <a:rPr lang="de-DE" altLang="de-DE" sz="1000" kern="0" dirty="0"/>
              <a:t>: Complete the principle and add the procedure</a:t>
            </a:r>
            <a:r>
              <a:rPr lang="en-US" altLang="de-DE" sz="1000" kern="0" dirty="0"/>
              <a:t>.</a:t>
            </a:r>
            <a:endParaRPr lang="en-US" altLang="de-DE" sz="1050" kern="0" dirty="0"/>
          </a:p>
        </p:txBody>
      </p:sp>
    </p:spTree>
    <p:extLst>
      <p:ext uri="{BB962C8B-B14F-4D97-AF65-F5344CB8AC3E}">
        <p14:creationId xmlns:p14="http://schemas.microsoft.com/office/powerpoint/2010/main" val="33314498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br>
              <a:rPr lang="en-US" altLang="zh-CN" dirty="0"/>
            </a:br>
            <a:r>
              <a:rPr lang="en-GB" altLang="zh-CN" sz="1800" dirty="0"/>
              <a:t>SA2#143E </a:t>
            </a:r>
            <a:r>
              <a:rPr lang="en-US" altLang="zh-CN" sz="1800" dirty="0"/>
              <a:t>FS_5MBS </a:t>
            </a:r>
            <a:r>
              <a:rPr lang="en-US" altLang="de-DE" sz="1800" dirty="0"/>
              <a:t>Status </a:t>
            </a:r>
            <a:r>
              <a:rPr lang="en-GB" altLang="zh-CN" sz="1800" dirty="0"/>
              <a:t>Report for information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/>
              <a:t>Conclusions agreed for KI#1, #4, #7 and #9.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/>
              <a:t>TR 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200" dirty="0"/>
              <a:t>LS exchanges with RAN2, RAN3 and SA4.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The impacts are NG-RAN node notify session activation related to KI#1, enforcing area restriction related to KI#6, enabling shared MBS delivery and minimizing data loss related to KI#7. 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 in normative phase.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8912307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6007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TR 23.757 v1.3.0 is available. TR 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LS exchange with RAN2/RAN3 for the RAN dependent issues.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Architecture is concluded and the part that the AF within the trusted domain is specified. 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KI#1 concluded.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Support of deployments topologies with specific SMF Service Areas, and roaming are not handled in Rel-17.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Disagreement on how to address the </a:t>
            </a:r>
            <a:r>
              <a:rPr lang="en-US" altLang="de-DE" sz="1050" dirty="0" err="1"/>
              <a:t>signalling</a:t>
            </a:r>
            <a:r>
              <a:rPr lang="en-US" altLang="de-DE" sz="1050" dirty="0"/>
              <a:t> efficiency for group paging will be addressed in normative phase.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step:</a:t>
            </a:r>
            <a:r>
              <a:rPr lang="de-DE" altLang="de-DE" sz="1050" dirty="0"/>
              <a:t> Start the normative work</a:t>
            </a:r>
            <a:r>
              <a:rPr lang="en-US" altLang="de-DE" sz="1050" dirty="0"/>
              <a:t>.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4 (QoS)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KI#4 concluded. Open issue is resolved and the priority is only supported for an entire multicast session.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KI#7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9  (Interworking with EPC/eMBMS for Public Safety)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KI#9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  <a:endParaRPr lang="en-US" altLang="de-DE" sz="1100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90 %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969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The impacts are NG-RAN node notify session activation related to KI#1, enforcing area restriction related to KI#6, enabling shared MBS delivery and minimizing data loss related to KI#7.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LS sent to RAN, RAN2 and RAN3 to ask about the conclusions with RAN dependencies.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There is disagreement about the implication of removing Support of deployments topologies with specific SMF Service Areas.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(SA2#144E)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 the disagreement on signaling efficiency issue for </a:t>
            </a:r>
            <a:r>
              <a:rPr lang="en-US" altLang="zh-CN" sz="1400"/>
              <a:t>group paging.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Coordinate with RAN WGs to resolve the aspects with RAN dependencies.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SA2#144</a:t>
            </a:r>
            <a:r>
              <a:rPr lang="en-US" altLang="zh-CN" sz="1400" b="1" dirty="0"/>
              <a:t>e: </a:t>
            </a:r>
            <a:r>
              <a:rPr lang="en-US" altLang="zh-CN" sz="1400" dirty="0"/>
              <a:t>Continue the normative work.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</p:txBody>
      </p:sp>
    </p:spTree>
    <p:extLst>
      <p:ext uri="{BB962C8B-B14F-4D97-AF65-F5344CB8AC3E}">
        <p14:creationId xmlns:p14="http://schemas.microsoft.com/office/powerpoint/2010/main" val="289497421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dirty="0">
                <a:ea typeface="+mn-ea"/>
                <a:cs typeface="+mn-cs"/>
              </a:rPr>
              <a:t>Progress since SA#90-e: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TS skeleton and 18 </a:t>
            </a:r>
            <a:r>
              <a:rPr lang="en-US" altLang="ko-KR" sz="1200" dirty="0" err="1"/>
              <a:t>pCRs</a:t>
            </a:r>
            <a:r>
              <a:rPr lang="en-US" altLang="ko-KR" sz="1200" dirty="0"/>
              <a:t> </a:t>
            </a:r>
            <a:r>
              <a:rPr lang="en-US" altLang="zh-CN" sz="1200" dirty="0"/>
              <a:t>agreed</a:t>
            </a:r>
            <a:r>
              <a:rPr lang="en-US" altLang="ko-KR" sz="1200" dirty="0"/>
              <a:t> to TS 23.247, 1 CR agreed to TS 23.501.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6209015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15589</TotalTime>
  <Words>1038</Words>
  <Application>Microsoft Office PowerPoint</Application>
  <PresentationFormat>On-screen Show (4:3)</PresentationFormat>
  <Paragraphs>144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5MBS Status Report</vt:lpstr>
      <vt:lpstr>5MBS status after SA2#144e (1/2)</vt:lpstr>
      <vt:lpstr>5MBS status after SA2#144e (2/2)</vt:lpstr>
      <vt:lpstr>Backup SA2#143E FS_5MBS Status Report for information</vt:lpstr>
      <vt:lpstr>FS_5MBS Status at SA#91-e</vt:lpstr>
      <vt:lpstr>FS_5MBS status after SA2#143e (1/2)</vt:lpstr>
      <vt:lpstr>FS_5MBS status after SA2#143e (2/2)</vt:lpstr>
      <vt:lpstr>5MBS Status at SA#91-e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</cp:lastModifiedBy>
  <cp:revision>1706</cp:revision>
  <dcterms:created xsi:type="dcterms:W3CDTF">2008-08-30T09:32:10Z</dcterms:created>
  <dcterms:modified xsi:type="dcterms:W3CDTF">2021-04-19T02:15:36Z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(3)5DomrEWsBtF2PvMpDpCNdVRl1foxPJBhc4a6BU2w9PSI2AGMKgr9HxyPFDbnaYTZrzfEmqiX
oqYY2bH4wMOdysjal4J/Q17ffUGJ5T2xvSeWYUv2tBNtVttBAsA8BIPhjF12PB4A2M+NJrU9
EPHWREdDuAYjICtYU2rUzeZZOVVBt/mlHCw5D1xcnO0uL/Fdi5wbHWuN3JcS78UZXGXs8CRQ
f2AQPGmsUBGYl7u9xD</vt:lpwstr>
  </property>
  <property fmtid="{D5CDD505-2E9C-101B-9397-08002B2CF9AE}" pid="9" name="_2015_ms_pID_7253431">
    <vt:lpwstr>upTYdRv7j1CevHNMWGQQou3azarAkrcjZ8jdHpaM18Dm/G2bCQsToA
7KiK8uJ2vq4sAp6/IkQtEuf8eo1cllrLBQc1+1kKtZlYSCpRkxZqaVpuYaimOeRZyx8WfNxm
RWl5YcgeVT2VHBOY6EbHKytCYmUrPx1Jl1iCfJXsOJQyths5rMf3Rrmlkk3rZ+YAgHc9NkP5
E644tqHQA1wzXxlFv6dOVj7I6CDZw9AxFyvU</vt:lpwstr>
  </property>
  <property fmtid="{D5CDD505-2E9C-101B-9397-08002B2CF9AE}" pid="10" name="_2015_ms_pID_7253432">
    <vt:lpwstr>Ow==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1615377633</vt:lpwstr>
  </property>
</Properties>
</file>