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20"/>
  </p:notesMasterIdLst>
  <p:handoutMasterIdLst>
    <p:handoutMasterId r:id="rId21"/>
  </p:handoutMasterIdLst>
  <p:sldIdLst>
    <p:sldId id="303" r:id="rId2"/>
    <p:sldId id="802" r:id="rId3"/>
    <p:sldId id="803" r:id="rId4"/>
    <p:sldId id="804" r:id="rId5"/>
    <p:sldId id="801" r:id="rId6"/>
    <p:sldId id="800" r:id="rId7"/>
    <p:sldId id="791" r:id="rId8"/>
    <p:sldId id="792" r:id="rId9"/>
    <p:sldId id="797" r:id="rId10"/>
    <p:sldId id="798" r:id="rId11"/>
    <p:sldId id="799" r:id="rId12"/>
    <p:sldId id="793" r:id="rId13"/>
    <p:sldId id="794" r:id="rId14"/>
    <p:sldId id="795" r:id="rId15"/>
    <p:sldId id="796" r:id="rId16"/>
    <p:sldId id="790" r:id="rId17"/>
    <p:sldId id="787" r:id="rId18"/>
    <p:sldId id="788" r:id="rId1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CC"/>
    <a:srgbClr val="FF6699"/>
    <a:srgbClr val="FF3300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24" d="100"/>
          <a:sy n="124" d="100"/>
        </p:scale>
        <p:origin x="144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3/10/2021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3/10/2021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660605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557315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12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4644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32752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819905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914699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16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760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59603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50706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47746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5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3520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1779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191513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245042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9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861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3GPP TSG SA WG2 Meeting </a:t>
            </a:r>
            <a:r>
              <a:rPr lang="de-DE" altLang="ko-KR" sz="1400" b="1" kern="12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#143E </a:t>
            </a:r>
            <a:r>
              <a:rPr lang="de-DE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(e-meeting)</a:t>
            </a:r>
          </a:p>
          <a:p>
            <a:r>
              <a:rPr lang="en-US" altLang="ko-KR" sz="1400" b="1" kern="12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February 24 – March 09, 2021</a:t>
            </a:r>
            <a:r>
              <a:rPr lang="nb-NO" altLang="ko-KR" sz="1400" b="1" kern="12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, </a:t>
            </a:r>
            <a:r>
              <a:rPr lang="nb-NO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Elbonia</a:t>
            </a:r>
            <a:endParaRPr lang="sv-SE" altLang="en-US" sz="1400" b="1" kern="12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826000" y="334106"/>
            <a:ext cx="220371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600" b="1" smtClean="0">
                <a:effectLst/>
                <a:latin typeface="+mn-lt"/>
              </a:rPr>
              <a:t>S2-2101803</a:t>
            </a: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ko-KR" sz="1200" b="1" kern="120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(revision of S2-2100399)</a:t>
            </a:r>
            <a:endParaRPr lang="en-GB" altLang="en-US" sz="1200" b="1" kern="1200" smtClean="0">
              <a:solidFill>
                <a:schemeClr val="bg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300" dirty="0">
                <a:solidFill>
                  <a:schemeClr val="bg1"/>
                </a:solidFill>
                <a:latin typeface="+mn-lt"/>
              </a:rPr>
              <a:t>TSG </a:t>
            </a:r>
            <a:r>
              <a:rPr lang="en-GB" altLang="de-DE" sz="1300">
                <a:solidFill>
                  <a:schemeClr val="bg1"/>
                </a:solidFill>
                <a:latin typeface="+mn-lt"/>
              </a:rPr>
              <a:t>SA </a:t>
            </a:r>
            <a:r>
              <a:rPr lang="en-GB" altLang="de-DE" sz="1300" smtClean="0">
                <a:solidFill>
                  <a:schemeClr val="bg1"/>
                </a:solidFill>
                <a:latin typeface="+mn-lt"/>
              </a:rPr>
              <a:t>WG2#143E</a:t>
            </a:r>
            <a:r>
              <a:rPr lang="en-GB" altLang="de-DE" sz="1300" baseline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Electronic meeting</a:t>
            </a:r>
            <a:r>
              <a:rPr lang="en-GB" altLang="de-DE" sz="1300" baseline="0" smtClean="0">
                <a:solidFill>
                  <a:schemeClr val="bg1"/>
                </a:solidFill>
                <a:latin typeface="+mn-lt"/>
              </a:rPr>
              <a:t>, February 24 – March 09, 2021</a:t>
            </a:r>
            <a:endParaRPr lang="en-GB" altLang="de-DE" sz="1300" dirty="0" smtClean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GB" altLang="ko-KR" sz="1200" spc="300" dirty="0" smtClean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</a:t>
            </a:r>
            <a:r>
              <a:rPr lang="en-GB" altLang="en-US" sz="800"/>
              <a:t>3GPP </a:t>
            </a:r>
            <a:r>
              <a:rPr lang="en-GB" altLang="en-US" sz="800" smtClean="0"/>
              <a:t>2021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sa/WG2_Arch/Latest_SA2_Specs/Latest_draft_S2_Specs/23776-030.zip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sa/WG2_Arch/Latest_SA2_Specs/Latest_draft_S2_Specs/23776-020.zip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sa/WG2_Arch/Latest_SA2_Specs/Latest_draft_S2_Specs/23776-010.zip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sa/WG2_Arch/Latest_SA2_Specs/Latest_draft_S2_Specs/23776-110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sa/WG2_Arch/Latest_SA2_Specs/Latest_draft_S2_Specs/23776-040.zi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 baseline="30000">
                <a:solidFill>
                  <a:srgbClr val="FF33CC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♥</a:t>
            </a:r>
            <a:r>
              <a:rPr lang="en-US" altLang="en-US" sz="2800" b="1">
                <a:solidFill>
                  <a:srgbClr val="FF33CC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sz="3600" b="1" smtClean="0"/>
              <a:t>FS_eV2XARC_Ph2</a:t>
            </a:r>
            <a:r>
              <a:rPr lang="en-US" altLang="de-DE" sz="3600" b="1" smtClean="0"/>
              <a:t> </a:t>
            </a:r>
            <a:r>
              <a:rPr lang="en-US" altLang="de-DE" sz="3600" b="1"/>
              <a:t>Status </a:t>
            </a:r>
            <a:r>
              <a:rPr lang="en-GB" altLang="zh-CN" sz="3600" b="1" smtClean="0"/>
              <a:t>Report </a:t>
            </a:r>
            <a:r>
              <a:rPr lang="en-US" altLang="en-US" sz="2800" b="1" baseline="30000" smtClean="0">
                <a:solidFill>
                  <a:srgbClr val="FF33CC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♥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/>
              <a:t/>
            </a:r>
            <a:br>
              <a:rPr lang="en-US" altLang="en-US" sz="2000" b="1"/>
            </a:br>
            <a:r>
              <a:rPr lang="en-US" altLang="en-US" sz="2000" b="1" smtClean="0"/>
              <a:t>LaeYoung Kim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smtClean="0">
                <a:latin typeface="Arial" charset="0"/>
              </a:rPr>
              <a:t>LG Electronics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6997499" cy="787400"/>
          </a:xfrm>
        </p:spPr>
        <p:txBody>
          <a:bodyPr/>
          <a:lstStyle/>
          <a:p>
            <a:r>
              <a:rPr lang="en-US" altLang="ko-KR" sz="2800" b="1" dirty="0"/>
              <a:t>FS_eV2XARC_Ph2 </a:t>
            </a:r>
            <a:r>
              <a:rPr lang="en-US" altLang="de-DE" sz="2800" b="1" dirty="0" smtClean="0"/>
              <a:t>status </a:t>
            </a:r>
            <a:r>
              <a:rPr lang="en-US" altLang="de-DE" sz="2800" b="1"/>
              <a:t>after </a:t>
            </a:r>
            <a:r>
              <a:rPr lang="en-US" altLang="de-DE" sz="2800" b="1" smtClean="0"/>
              <a:t>SA2#141E </a:t>
            </a:r>
            <a:r>
              <a:rPr lang="en-US" altLang="de-DE" sz="2800" b="1" dirty="0"/>
              <a:t>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79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597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FS_eV2XARC_Ph2</a:t>
                      </a:r>
                      <a:endParaRPr kumimoji="0" lang="en-US" altLang="ko-K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architecture enhancements for 3GPP support of advanced V2X services – Phase 2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 &gt; 85%</a:t>
                      </a:r>
                      <a:endParaRPr lang="en-US" altLang="ko-KR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altLang="ko-KR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SP-190631</a:t>
                      </a:r>
                      <a:endParaRPr lang="en-US" altLang="ko-KR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de-DE" altLang="de-DE" sz="1400" dirty="0" smtClean="0"/>
              <a:t>FS_eV2XARC_Ph2 </a:t>
            </a:r>
            <a:r>
              <a:rPr lang="de-DE" altLang="de-DE" sz="1400" dirty="0"/>
              <a:t>TR </a:t>
            </a:r>
            <a:r>
              <a:rPr lang="de-DE" altLang="de-DE" sz="1400" smtClean="0"/>
              <a:t>23.776 v0.3.0 </a:t>
            </a:r>
            <a:r>
              <a:rPr lang="de-DE" altLang="de-DE" sz="1400" dirty="0"/>
              <a:t>is available </a:t>
            </a:r>
            <a:r>
              <a:rPr lang="de-DE" altLang="de-DE" sz="1400" dirty="0">
                <a:hlinkClick r:id="rId3"/>
              </a:rPr>
              <a:t>here</a:t>
            </a:r>
            <a:r>
              <a:rPr lang="de-DE" altLang="de-DE" sz="1400" dirty="0"/>
              <a:t>. 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de-DE" altLang="de-DE" sz="1400" dirty="0"/>
              <a:t>Total TUs requested for Study Phase in 2020 </a:t>
            </a:r>
            <a:r>
              <a:rPr lang="de-DE" altLang="de-DE" sz="1400" dirty="0" smtClean="0"/>
              <a:t>are 2</a:t>
            </a:r>
            <a:r>
              <a:rPr lang="de-DE" altLang="de-DE" sz="1400" smtClean="0"/>
              <a:t>.  SA2#141E </a:t>
            </a:r>
            <a:r>
              <a:rPr lang="de-DE" altLang="de-DE" sz="1400" dirty="0" smtClean="0"/>
              <a:t>is </a:t>
            </a:r>
            <a:r>
              <a:rPr lang="de-DE" altLang="de-DE" sz="1400" smtClean="0"/>
              <a:t>the third meeting </a:t>
            </a:r>
            <a:r>
              <a:rPr lang="de-DE" altLang="de-DE" sz="1400" dirty="0" smtClean="0"/>
              <a:t>that this study was handled. </a:t>
            </a:r>
            <a:endParaRPr lang="de-DE" altLang="de-DE" sz="1400" dirty="0"/>
          </a:p>
          <a:p>
            <a:pPr marL="285750" lvl="1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de-DE" altLang="de-DE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de-DE" altLang="de-DE" sz="1800" b="1" dirty="0" smtClean="0"/>
              <a:t>Key </a:t>
            </a:r>
            <a:r>
              <a:rPr lang="de-DE" altLang="de-DE" sz="1800" b="1" dirty="0"/>
              <a:t>Issue </a:t>
            </a:r>
            <a:r>
              <a:rPr lang="de-DE" altLang="de-DE" sz="1800" b="1" dirty="0" smtClean="0"/>
              <a:t>1 (</a:t>
            </a:r>
            <a:r>
              <a:rPr lang="en-US" altLang="de-DE" sz="1800" b="1" dirty="0"/>
              <a:t>Support of </a:t>
            </a:r>
            <a:r>
              <a:rPr lang="en-US" altLang="de-DE" sz="1800" b="1" dirty="0" err="1"/>
              <a:t>QoS</a:t>
            </a:r>
            <a:r>
              <a:rPr lang="en-US" altLang="de-DE" sz="1800" b="1" dirty="0"/>
              <a:t> aware NR PC5 power efficiency for pedestrian UEs</a:t>
            </a:r>
            <a:r>
              <a:rPr lang="de-DE" altLang="de-DE" sz="1800" b="1" dirty="0" smtClean="0"/>
              <a:t>):</a:t>
            </a:r>
            <a:endParaRPr lang="de-DE" altLang="de-DE" sz="1800" b="1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de-DE" sz="1400" smtClean="0"/>
              <a:t>11 </a:t>
            </a:r>
            <a:r>
              <a:rPr lang="en-US" altLang="de-DE" sz="1400"/>
              <a:t>P-CRs agreed </a:t>
            </a:r>
            <a:r>
              <a:rPr lang="en-US" altLang="de-DE" sz="1400" smtClean="0"/>
              <a:t>to update the existing solutions, i.e. Solution#1 to Solution#5</a:t>
            </a:r>
            <a:r>
              <a:rPr lang="en-US" altLang="zh-CN" sz="1400" smtClean="0"/>
              <a:t>. (</a:t>
            </a:r>
            <a:r>
              <a:rPr lang="en-US" altLang="zh-CN" sz="1400" smtClean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※ </a:t>
            </a:r>
            <a:r>
              <a:rPr lang="de-DE" altLang="ko-KR" sz="1400" smtClean="0"/>
              <a:t>Total </a:t>
            </a:r>
            <a:r>
              <a:rPr lang="de-DE" altLang="ko-KR" sz="1400"/>
              <a:t>7 solutions in the </a:t>
            </a:r>
            <a:r>
              <a:rPr lang="de-DE" altLang="ko-KR" sz="1400" smtClean="0"/>
              <a:t>TR)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400" smtClean="0"/>
              <a:t>1 P-CR about </a:t>
            </a:r>
            <a:r>
              <a:rPr lang="en-GB" altLang="ko-KR" sz="1400" smtClean="0"/>
              <a:t>evaluation </a:t>
            </a:r>
            <a:r>
              <a:rPr lang="en-GB" altLang="ko-KR" sz="1400"/>
              <a:t>for the level of </a:t>
            </a:r>
            <a:r>
              <a:rPr lang="en-GB" altLang="ko-KR" sz="1400" smtClean="0"/>
              <a:t>provisioned </a:t>
            </a:r>
            <a:r>
              <a:rPr lang="en-GB" altLang="ko-KR" sz="1400"/>
              <a:t>PC5 DRX schedules </a:t>
            </a:r>
            <a:r>
              <a:rPr lang="en-US" altLang="zh-CN" sz="1400" smtClean="0"/>
              <a:t>agreed.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400" smtClean="0"/>
              <a:t>1 P-CR agreed to capture interim conclusions for PC5 DRX operation.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400" smtClean="0"/>
              <a:t>LS sent to RAN2 (Cc: RAN1) </a:t>
            </a:r>
            <a:r>
              <a:rPr lang="en-US" altLang="zh-CN" sz="1400"/>
              <a:t>on </a:t>
            </a:r>
            <a:r>
              <a:rPr lang="en-GB" altLang="ko-KR" sz="1400"/>
              <a:t>PC5 DRX operation </a:t>
            </a:r>
            <a:r>
              <a:rPr lang="en-US" altLang="zh-CN" sz="1400"/>
              <a:t>to request feedback for evalution and conclusion for the study.</a:t>
            </a:r>
            <a:endParaRPr lang="de-DE" altLang="de-DE" sz="140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400" b="1" smtClean="0"/>
              <a:t>Next </a:t>
            </a:r>
            <a:r>
              <a:rPr lang="en-US" altLang="zh-CN" sz="1400" b="1" dirty="0"/>
              <a:t>Steps</a:t>
            </a:r>
            <a:r>
              <a:rPr lang="en-US" altLang="zh-CN" sz="1400" dirty="0"/>
              <a:t>: </a:t>
            </a:r>
            <a:endParaRPr lang="en-US" altLang="zh-CN" sz="1400" dirty="0" smtClean="0"/>
          </a:p>
          <a:p>
            <a:pPr marL="984250" lvl="2" indent="-269875">
              <a:spcBef>
                <a:spcPts val="0"/>
              </a:spcBef>
              <a:spcAft>
                <a:spcPts val="200"/>
              </a:spcAft>
            </a:pPr>
            <a:r>
              <a:rPr lang="en-US" altLang="zh-CN" sz="1400" smtClean="0"/>
              <a:t>Updates to the existing solutions.</a:t>
            </a:r>
          </a:p>
          <a:p>
            <a:pPr marL="984250" lvl="2" indent="-269875">
              <a:spcBef>
                <a:spcPts val="0"/>
              </a:spcBef>
              <a:spcAft>
                <a:spcPts val="200"/>
              </a:spcAft>
            </a:pPr>
            <a:r>
              <a:rPr lang="en-US" altLang="zh-CN" sz="1400"/>
              <a:t>Continue evaluation and conclusion.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1469327503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097392" cy="787400"/>
          </a:xfrm>
        </p:spPr>
        <p:txBody>
          <a:bodyPr/>
          <a:lstStyle/>
          <a:p>
            <a:r>
              <a:rPr lang="en-US" altLang="ko-KR" sz="2800" b="1" dirty="0"/>
              <a:t>FS_eV2XARC_Ph2</a:t>
            </a:r>
            <a:r>
              <a:rPr lang="en-US" altLang="de-DE" sz="2800" b="1" dirty="0" smtClean="0"/>
              <a:t> </a:t>
            </a:r>
            <a:r>
              <a:rPr lang="en-US" altLang="de-DE" sz="2800" b="1" dirty="0"/>
              <a:t>status </a:t>
            </a:r>
            <a:r>
              <a:rPr lang="en-US" altLang="de-DE" sz="2800" b="1"/>
              <a:t>after </a:t>
            </a:r>
            <a:r>
              <a:rPr lang="en-US" altLang="de-DE" sz="2800" b="1" smtClean="0"/>
              <a:t>SA2#141E </a:t>
            </a:r>
            <a:r>
              <a:rPr lang="en-US" altLang="de-DE" sz="2800" b="1" dirty="0" smtClean="0"/>
              <a:t>(2/2</a:t>
            </a:r>
            <a:r>
              <a:rPr lang="en-US" altLang="de-DE" sz="2800" b="1" dirty="0"/>
              <a:t>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2" y="1106501"/>
            <a:ext cx="8538424" cy="5163670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ko-KR" sz="1300" dirty="0" err="1" smtClean="0"/>
              <a:t>Sidelink</a:t>
            </a:r>
            <a:r>
              <a:rPr lang="en-US" altLang="ko-KR" sz="1300" dirty="0" smtClean="0"/>
              <a:t> </a:t>
            </a:r>
            <a:r>
              <a:rPr lang="en-US" altLang="ko-KR" sz="1300" dirty="0"/>
              <a:t>DRX related </a:t>
            </a:r>
            <a:r>
              <a:rPr lang="en-US" altLang="ko-KR" sz="1300" dirty="0" smtClean="0"/>
              <a:t>operation has RAN dependency.</a:t>
            </a:r>
          </a:p>
          <a:p>
            <a:pPr marL="285750" lvl="1" indent="0">
              <a:spcBef>
                <a:spcPts val="0"/>
              </a:spcBef>
              <a:spcAft>
                <a:spcPts val="200"/>
              </a:spcAft>
              <a:buNone/>
            </a:pPr>
            <a:endParaRPr lang="de-DE" altLang="de-DE" sz="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spcBef>
                <a:spcPts val="0"/>
              </a:spcBef>
              <a:spcAft>
                <a:spcPts val="2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de-DE" altLang="ko-KR" sz="1300" dirty="0" smtClean="0"/>
              <a:t>None</a:t>
            </a:r>
            <a:endParaRPr lang="de-DE" altLang="de-DE" sz="13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1" indent="0">
              <a:spcBef>
                <a:spcPts val="0"/>
              </a:spcBef>
              <a:spcAft>
                <a:spcPts val="200"/>
              </a:spcAft>
              <a:buNone/>
            </a:pPr>
            <a:endParaRPr lang="de-DE" altLang="de-DE" sz="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de-DE" sz="1600" b="1" dirty="0"/>
              <a:t>Focus for the Next Meeting </a:t>
            </a:r>
            <a:r>
              <a:rPr lang="de-DE" sz="1600" b="1"/>
              <a:t>(</a:t>
            </a:r>
            <a:r>
              <a:rPr lang="de-DE" sz="1600" b="1" smtClean="0"/>
              <a:t>SA2#142E</a:t>
            </a:r>
            <a:r>
              <a:rPr lang="de-DE" sz="1600" b="1" dirty="0" smtClean="0"/>
              <a:t>)</a:t>
            </a:r>
            <a:r>
              <a:rPr lang="de-DE" sz="1600" dirty="0" smtClean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 smtClean="0"/>
              <a:t>Continue evaluation </a:t>
            </a:r>
            <a:r>
              <a:rPr lang="en-US" altLang="zh-CN" sz="1300"/>
              <a:t>and </a:t>
            </a:r>
            <a:r>
              <a:rPr lang="en-US" altLang="zh-CN" sz="1300" smtClean="0"/>
              <a:t>conclusion. </a:t>
            </a:r>
            <a:endParaRPr lang="en-US" altLang="zh-CN" sz="1300" dirty="0" smtClean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 dirty="0" smtClean="0"/>
              <a:t>Submit </a:t>
            </a:r>
            <a:r>
              <a:rPr lang="en-US" altLang="zh-CN" sz="1300" dirty="0"/>
              <a:t>TR </a:t>
            </a:r>
            <a:r>
              <a:rPr lang="en-US" altLang="zh-CN" sz="1300" dirty="0" smtClean="0"/>
              <a:t>23.776 </a:t>
            </a:r>
            <a:r>
              <a:rPr lang="en-US" altLang="zh-CN" sz="1300" dirty="0"/>
              <a:t>to </a:t>
            </a:r>
            <a:r>
              <a:rPr lang="en-US" altLang="zh-CN" sz="1300" dirty="0" smtClean="0"/>
              <a:t>SA#90 </a:t>
            </a:r>
            <a:r>
              <a:rPr lang="en-US" altLang="zh-CN" sz="1300" dirty="0"/>
              <a:t>plenary for </a:t>
            </a:r>
            <a:r>
              <a:rPr lang="en-US" altLang="zh-CN" sz="1300" dirty="0" smtClean="0"/>
              <a:t>one-step </a:t>
            </a:r>
            <a:r>
              <a:rPr lang="en-US" altLang="zh-CN" sz="1300" dirty="0"/>
              <a:t>approval. </a:t>
            </a:r>
            <a:endParaRPr lang="en-US" altLang="zh-CN" sz="1300" dirty="0" smtClean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 dirty="0" smtClean="0"/>
              <a:t>Agree </a:t>
            </a:r>
            <a:r>
              <a:rPr lang="en-US" altLang="zh-CN" sz="1300"/>
              <a:t>a WID dependent on RAN </a:t>
            </a:r>
            <a:r>
              <a:rPr lang="en-US" altLang="zh-CN" sz="1300" smtClean="0"/>
              <a:t>decision and agreement</a:t>
            </a:r>
            <a:r>
              <a:rPr lang="en-US" altLang="zh-CN" sz="1300"/>
              <a:t>.</a:t>
            </a:r>
            <a:endParaRPr lang="en-US" altLang="zh-CN" sz="1300" dirty="0" smtClean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altLang="zh-CN" sz="800" dirty="0"/>
          </a:p>
          <a:p>
            <a:pPr marL="457200" lvl="2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r>
              <a:rPr lang="en-US" altLang="zh-CN" sz="1600" b="1" dirty="0">
                <a:ea typeface="+mn-ea"/>
                <a:cs typeface="+mn-cs"/>
              </a:rPr>
              <a:t>Target Completion</a:t>
            </a:r>
            <a:r>
              <a:rPr lang="en-US" altLang="zh-CN" sz="1600" b="1" dirty="0" smtClean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 smtClean="0"/>
              <a:t>There </a:t>
            </a:r>
            <a:r>
              <a:rPr lang="en-US" altLang="zh-CN" sz="1300"/>
              <a:t>is risk that </a:t>
            </a:r>
            <a:r>
              <a:rPr lang="en-US" altLang="zh-CN" sz="1300" smtClean="0"/>
              <a:t>the study will </a:t>
            </a:r>
            <a:r>
              <a:rPr lang="en-US" altLang="zh-CN" sz="1300"/>
              <a:t>not </a:t>
            </a:r>
            <a:r>
              <a:rPr lang="en-US" altLang="zh-CN" sz="1300" smtClean="0"/>
              <a:t>be finalized by Dec. 2020 </a:t>
            </a:r>
            <a:r>
              <a:rPr lang="en-US" altLang="zh-CN" sz="1300" dirty="0"/>
              <a:t>due to RAN </a:t>
            </a:r>
            <a:r>
              <a:rPr lang="en-US" altLang="zh-CN" sz="1300" dirty="0" smtClean="0"/>
              <a:t>dependencies if no feedback is provided by RAN2 on time</a:t>
            </a:r>
            <a:r>
              <a:rPr lang="en-US" altLang="zh-CN" sz="1300" smtClean="0"/>
              <a:t>. </a:t>
            </a:r>
            <a:endParaRPr lang="de-DE" altLang="de-DE" sz="13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690805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5855733" cy="257293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BACKUP</a:t>
            </a:r>
            <a:b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GB" sz="3600"/>
              <a:t/>
            </a:r>
            <a:br>
              <a:rPr lang="en-GB" sz="3600"/>
            </a:br>
            <a:r>
              <a:rPr lang="en-GB" sz="2400" b="1" smtClean="0"/>
              <a:t>SA2#140E </a:t>
            </a:r>
            <a:r>
              <a:rPr lang="en-US" sz="2400" b="1" smtClean="0"/>
              <a:t>FS_eV2XARC_Ph2 </a:t>
            </a:r>
            <a:r>
              <a:rPr lang="en-US" altLang="de-DE" sz="2400" b="1" dirty="0"/>
              <a:t>Status </a:t>
            </a:r>
            <a:r>
              <a:rPr lang="en-GB" altLang="zh-CN" sz="2400" b="1" dirty="0"/>
              <a:t>Report </a:t>
            </a:r>
            <a:r>
              <a:rPr lang="en-GB" altLang="zh-CN" sz="2400" b="1"/>
              <a:t>(</a:t>
            </a:r>
            <a:r>
              <a:rPr lang="en-GB" altLang="zh-CN" sz="2400" b="1" smtClean="0"/>
              <a:t>S2-2006058) </a:t>
            </a:r>
            <a:r>
              <a:rPr lang="en-GB" altLang="zh-CN" sz="2400" b="1" dirty="0"/>
              <a:t>for information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590396718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6997499" cy="787400"/>
          </a:xfrm>
        </p:spPr>
        <p:txBody>
          <a:bodyPr/>
          <a:lstStyle/>
          <a:p>
            <a:r>
              <a:rPr lang="en-US" altLang="ko-KR" sz="2800" b="1" dirty="0"/>
              <a:t>FS_eV2XARC_Ph2</a:t>
            </a:r>
            <a:r>
              <a:rPr lang="en-US" altLang="de-DE" sz="2800" b="1" dirty="0"/>
              <a:t> Status at </a:t>
            </a:r>
            <a:r>
              <a:rPr lang="en-US" altLang="de-DE" sz="2800" b="1" dirty="0" smtClean="0"/>
              <a:t>SA#89-e</a:t>
            </a:r>
            <a:endParaRPr lang="de-DE" altLang="de-DE" sz="2800" b="1" dirty="0"/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271598" y="2651151"/>
            <a:ext cx="8404754" cy="370214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Progress since </a:t>
            </a:r>
            <a:r>
              <a:rPr lang="de-DE" altLang="de-DE" sz="2000" dirty="0" smtClean="0"/>
              <a:t>SA#88-e</a:t>
            </a:r>
            <a:r>
              <a:rPr lang="de-DE" altLang="de-DE" sz="20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/>
              <a:t>Architectural </a:t>
            </a:r>
            <a:r>
              <a:rPr lang="en-US" altLang="zh-CN" sz="1400" smtClean="0"/>
              <a:t>Assumptions and </a:t>
            </a:r>
            <a:r>
              <a:rPr lang="en-GB" altLang="ko-KR" sz="1400"/>
              <a:t>Architectural </a:t>
            </a:r>
            <a:r>
              <a:rPr lang="en-GB" altLang="ko-KR" sz="1400" smtClean="0"/>
              <a:t>Requirements agreed</a:t>
            </a:r>
            <a:r>
              <a:rPr lang="en-US" altLang="zh-CN" sz="1400" smtClean="0"/>
              <a:t>.</a:t>
            </a:r>
            <a:endParaRPr lang="de-DE" altLang="ko-KR" sz="140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de-DE" altLang="ko-KR" sz="1400" smtClean="0"/>
              <a:t>KI#1 “</a:t>
            </a:r>
            <a:r>
              <a:rPr lang="en-GB" altLang="ko-KR" sz="1400"/>
              <a:t>Support of QoS aware NR PC5 power efficiency for pedestrian </a:t>
            </a:r>
            <a:r>
              <a:rPr lang="en-GB" altLang="ko-KR" sz="1400" smtClean="0"/>
              <a:t>UEs</a:t>
            </a:r>
            <a:r>
              <a:rPr lang="de-DE" altLang="ko-KR" sz="1400" smtClean="0"/>
              <a:t>“ updated.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de-DE" altLang="ko-KR" sz="1400" smtClean="0"/>
              <a:t>For KI#1, 6 new solutions agreed, so total 7 solutions are in </a:t>
            </a:r>
            <a:r>
              <a:rPr lang="en-US" altLang="ko-KR" sz="1400" smtClean="0"/>
              <a:t>TR </a:t>
            </a:r>
            <a:r>
              <a:rPr lang="en-US" altLang="ko-KR" sz="1400"/>
              <a:t>23.776. </a:t>
            </a:r>
            <a:endParaRPr lang="en-US" altLang="ko-KR" sz="1400" i="1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RAN impacts or dependencies: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sz="1400" dirty="0" err="1"/>
              <a:t>Sidelink</a:t>
            </a:r>
            <a:r>
              <a:rPr lang="en-US" sz="1400" dirty="0"/>
              <a:t> DRX related operation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Next steps: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smtClean="0"/>
              <a:t>Evaluation </a:t>
            </a:r>
            <a:r>
              <a:rPr lang="en-US" altLang="zh-CN" sz="1400"/>
              <a:t>and conclusion</a:t>
            </a:r>
            <a:r>
              <a:rPr lang="de-DE" altLang="zh-CN" sz="1400" smtClean="0"/>
              <a:t>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/>
              <a:t>Liaise with RAN (To: RAN2) on </a:t>
            </a:r>
            <a:r>
              <a:rPr lang="en-GB" altLang="ko-KR" sz="1400"/>
              <a:t>PC5 DRX operation </a:t>
            </a:r>
            <a:r>
              <a:rPr lang="en-US" altLang="zh-CN" sz="1400"/>
              <a:t>to request feedback for </a:t>
            </a:r>
            <a:r>
              <a:rPr lang="en-US" altLang="zh-CN" sz="1400" smtClean="0"/>
              <a:t>evalution </a:t>
            </a:r>
            <a:r>
              <a:rPr lang="en-US" altLang="zh-CN" sz="1400"/>
              <a:t>and conclusion for the study.</a:t>
            </a:r>
            <a:endParaRPr lang="de-DE" altLang="de-DE" sz="140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b="1" smtClean="0"/>
              <a:t>Target </a:t>
            </a:r>
            <a:r>
              <a:rPr lang="en-US" altLang="zh-CN" sz="1400" b="1" dirty="0"/>
              <a:t>Completion</a:t>
            </a:r>
            <a:r>
              <a:rPr lang="en-US" altLang="zh-CN" sz="1400"/>
              <a:t>: The target completion date for the study is proposed to be moved to </a:t>
            </a:r>
            <a:r>
              <a:rPr lang="en-US" altLang="zh-CN" sz="1400" smtClean="0"/>
              <a:t>Dec. </a:t>
            </a:r>
            <a:r>
              <a:rPr lang="en-US" altLang="zh-CN" sz="1400"/>
              <a:t>2020. 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endParaRPr lang="de-DE" altLang="de-DE" sz="1600" dirty="0"/>
          </a:p>
        </p:txBody>
      </p:sp>
      <p:graphicFrame>
        <p:nvGraphicFramePr>
          <p:cNvPr id="8" name="Content Placeholder 8"/>
          <p:cNvGraphicFramePr>
            <a:graphicFrameLocks/>
          </p:cNvGraphicFramePr>
          <p:nvPr>
            <p:extLst/>
          </p:nvPr>
        </p:nvGraphicFramePr>
        <p:xfrm>
          <a:off x="271598" y="1376362"/>
          <a:ext cx="8634196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880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498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34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FS_eV2XARC_Ph2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architecture enhancements for 3GPP support of advanced V2X services – Phase 2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25% </a:t>
                      </a:r>
                      <a:r>
                        <a:rPr lang="en-US" sz="14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en-US" sz="1400" b="1" kern="120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SP-190631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007278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6997499" cy="787400"/>
          </a:xfrm>
        </p:spPr>
        <p:txBody>
          <a:bodyPr/>
          <a:lstStyle/>
          <a:p>
            <a:r>
              <a:rPr lang="en-US" altLang="ko-KR" sz="2800" b="1" dirty="0"/>
              <a:t>FS_eV2XARC_Ph2 </a:t>
            </a:r>
            <a:r>
              <a:rPr lang="en-US" altLang="de-DE" sz="2800" b="1" dirty="0" smtClean="0"/>
              <a:t>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SA2#140E </a:t>
            </a:r>
            <a:r>
              <a:rPr lang="en-US" altLang="de-DE" sz="2800" b="1" dirty="0"/>
              <a:t>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79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597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FS_eV2XARC_Ph2</a:t>
                      </a:r>
                      <a:endParaRPr kumimoji="0" lang="en-US" altLang="ko-K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architecture enhancements for 3GPP support of advanced V2X services – Phase 2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25% </a:t>
                      </a:r>
                      <a:r>
                        <a:rPr lang="en-US" altLang="ko-KR" sz="1400" b="1" kern="120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70%</a:t>
                      </a:r>
                      <a:endParaRPr lang="en-US" altLang="ko-KR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altLang="ko-KR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SP-190631</a:t>
                      </a:r>
                      <a:endParaRPr lang="en-US" altLang="ko-KR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de-DE" sz="1400" dirty="0" smtClean="0"/>
              <a:t>FS_eV2XARC_Ph2 </a:t>
            </a:r>
            <a:r>
              <a:rPr lang="de-DE" altLang="de-DE" sz="1400" dirty="0"/>
              <a:t>TR </a:t>
            </a:r>
            <a:r>
              <a:rPr lang="de-DE" altLang="de-DE" sz="1400" dirty="0" smtClean="0"/>
              <a:t>23.776 v0.2.0 </a:t>
            </a:r>
            <a:r>
              <a:rPr lang="de-DE" altLang="de-DE" sz="1400" dirty="0"/>
              <a:t>is available </a:t>
            </a:r>
            <a:r>
              <a:rPr lang="de-DE" altLang="de-DE" sz="1400" dirty="0">
                <a:hlinkClick r:id="rId3"/>
              </a:rPr>
              <a:t>here</a:t>
            </a:r>
            <a:r>
              <a:rPr lang="de-DE" altLang="de-DE" sz="1400" dirty="0"/>
              <a:t>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de-DE" sz="1400" dirty="0"/>
              <a:t>Total TUs requested for Study Phase in 2020 </a:t>
            </a:r>
            <a:r>
              <a:rPr lang="de-DE" altLang="de-DE" sz="1400" dirty="0" smtClean="0"/>
              <a:t>are 2.  SA2#140E is the second meeting that this study was handled. </a:t>
            </a:r>
            <a:endParaRPr lang="de-DE" altLang="de-DE" sz="1400" dirty="0"/>
          </a:p>
          <a:p>
            <a:pPr marL="28575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de-DE" altLang="de-DE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de-DE" sz="1800" b="1" dirty="0" smtClean="0"/>
              <a:t>Key </a:t>
            </a:r>
            <a:r>
              <a:rPr lang="de-DE" altLang="de-DE" sz="1800" b="1" dirty="0"/>
              <a:t>Issue </a:t>
            </a:r>
            <a:r>
              <a:rPr lang="de-DE" altLang="de-DE" sz="1800" b="1" dirty="0" smtClean="0"/>
              <a:t>1 (</a:t>
            </a:r>
            <a:r>
              <a:rPr lang="en-US" altLang="de-DE" sz="1800" b="1" dirty="0"/>
              <a:t>Support of </a:t>
            </a:r>
            <a:r>
              <a:rPr lang="en-US" altLang="de-DE" sz="1800" b="1" dirty="0" err="1"/>
              <a:t>QoS</a:t>
            </a:r>
            <a:r>
              <a:rPr lang="en-US" altLang="de-DE" sz="1800" b="1" dirty="0"/>
              <a:t> aware NR PC5 power efficiency for pedestrian UEs</a:t>
            </a:r>
            <a:r>
              <a:rPr lang="de-DE" altLang="de-DE" sz="1800" b="1" dirty="0" smtClean="0"/>
              <a:t>):</a:t>
            </a:r>
            <a:endParaRPr lang="de-DE" altLang="de-DE" sz="18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smtClean="0"/>
              <a:t>2 </a:t>
            </a:r>
            <a:r>
              <a:rPr lang="en-US" altLang="de-DE" sz="1400"/>
              <a:t>P-CRs agreed </a:t>
            </a:r>
            <a:r>
              <a:rPr lang="en-US" altLang="de-DE" sz="1400" smtClean="0"/>
              <a:t>to update Sol#1 and </a:t>
            </a:r>
            <a:r>
              <a:rPr lang="en-US" altLang="zh-CN" sz="1400" smtClean="0"/>
              <a:t>6 </a:t>
            </a:r>
            <a:r>
              <a:rPr lang="en-US" altLang="zh-CN" sz="1400"/>
              <a:t>new </a:t>
            </a:r>
            <a:r>
              <a:rPr lang="en-US" altLang="zh-CN" sz="1400" smtClean="0"/>
              <a:t>solutions were </a:t>
            </a:r>
            <a:r>
              <a:rPr lang="en-US" altLang="zh-CN" sz="1400" dirty="0"/>
              <a:t>agreed for inclusion in the </a:t>
            </a:r>
            <a:r>
              <a:rPr lang="en-US" altLang="zh-CN" sz="1400" smtClean="0"/>
              <a:t>TR. </a:t>
            </a:r>
            <a:r>
              <a:rPr lang="de-DE" altLang="ko-KR" sz="1400" smtClean="0"/>
              <a:t>Total </a:t>
            </a:r>
            <a:r>
              <a:rPr lang="de-DE" altLang="ko-KR" sz="1400"/>
              <a:t>7 </a:t>
            </a:r>
            <a:r>
              <a:rPr lang="de-DE" altLang="ko-KR" sz="1400" smtClean="0"/>
              <a:t>solutions in the TR. </a:t>
            </a:r>
            <a:endParaRPr lang="en-US" altLang="zh-CN" sz="14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Next Steps</a:t>
            </a:r>
            <a:r>
              <a:rPr lang="en-US" altLang="zh-CN" sz="1400" dirty="0"/>
              <a:t>: </a:t>
            </a:r>
            <a:endParaRPr lang="en-US" altLang="zh-CN" sz="1400" dirty="0" smtClean="0"/>
          </a:p>
          <a:p>
            <a:pPr marL="984250" lvl="2" indent="-269875">
              <a:spcBef>
                <a:spcPts val="0"/>
              </a:spcBef>
              <a:spcAft>
                <a:spcPts val="300"/>
              </a:spcAft>
            </a:pPr>
            <a:r>
              <a:rPr lang="en-US" altLang="zh-CN" sz="1400" smtClean="0"/>
              <a:t>Updates to the existing solutions.</a:t>
            </a:r>
          </a:p>
          <a:p>
            <a:pPr marL="1168400" lvl="3" indent="-184150">
              <a:spcBef>
                <a:spcPts val="0"/>
              </a:spcBef>
              <a:spcAft>
                <a:spcPts val="300"/>
              </a:spcAft>
            </a:pPr>
            <a:r>
              <a:rPr lang="en-US" altLang="zh-CN" sz="1300" smtClean="0"/>
              <a:t>No new solution is allowed as indicated in the status report (S2-2004763) @SA2#139E. </a:t>
            </a:r>
            <a:endParaRPr lang="en-US" altLang="zh-CN" sz="1300" dirty="0" smtClean="0"/>
          </a:p>
          <a:p>
            <a:pPr marL="984250" lvl="2" indent="-269875">
              <a:spcBef>
                <a:spcPts val="0"/>
              </a:spcBef>
              <a:spcAft>
                <a:spcPts val="300"/>
              </a:spcAft>
            </a:pPr>
            <a:r>
              <a:rPr lang="en-US" altLang="zh-CN" sz="1400"/>
              <a:t>Start solution evaluation.</a:t>
            </a:r>
          </a:p>
          <a:p>
            <a:pPr marL="984250" lvl="2" indent="-269875">
              <a:spcBef>
                <a:spcPts val="0"/>
              </a:spcBef>
              <a:spcAft>
                <a:spcPts val="300"/>
              </a:spcAft>
            </a:pPr>
            <a:r>
              <a:rPr lang="en-US" altLang="zh-CN" sz="1400" smtClean="0"/>
              <a:t>Liaise </a:t>
            </a:r>
            <a:r>
              <a:rPr lang="en-US" altLang="zh-CN" sz="1400" dirty="0"/>
              <a:t>with RAN </a:t>
            </a:r>
            <a:r>
              <a:rPr lang="en-US" altLang="zh-CN" sz="1400" dirty="0" smtClean="0"/>
              <a:t>(To: RAN2) </a:t>
            </a:r>
            <a:r>
              <a:rPr lang="en-US" altLang="zh-CN" sz="1400" smtClean="0"/>
              <a:t>on </a:t>
            </a:r>
            <a:r>
              <a:rPr lang="en-GB" altLang="ko-KR" sz="1400"/>
              <a:t>PC5 DRX operation </a:t>
            </a:r>
            <a:r>
              <a:rPr lang="en-US" altLang="zh-CN" sz="1400" smtClean="0"/>
              <a:t>to request feedback for evalution and conclusion for the study.</a:t>
            </a:r>
            <a:endParaRPr lang="de-DE" altLang="de-DE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3559695878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097392" cy="787400"/>
          </a:xfrm>
        </p:spPr>
        <p:txBody>
          <a:bodyPr/>
          <a:lstStyle/>
          <a:p>
            <a:r>
              <a:rPr lang="en-US" altLang="ko-KR" sz="2800" b="1" dirty="0"/>
              <a:t>FS_eV2XARC_Ph2</a:t>
            </a:r>
            <a:r>
              <a:rPr lang="en-US" altLang="de-DE" sz="2800" b="1" dirty="0" smtClean="0"/>
              <a:t>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SA2#140E (2/2</a:t>
            </a:r>
            <a:r>
              <a:rPr lang="en-US" altLang="de-DE" sz="2800" b="1" dirty="0"/>
              <a:t>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2" y="1106501"/>
            <a:ext cx="8538424" cy="5163670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ko-KR" sz="1300" dirty="0" err="1" smtClean="0"/>
              <a:t>Sidelink</a:t>
            </a:r>
            <a:r>
              <a:rPr lang="en-US" altLang="ko-KR" sz="1300" dirty="0" smtClean="0"/>
              <a:t> </a:t>
            </a:r>
            <a:r>
              <a:rPr lang="en-US" altLang="ko-KR" sz="1300" dirty="0"/>
              <a:t>DRX related </a:t>
            </a:r>
            <a:r>
              <a:rPr lang="en-US" altLang="ko-KR" sz="1300" dirty="0" smtClean="0"/>
              <a:t>operation has RAN dependency.</a:t>
            </a:r>
          </a:p>
          <a:p>
            <a:pPr marL="285750" lvl="1" indent="0">
              <a:spcBef>
                <a:spcPts val="0"/>
              </a:spcBef>
              <a:spcAft>
                <a:spcPts val="200"/>
              </a:spcAft>
              <a:buNone/>
            </a:pPr>
            <a:endParaRPr lang="de-DE" altLang="de-DE" sz="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spcBef>
                <a:spcPts val="0"/>
              </a:spcBef>
              <a:spcAft>
                <a:spcPts val="2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de-DE" altLang="ko-KR" sz="1300" dirty="0" smtClean="0"/>
              <a:t>None</a:t>
            </a:r>
            <a:endParaRPr lang="de-DE" altLang="de-DE" sz="13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1" indent="0">
              <a:spcBef>
                <a:spcPts val="0"/>
              </a:spcBef>
              <a:spcAft>
                <a:spcPts val="200"/>
              </a:spcAft>
              <a:buNone/>
            </a:pPr>
            <a:endParaRPr lang="de-DE" altLang="de-DE" sz="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de-DE" sz="1600" b="1" dirty="0"/>
              <a:t>Focus for the Next Meeting (</a:t>
            </a:r>
            <a:r>
              <a:rPr lang="de-DE" sz="1600" b="1" dirty="0" smtClean="0"/>
              <a:t>SA2#141E)</a:t>
            </a:r>
            <a:r>
              <a:rPr lang="de-DE" sz="1600" dirty="0" smtClean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/>
              <a:t>Updates to the existing </a:t>
            </a:r>
            <a:r>
              <a:rPr lang="en-US" altLang="zh-CN" sz="1300" smtClean="0"/>
              <a:t>solutions.</a:t>
            </a:r>
          </a:p>
          <a:p>
            <a:pPr marL="984250" lvl="2" indent="-269875">
              <a:spcBef>
                <a:spcPts val="0"/>
              </a:spcBef>
              <a:spcAft>
                <a:spcPts val="200"/>
              </a:spcAft>
            </a:pPr>
            <a:r>
              <a:rPr lang="en-US" altLang="zh-CN" sz="1200" smtClean="0"/>
              <a:t>New key issue and new solution are not allowed </a:t>
            </a:r>
            <a:r>
              <a:rPr lang="en-US" altLang="zh-CN" sz="1200"/>
              <a:t>as indicated in the status report (S2-2004763) @</a:t>
            </a:r>
            <a:r>
              <a:rPr lang="en-US" altLang="zh-CN" sz="1200" smtClean="0"/>
              <a:t>SA2#139E.</a:t>
            </a:r>
            <a:endParaRPr lang="en-US" altLang="zh-CN" sz="900" smtClean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/>
              <a:t>Start solution evaluation.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/>
              <a:t>Liaise with RAN (To: RAN2) on PC5 DRX operation to request feedback for </a:t>
            </a:r>
            <a:r>
              <a:rPr lang="en-US" altLang="zh-CN" sz="1300" smtClean="0"/>
              <a:t>evalution </a:t>
            </a:r>
            <a:r>
              <a:rPr lang="en-US" altLang="zh-CN" sz="1300"/>
              <a:t>and conclusion for the study.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altLang="zh-CN" sz="800" dirty="0"/>
          </a:p>
          <a:p>
            <a:pPr marL="457200" lvl="1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r>
              <a:rPr lang="de-DE" altLang="ko-KR" sz="1600" b="1" dirty="0">
                <a:ea typeface="+mn-ea"/>
                <a:cs typeface="+mn-cs"/>
              </a:rPr>
              <a:t>Focus for SA2#142E </a:t>
            </a:r>
            <a:r>
              <a:rPr lang="de-DE" altLang="ko-KR" sz="1600" b="1" dirty="0" smtClean="0">
                <a:ea typeface="+mn-ea"/>
                <a:cs typeface="+mn-cs"/>
              </a:rPr>
              <a:t>meeting (Nov</a:t>
            </a:r>
            <a:r>
              <a:rPr lang="de-DE" altLang="ko-KR" sz="1600" b="1" dirty="0">
                <a:ea typeface="+mn-ea"/>
                <a:cs typeface="+mn-cs"/>
              </a:rPr>
              <a:t>)</a:t>
            </a:r>
            <a:r>
              <a:rPr lang="en-US" altLang="zh-CN" sz="1600" b="1" dirty="0" smtClean="0">
                <a:ea typeface="+mn-ea"/>
                <a:cs typeface="+mn-cs"/>
              </a:rPr>
              <a:t>:</a:t>
            </a:r>
            <a:endParaRPr lang="en-US" altLang="zh-CN" sz="1200" dirty="0" smtClean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 dirty="0" smtClean="0"/>
              <a:t>Final </a:t>
            </a:r>
            <a:r>
              <a:rPr lang="en-US" altLang="zh-CN" sz="1300" dirty="0"/>
              <a:t>evaluation </a:t>
            </a:r>
            <a:r>
              <a:rPr lang="en-US" altLang="zh-CN" sz="1300"/>
              <a:t>and </a:t>
            </a:r>
            <a:r>
              <a:rPr lang="en-US" altLang="zh-CN" sz="1300" smtClean="0"/>
              <a:t>conclusion. </a:t>
            </a:r>
            <a:endParaRPr lang="en-US" altLang="zh-CN" sz="1300" dirty="0" smtClean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 dirty="0" smtClean="0"/>
              <a:t>Submit </a:t>
            </a:r>
            <a:r>
              <a:rPr lang="en-US" altLang="zh-CN" sz="1300" dirty="0"/>
              <a:t>TR </a:t>
            </a:r>
            <a:r>
              <a:rPr lang="en-US" altLang="zh-CN" sz="1300" dirty="0" smtClean="0"/>
              <a:t>23.776 </a:t>
            </a:r>
            <a:r>
              <a:rPr lang="en-US" altLang="zh-CN" sz="1300" dirty="0"/>
              <a:t>to </a:t>
            </a:r>
            <a:r>
              <a:rPr lang="en-US" altLang="zh-CN" sz="1300" dirty="0" smtClean="0"/>
              <a:t>SA#90 </a:t>
            </a:r>
            <a:r>
              <a:rPr lang="en-US" altLang="zh-CN" sz="1300" dirty="0"/>
              <a:t>plenary for </a:t>
            </a:r>
            <a:r>
              <a:rPr lang="en-US" altLang="zh-CN" sz="1300" dirty="0" smtClean="0"/>
              <a:t>one-step </a:t>
            </a:r>
            <a:r>
              <a:rPr lang="en-US" altLang="zh-CN" sz="1300" dirty="0"/>
              <a:t>approval. </a:t>
            </a:r>
            <a:endParaRPr lang="en-US" altLang="zh-CN" sz="1300" dirty="0" smtClean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 dirty="0" smtClean="0"/>
              <a:t>Agree </a:t>
            </a:r>
            <a:r>
              <a:rPr lang="en-US" altLang="zh-CN" sz="1300"/>
              <a:t>a WID dependent on RAN </a:t>
            </a:r>
            <a:r>
              <a:rPr lang="en-US" altLang="zh-CN" sz="1300" smtClean="0"/>
              <a:t>decision and agreement</a:t>
            </a:r>
            <a:r>
              <a:rPr lang="en-US" altLang="zh-CN" sz="1300"/>
              <a:t>.</a:t>
            </a:r>
            <a:endParaRPr lang="en-US" altLang="zh-CN" sz="1300" dirty="0" smtClean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altLang="zh-CN" sz="800" dirty="0"/>
          </a:p>
          <a:p>
            <a:pPr marL="457200" lvl="2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r>
              <a:rPr lang="en-US" altLang="zh-CN" sz="1600" b="1" dirty="0">
                <a:ea typeface="+mn-ea"/>
                <a:cs typeface="+mn-cs"/>
              </a:rPr>
              <a:t>Target Completion</a:t>
            </a:r>
            <a:r>
              <a:rPr lang="en-US" altLang="zh-CN" sz="1600" b="1" dirty="0" smtClean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/>
              <a:t>The target completion date for the study is proposed to be moved to </a:t>
            </a:r>
            <a:r>
              <a:rPr lang="en-US" altLang="zh-CN" sz="1300" smtClean="0"/>
              <a:t>Dec. </a:t>
            </a:r>
            <a:r>
              <a:rPr lang="en-US" altLang="zh-CN" sz="1300"/>
              <a:t>2020.</a:t>
            </a:r>
            <a:endParaRPr lang="en-US" altLang="zh-CN" sz="1300" smtClean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/>
              <a:t>There is risk that </a:t>
            </a:r>
            <a:r>
              <a:rPr lang="en-US" altLang="zh-CN" sz="1300" smtClean="0"/>
              <a:t>the study will </a:t>
            </a:r>
            <a:r>
              <a:rPr lang="en-US" altLang="zh-CN" sz="1300"/>
              <a:t>not </a:t>
            </a:r>
            <a:r>
              <a:rPr lang="en-US" altLang="zh-CN" sz="1300" smtClean="0"/>
              <a:t>be concluded </a:t>
            </a:r>
            <a:r>
              <a:rPr lang="en-US" altLang="zh-CN" sz="1300" dirty="0"/>
              <a:t>even </a:t>
            </a:r>
            <a:r>
              <a:rPr lang="en-US" altLang="zh-CN" sz="1300"/>
              <a:t>by </a:t>
            </a:r>
            <a:r>
              <a:rPr lang="en-US" altLang="zh-CN" sz="1300" smtClean="0"/>
              <a:t>Dec. 2020 </a:t>
            </a:r>
            <a:r>
              <a:rPr lang="en-US" altLang="zh-CN" sz="1300" dirty="0"/>
              <a:t>due to RAN </a:t>
            </a:r>
            <a:r>
              <a:rPr lang="en-US" altLang="zh-CN" sz="1300" dirty="0" smtClean="0"/>
              <a:t>dependencies if no feedback is provided by RAN2 on time</a:t>
            </a:r>
            <a:r>
              <a:rPr lang="en-US" altLang="zh-CN" sz="1300" smtClean="0"/>
              <a:t>. </a:t>
            </a:r>
            <a:endParaRPr lang="de-DE" altLang="de-DE" sz="13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471405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5855733" cy="257293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BACKUP</a:t>
            </a:r>
            <a:b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GB" sz="3600"/>
              <a:t/>
            </a:r>
            <a:br>
              <a:rPr lang="en-GB" sz="3600"/>
            </a:br>
            <a:r>
              <a:rPr lang="en-GB" sz="2400" b="1" smtClean="0"/>
              <a:t>SA2#139E </a:t>
            </a:r>
            <a:r>
              <a:rPr lang="en-US" sz="2400" b="1" smtClean="0"/>
              <a:t>FS_eV2XARC_Ph2 </a:t>
            </a:r>
            <a:r>
              <a:rPr lang="en-US" altLang="de-DE" sz="2400" b="1" dirty="0"/>
              <a:t>Status </a:t>
            </a:r>
            <a:r>
              <a:rPr lang="en-GB" altLang="zh-CN" sz="2400" b="1" dirty="0"/>
              <a:t>Report (</a:t>
            </a:r>
            <a:r>
              <a:rPr lang="en-GB" altLang="zh-CN" sz="2400" b="1" dirty="0" smtClean="0"/>
              <a:t>S2-2004763) </a:t>
            </a:r>
            <a:r>
              <a:rPr lang="en-GB" altLang="zh-CN" sz="2400" b="1" dirty="0"/>
              <a:t>for information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61081319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6997499" cy="787400"/>
          </a:xfrm>
        </p:spPr>
        <p:txBody>
          <a:bodyPr/>
          <a:lstStyle/>
          <a:p>
            <a:r>
              <a:rPr lang="en-US" altLang="ko-KR" sz="2800" b="1"/>
              <a:t>FS_eV2XARC_Ph2 </a:t>
            </a:r>
            <a:r>
              <a:rPr lang="en-US" altLang="de-DE" sz="2800" b="1" smtClean="0"/>
              <a:t>status </a:t>
            </a:r>
            <a:r>
              <a:rPr lang="en-US" altLang="de-DE" sz="2800" b="1"/>
              <a:t>after </a:t>
            </a:r>
            <a:r>
              <a:rPr lang="en-US" altLang="de-DE" sz="2800" b="1" smtClean="0"/>
              <a:t>SA2#139E </a:t>
            </a:r>
            <a:r>
              <a:rPr lang="en-US" altLang="de-DE" sz="2800" b="1" dirty="0"/>
              <a:t>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25640385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79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597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FS_eV2XARC_Ph2</a:t>
                      </a:r>
                      <a:endParaRPr kumimoji="0" lang="en-US" altLang="ko-K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architecture enhancements for 3GPP support of advanced V2X services – Phase 2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&gt; 25%</a:t>
                      </a:r>
                      <a:endParaRPr lang="en-US" altLang="ko-KR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</a:t>
                      </a:r>
                      <a:endParaRPr lang="en-US" altLang="ko-KR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ko-KR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SP-190631</a:t>
                      </a:r>
                      <a:endParaRPr lang="en-US" altLang="ko-KR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de-DE" altLang="de-DE" sz="1400" smtClean="0"/>
              <a:t>FS_eV2XARC_Ph2 </a:t>
            </a:r>
            <a:r>
              <a:rPr lang="de-DE" altLang="de-DE" sz="1400"/>
              <a:t>TR </a:t>
            </a:r>
            <a:r>
              <a:rPr lang="de-DE" altLang="de-DE" sz="1400" smtClean="0"/>
              <a:t>23.776 v0.1.0 </a:t>
            </a:r>
            <a:r>
              <a:rPr lang="de-DE" altLang="de-DE" sz="1400"/>
              <a:t>is available </a:t>
            </a:r>
            <a:r>
              <a:rPr lang="de-DE" altLang="de-DE" sz="1400">
                <a:hlinkClick r:id="rId3"/>
              </a:rPr>
              <a:t>here</a:t>
            </a:r>
            <a:r>
              <a:rPr lang="de-DE" altLang="de-DE" sz="1400"/>
              <a:t>. 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de-DE" altLang="de-DE" sz="1400"/>
              <a:t>Total TUs requested for Study Phase in 2020 </a:t>
            </a:r>
            <a:r>
              <a:rPr lang="de-DE" altLang="de-DE" sz="1400" smtClean="0"/>
              <a:t>are 2.  SA2#139E is the first meeting that this study was handled. </a:t>
            </a:r>
            <a:endParaRPr lang="de-DE" altLang="de-DE" sz="1400"/>
          </a:p>
          <a:p>
            <a:pPr marL="285750" lvl="1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de-DE" altLang="de-DE" sz="1400" b="1" i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de-DE" altLang="de-DE" sz="1800" b="1" smtClean="0"/>
              <a:t>Key </a:t>
            </a:r>
            <a:r>
              <a:rPr lang="de-DE" altLang="de-DE" sz="1800" b="1"/>
              <a:t>Issue </a:t>
            </a:r>
            <a:r>
              <a:rPr lang="de-DE" altLang="de-DE" sz="1800" b="1" smtClean="0"/>
              <a:t>1 (</a:t>
            </a:r>
            <a:r>
              <a:rPr lang="en-US" altLang="de-DE" sz="1800" b="1"/>
              <a:t>Support of QoS aware NR PC5 power efficiency for pedestrian UEs</a:t>
            </a:r>
            <a:r>
              <a:rPr lang="de-DE" altLang="de-DE" sz="1800" b="1" smtClean="0"/>
              <a:t>):</a:t>
            </a:r>
            <a:endParaRPr lang="de-DE" altLang="de-DE" sz="1800" b="1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400" smtClean="0"/>
              <a:t>1 </a:t>
            </a:r>
            <a:r>
              <a:rPr lang="en-US" altLang="zh-CN" sz="1400"/>
              <a:t>new </a:t>
            </a:r>
            <a:r>
              <a:rPr lang="en-US" altLang="zh-CN" sz="1400" smtClean="0"/>
              <a:t>solution was </a:t>
            </a:r>
            <a:r>
              <a:rPr lang="en-US" altLang="zh-CN" sz="1400"/>
              <a:t>agreed for inclusion in the </a:t>
            </a:r>
            <a:r>
              <a:rPr lang="en-US" altLang="zh-CN" sz="1400" smtClean="0"/>
              <a:t>TR.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400" b="1"/>
              <a:t>Next Steps</a:t>
            </a:r>
            <a:r>
              <a:rPr lang="en-US" altLang="zh-CN" sz="1400"/>
              <a:t>: </a:t>
            </a:r>
            <a:endParaRPr lang="en-US" altLang="zh-CN" sz="1400" smtClean="0"/>
          </a:p>
          <a:p>
            <a:pPr marL="984250" lvl="2" indent="-269875">
              <a:spcBef>
                <a:spcPts val="0"/>
              </a:spcBef>
              <a:spcAft>
                <a:spcPts val="200"/>
              </a:spcAft>
            </a:pPr>
            <a:r>
              <a:rPr lang="en-US" altLang="zh-CN" sz="1400" smtClean="0"/>
              <a:t>SA2#140E </a:t>
            </a:r>
            <a:r>
              <a:rPr lang="en-US" altLang="zh-CN" sz="1400"/>
              <a:t>meeting should be the last meeting to propose new </a:t>
            </a:r>
            <a:r>
              <a:rPr lang="en-US" altLang="zh-CN" sz="1400" smtClean="0"/>
              <a:t>solution for KI#1. </a:t>
            </a:r>
          </a:p>
          <a:p>
            <a:pPr marL="984250" lvl="2" indent="-269875">
              <a:spcBef>
                <a:spcPts val="0"/>
              </a:spcBef>
              <a:spcAft>
                <a:spcPts val="200"/>
              </a:spcAft>
            </a:pPr>
            <a:r>
              <a:rPr lang="en-US" altLang="zh-CN" sz="1400" smtClean="0"/>
              <a:t>Liaise </a:t>
            </a:r>
            <a:r>
              <a:rPr lang="en-US" altLang="zh-CN" sz="1400"/>
              <a:t>with RAN </a:t>
            </a:r>
            <a:r>
              <a:rPr lang="en-US" altLang="zh-CN" sz="1400" smtClean="0"/>
              <a:t>(To: RAN2) on </a:t>
            </a:r>
            <a:r>
              <a:rPr lang="en-US" altLang="zh-CN" sz="1400"/>
              <a:t>solution impacts </a:t>
            </a:r>
            <a:r>
              <a:rPr lang="en-US" altLang="zh-CN" sz="1400" smtClean="0"/>
              <a:t>to request feedback (at least for Solution#1 "</a:t>
            </a:r>
            <a:r>
              <a:rPr lang="en-GB" altLang="ko-KR" sz="1400" smtClean="0"/>
              <a:t>QoS </a:t>
            </a:r>
            <a:r>
              <a:rPr lang="en-GB" altLang="ko-KR" sz="1400"/>
              <a:t>aware power efficient PC5 communication for Pedestrian </a:t>
            </a:r>
            <a:r>
              <a:rPr lang="en-GB" altLang="ko-KR" sz="1400" smtClean="0"/>
              <a:t>UEs</a:t>
            </a:r>
            <a:r>
              <a:rPr lang="en-US" altLang="zh-CN" sz="1400" smtClean="0"/>
              <a:t>") if </a:t>
            </a:r>
            <a:r>
              <a:rPr lang="en-US" altLang="zh-CN" sz="1400"/>
              <a:t>the group </a:t>
            </a:r>
            <a:r>
              <a:rPr lang="en-US" altLang="zh-CN" sz="1400" smtClean="0"/>
              <a:t>agrees.</a:t>
            </a:r>
            <a:endParaRPr lang="de-DE" altLang="de-DE" sz="14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46549111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097392" cy="787400"/>
          </a:xfrm>
        </p:spPr>
        <p:txBody>
          <a:bodyPr/>
          <a:lstStyle/>
          <a:p>
            <a:r>
              <a:rPr lang="en-US" altLang="ko-KR" sz="2800" b="1"/>
              <a:t>FS_eV2XARC_Ph2</a:t>
            </a:r>
            <a:r>
              <a:rPr lang="en-US" altLang="de-DE" sz="2800" b="1" smtClean="0"/>
              <a:t> </a:t>
            </a:r>
            <a:r>
              <a:rPr lang="en-US" altLang="de-DE" sz="2800" b="1" dirty="0"/>
              <a:t>status </a:t>
            </a:r>
            <a:r>
              <a:rPr lang="en-US" altLang="de-DE" sz="2800" b="1"/>
              <a:t>after </a:t>
            </a:r>
            <a:r>
              <a:rPr lang="en-US" altLang="de-DE" sz="2800" b="1" smtClean="0"/>
              <a:t>SA2#139E (2/2</a:t>
            </a:r>
            <a:r>
              <a:rPr lang="en-US" altLang="de-DE" sz="2800" b="1" dirty="0"/>
              <a:t>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2" y="1106501"/>
            <a:ext cx="8538424" cy="5163670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ko-KR" sz="1200" smtClean="0"/>
              <a:t>Sidelink </a:t>
            </a:r>
            <a:r>
              <a:rPr lang="en-US" altLang="ko-KR" sz="1200"/>
              <a:t>DRX related </a:t>
            </a:r>
            <a:r>
              <a:rPr lang="en-US" altLang="ko-KR" sz="1200" smtClean="0"/>
              <a:t>operation has RAN dependency.</a:t>
            </a: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200" smtClean="0"/>
              <a:t>None</a:t>
            </a:r>
            <a:endParaRPr lang="de-DE" altLang="de-DE" sz="12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600" b="1" dirty="0"/>
              <a:t>Focus for the Next Meeting </a:t>
            </a:r>
            <a:r>
              <a:rPr lang="de-DE" sz="1600" b="1"/>
              <a:t>(</a:t>
            </a:r>
            <a:r>
              <a:rPr lang="de-DE" sz="1600" b="1" smtClean="0"/>
              <a:t>SA2#140E)</a:t>
            </a:r>
            <a:r>
              <a:rPr lang="de-DE" sz="1600" smtClean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For KI#1, new solution </a:t>
            </a:r>
            <a:r>
              <a:rPr lang="en-US" altLang="zh-CN" sz="1200"/>
              <a:t>can </a:t>
            </a:r>
            <a:r>
              <a:rPr lang="en-US" altLang="zh-CN" sz="1200" smtClean="0"/>
              <a:t>be proposed and the last meeting for new solution.</a:t>
            </a:r>
          </a:p>
          <a:p>
            <a:pPr marL="898525" lvl="2" indent="-184150">
              <a:spcBef>
                <a:spcPts val="0"/>
              </a:spcBef>
              <a:spcAft>
                <a:spcPts val="0"/>
              </a:spcAft>
            </a:pPr>
            <a:r>
              <a:rPr lang="en-US" altLang="zh-CN" sz="1200"/>
              <a:t>Newly proposed solution should be as stable as possible.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The </a:t>
            </a:r>
            <a:r>
              <a:rPr lang="en-US" altLang="zh-CN" sz="1200"/>
              <a:t>last meeting to propose new </a:t>
            </a:r>
            <a:r>
              <a:rPr lang="en-US" altLang="zh-CN" sz="1200" smtClean="0"/>
              <a:t>key issue</a:t>
            </a:r>
            <a:r>
              <a:rPr lang="en-US" altLang="zh-CN" sz="1200"/>
              <a:t>. </a:t>
            </a:r>
            <a:endParaRPr lang="en-US" altLang="zh-CN" sz="1200" smtClean="0"/>
          </a:p>
          <a:p>
            <a:pPr marL="898525" lvl="2" indent="-184150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New </a:t>
            </a:r>
            <a:r>
              <a:rPr lang="en-US" altLang="zh-CN" sz="1200"/>
              <a:t>KI can be added to the TR if it has major support and proposes any valuable aspect not covered by KI#1 because KI#1 is already generic.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/>
              <a:t>Liaise with RAN (To: RAN2</a:t>
            </a:r>
            <a:r>
              <a:rPr lang="en-US" altLang="zh-CN" sz="1200" smtClean="0"/>
              <a:t>) on </a:t>
            </a:r>
            <a:r>
              <a:rPr lang="en-US" altLang="zh-CN" sz="1200"/>
              <a:t>solution impacts to request feedback for solution(s) needs RAN feedback/alignment.</a:t>
            </a:r>
            <a:endParaRPr lang="en-US" altLang="zh-CN" sz="120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600" b="1"/>
              <a:t>Focus for </a:t>
            </a:r>
            <a:r>
              <a:rPr lang="de-DE" altLang="ko-KR" sz="1600" b="1" smtClean="0"/>
              <a:t>SA2#141E meeting (Oct)</a:t>
            </a:r>
            <a:r>
              <a:rPr lang="en-US" altLang="zh-CN" sz="1600" smtClean="0"/>
              <a:t>:</a:t>
            </a:r>
            <a:endParaRPr lang="en-US" altLang="zh-CN" sz="1100" i="1" smtClean="0">
              <a:solidFill>
                <a:srgbClr val="00B050"/>
              </a:solidFill>
              <a:latin typeface="Georgia" panose="02040502050405020303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ko-KR" sz="1200" smtClean="0"/>
              <a:t>If new KI added to the TR in SA2#140E meeting, new solution for the KI can be proposed in SA2#141E meeting.</a:t>
            </a:r>
          </a:p>
          <a:p>
            <a:pPr marL="898525" lvl="2" indent="-184150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Newly </a:t>
            </a:r>
            <a:r>
              <a:rPr lang="en-US" altLang="zh-CN" sz="1200"/>
              <a:t>proposed solution should be as stable as possible</a:t>
            </a:r>
            <a:r>
              <a:rPr lang="en-US" altLang="zh-CN" sz="1200" smtClean="0"/>
              <a:t>.</a:t>
            </a:r>
          </a:p>
          <a:p>
            <a:pPr marL="898525" lvl="2" indent="-184150">
              <a:spcBef>
                <a:spcPts val="0"/>
              </a:spcBef>
              <a:spcAft>
                <a:spcPts val="0"/>
              </a:spcAft>
            </a:pPr>
            <a:endParaRPr lang="en-US" altLang="zh-CN" sz="80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ko-KR" sz="1600" b="1">
                <a:ea typeface="+mn-ea"/>
                <a:cs typeface="+mn-cs"/>
              </a:rPr>
              <a:t>Focus for SA2#142E </a:t>
            </a:r>
            <a:r>
              <a:rPr lang="de-DE" altLang="ko-KR" sz="1600" b="1" smtClean="0">
                <a:ea typeface="+mn-ea"/>
                <a:cs typeface="+mn-cs"/>
              </a:rPr>
              <a:t>meeting (Nov</a:t>
            </a:r>
            <a:r>
              <a:rPr lang="de-DE" altLang="ko-KR" sz="1600" b="1">
                <a:ea typeface="+mn-ea"/>
                <a:cs typeface="+mn-cs"/>
              </a:rPr>
              <a:t>)</a:t>
            </a:r>
            <a:r>
              <a:rPr lang="en-US" altLang="zh-CN" sz="1600" b="1" smtClean="0">
                <a:ea typeface="+mn-ea"/>
                <a:cs typeface="+mn-cs"/>
              </a:rPr>
              <a:t>:</a:t>
            </a:r>
            <a:endParaRPr lang="en-US" altLang="zh-CN" sz="120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Final </a:t>
            </a:r>
            <a:r>
              <a:rPr lang="en-US" altLang="zh-CN" sz="1200"/>
              <a:t>evaluation and conclusions. </a:t>
            </a:r>
            <a:endParaRPr lang="en-US" altLang="zh-CN" sz="120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Submit </a:t>
            </a:r>
            <a:r>
              <a:rPr lang="en-US" altLang="zh-CN" sz="1200"/>
              <a:t>TR </a:t>
            </a:r>
            <a:r>
              <a:rPr lang="en-US" altLang="zh-CN" sz="1200" smtClean="0"/>
              <a:t>23.776 </a:t>
            </a:r>
            <a:r>
              <a:rPr lang="en-US" altLang="zh-CN" sz="1200"/>
              <a:t>to </a:t>
            </a:r>
            <a:r>
              <a:rPr lang="en-US" altLang="zh-CN" sz="1200" smtClean="0"/>
              <a:t>SA#90 </a:t>
            </a:r>
            <a:r>
              <a:rPr lang="en-US" altLang="zh-CN" sz="1200"/>
              <a:t>plenary for </a:t>
            </a:r>
            <a:r>
              <a:rPr lang="en-US" altLang="zh-CN" sz="1200" smtClean="0"/>
              <a:t>one-step </a:t>
            </a:r>
            <a:r>
              <a:rPr lang="en-US" altLang="zh-CN" sz="1200"/>
              <a:t>approval. </a:t>
            </a:r>
            <a:endParaRPr lang="en-US" altLang="zh-CN" sz="120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Agree </a:t>
            </a:r>
            <a:r>
              <a:rPr lang="en-US" altLang="zh-CN" sz="1200"/>
              <a:t>a WID</a:t>
            </a:r>
            <a:r>
              <a:rPr lang="en-US" altLang="zh-CN" sz="120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800"/>
          </a:p>
          <a:p>
            <a:pPr marL="457200" lvl="2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600" b="1">
                <a:ea typeface="+mn-ea"/>
                <a:cs typeface="+mn-cs"/>
              </a:rPr>
              <a:t>Target Completion</a:t>
            </a:r>
            <a:r>
              <a:rPr lang="en-US" altLang="zh-CN" sz="1600" b="1" smtClean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There </a:t>
            </a:r>
            <a:r>
              <a:rPr lang="en-US" altLang="zh-CN" sz="1200"/>
              <a:t>is risk that study item will not be concluded by Sep, 20 or even by Dec, 20 due to RAN </a:t>
            </a:r>
            <a:r>
              <a:rPr lang="en-US" altLang="zh-CN" sz="1200" smtClean="0"/>
              <a:t>dependencies if no feedback is provided by RAN2 on time.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굴림" panose="020B0600000101010101" pitchFamily="50" charset="-127"/>
              <a:buChar char="※"/>
            </a:pPr>
            <a:r>
              <a:rPr lang="en-US" altLang="zh-CN" sz="1100" i="1" smtClean="0">
                <a:latin typeface="Georgia" panose="02040502050405020303" pitchFamily="18" charset="0"/>
              </a:rPr>
              <a:t>According to the current TU allocation, RAN2 </a:t>
            </a:r>
            <a:r>
              <a:rPr lang="en-US" altLang="zh-CN" sz="1100" i="1">
                <a:latin typeface="Georgia" panose="02040502050405020303" pitchFamily="18" charset="0"/>
              </a:rPr>
              <a:t>will start on Rel-17 </a:t>
            </a:r>
            <a:r>
              <a:rPr lang="en-GB" altLang="ko-KR" sz="1100" i="1">
                <a:latin typeface="Georgia" panose="02040502050405020303" pitchFamily="18" charset="0"/>
              </a:rPr>
              <a:t>NRSL_enh</a:t>
            </a:r>
            <a:r>
              <a:rPr lang="en-US" altLang="zh-CN" sz="1100" i="1">
                <a:latin typeface="Georgia" panose="02040502050405020303" pitchFamily="18" charset="0"/>
              </a:rPr>
              <a:t> in Q4.</a:t>
            </a:r>
            <a:endParaRPr lang="en-US" altLang="ko-KR" sz="1100" i="1">
              <a:latin typeface="Georgia" panose="02040502050405020303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300"/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en-US" altLang="zh-CN" sz="120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37214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6997499" cy="787400"/>
          </a:xfrm>
        </p:spPr>
        <p:txBody>
          <a:bodyPr/>
          <a:lstStyle/>
          <a:p>
            <a:r>
              <a:rPr lang="en-US" altLang="ko-KR" sz="2800" b="1" dirty="0"/>
              <a:t>FS_eV2XARC_Ph2</a:t>
            </a:r>
            <a:r>
              <a:rPr lang="en-US" altLang="de-DE" sz="2800" b="1" dirty="0"/>
              <a:t> Status </a:t>
            </a:r>
            <a:r>
              <a:rPr lang="en-US" altLang="de-DE" sz="2800" b="1"/>
              <a:t>at </a:t>
            </a:r>
            <a:r>
              <a:rPr lang="en-US" altLang="de-DE" sz="2800" b="1" smtClean="0"/>
              <a:t>SA#91-e</a:t>
            </a:r>
            <a:endParaRPr lang="de-DE" altLang="de-DE" sz="2800" b="1" dirty="0"/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271598" y="2551099"/>
            <a:ext cx="8404754" cy="3802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Progress </a:t>
            </a:r>
            <a:r>
              <a:rPr lang="de-DE" altLang="de-DE" sz="2000"/>
              <a:t>since </a:t>
            </a:r>
            <a:r>
              <a:rPr lang="de-DE" altLang="de-DE" sz="2000" smtClean="0"/>
              <a:t>SA#90-e</a:t>
            </a:r>
            <a:r>
              <a:rPr lang="de-DE" altLang="de-DE" sz="20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de-DE" altLang="ko-KR" sz="1400" smtClean="0"/>
              <a:t>KI#1 </a:t>
            </a:r>
            <a:r>
              <a:rPr lang="en-US" altLang="zh-CN" sz="1400" smtClean="0"/>
              <a:t>"</a:t>
            </a:r>
            <a:r>
              <a:rPr lang="en-GB" altLang="ko-KR" sz="1400" smtClean="0"/>
              <a:t>Support </a:t>
            </a:r>
            <a:r>
              <a:rPr lang="en-GB" altLang="ko-KR" sz="1400"/>
              <a:t>of QoS aware NR PC5 power efficiency for pedestrian </a:t>
            </a:r>
            <a:r>
              <a:rPr lang="en-GB" altLang="ko-KR" sz="1400" smtClean="0"/>
              <a:t>UEs” concluded regarding NR </a:t>
            </a:r>
            <a:r>
              <a:rPr lang="en-GB" altLang="ko-KR" sz="1400"/>
              <a:t>PC5 DRX </a:t>
            </a:r>
            <a:r>
              <a:rPr lang="en-GB" altLang="ko-KR" sz="1400" smtClean="0"/>
              <a:t>operations.</a:t>
            </a:r>
            <a:endParaRPr lang="de-DE" altLang="de-DE" sz="140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smtClean="0"/>
              <a:t>TR 23.776 sent to SA#91-e for approval. </a:t>
            </a:r>
            <a:endParaRPr lang="en-US" altLang="ko-KR" sz="1400" i="1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RAN impacts or dependencies: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sz="1400" dirty="0" err="1"/>
              <a:t>Sidelink</a:t>
            </a:r>
            <a:r>
              <a:rPr lang="en-US" sz="1400" dirty="0"/>
              <a:t> DRX related operation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Next steps: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/>
              <a:t>Start normative </a:t>
            </a:r>
            <a:r>
              <a:rPr lang="en-US" altLang="zh-CN" sz="1400" smtClean="0"/>
              <a:t>work </a:t>
            </a:r>
            <a:r>
              <a:rPr lang="en-GB" altLang="ko-KR" sz="1400"/>
              <a:t>via coordination with RAN2</a:t>
            </a:r>
            <a:r>
              <a:rPr lang="en-US" altLang="zh-CN" sz="1400" smtClean="0"/>
              <a:t>. 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endParaRPr lang="de-DE" altLang="de-DE" sz="1600" dirty="0"/>
          </a:p>
        </p:txBody>
      </p:sp>
      <p:graphicFrame>
        <p:nvGraphicFramePr>
          <p:cNvPr id="8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4695727"/>
              </p:ext>
            </p:extLst>
          </p:nvPr>
        </p:nvGraphicFramePr>
        <p:xfrm>
          <a:off x="271598" y="1376362"/>
          <a:ext cx="8634196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880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422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10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FS_eV2XARC_Ph2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architecture enhancements for 3GPP support of advanced V2X services – Phase 2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86% </a:t>
                      </a:r>
                      <a:r>
                        <a:rPr lang="en-US" sz="14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en-US" sz="1400" b="1" kern="120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21</a:t>
                      </a:r>
                      <a:endParaRPr lang="en-US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SP-190631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13743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6997499" cy="787400"/>
          </a:xfrm>
        </p:spPr>
        <p:txBody>
          <a:bodyPr/>
          <a:lstStyle/>
          <a:p>
            <a:r>
              <a:rPr lang="en-US" altLang="ko-KR" sz="2800" b="1" dirty="0"/>
              <a:t>FS_eV2XARC_Ph2 </a:t>
            </a:r>
            <a:r>
              <a:rPr lang="en-US" altLang="de-DE" sz="2800" b="1" dirty="0" smtClean="0"/>
              <a:t>status </a:t>
            </a:r>
            <a:r>
              <a:rPr lang="en-US" altLang="de-DE" sz="2800" b="1"/>
              <a:t>after </a:t>
            </a:r>
            <a:r>
              <a:rPr lang="en-US" altLang="de-DE" sz="2800" b="1" smtClean="0"/>
              <a:t>SA2#143E </a:t>
            </a:r>
            <a:r>
              <a:rPr lang="en-US" altLang="de-DE" sz="2800" b="1" dirty="0"/>
              <a:t>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87443498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79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883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94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FS_eV2XARC_Ph2</a:t>
                      </a:r>
                      <a:endParaRPr kumimoji="0" lang="en-US" altLang="ko-K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architecture enhancements for 3GPP support of advanced V2X services – Phase 2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86% &gt; 100%</a:t>
                      </a:r>
                      <a:endParaRPr lang="en-US" altLang="ko-KR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21</a:t>
                      </a:r>
                      <a:endParaRPr lang="en-US" altLang="ko-KR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SP-190631</a:t>
                      </a:r>
                      <a:endParaRPr lang="en-US" altLang="ko-KR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de-DE" altLang="de-DE" sz="1400" dirty="0" smtClean="0"/>
              <a:t>FS_eV2XARC_Ph2 </a:t>
            </a:r>
            <a:r>
              <a:rPr lang="de-DE" altLang="de-DE" sz="1400" dirty="0"/>
              <a:t>TR </a:t>
            </a:r>
            <a:r>
              <a:rPr lang="de-DE" altLang="de-DE" sz="1400" smtClean="0"/>
              <a:t>23.776 v1.1.0 </a:t>
            </a:r>
            <a:r>
              <a:rPr lang="de-DE" altLang="de-DE" sz="1400" dirty="0"/>
              <a:t>is available </a:t>
            </a:r>
            <a:r>
              <a:rPr lang="de-DE" altLang="de-DE" sz="1400" dirty="0">
                <a:hlinkClick r:id="rId3"/>
              </a:rPr>
              <a:t>here</a:t>
            </a:r>
            <a:r>
              <a:rPr lang="de-DE" altLang="de-DE" sz="1400" dirty="0"/>
              <a:t>. 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ko-KR" sz="1400"/>
              <a:t>TR 23.776 sent to SA#91-e for approval. </a:t>
            </a:r>
            <a:endParaRPr lang="en-US" altLang="ko-KR" sz="1400" i="1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de-DE" altLang="de-DE" sz="1400" dirty="0"/>
          </a:p>
          <a:p>
            <a:pPr marL="285750" lvl="1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de-DE" altLang="de-DE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de-DE" altLang="de-DE" sz="1800" b="1" dirty="0" smtClean="0"/>
              <a:t>Key </a:t>
            </a:r>
            <a:r>
              <a:rPr lang="de-DE" altLang="de-DE" sz="1800" b="1" dirty="0"/>
              <a:t>Issue </a:t>
            </a:r>
            <a:r>
              <a:rPr lang="de-DE" altLang="de-DE" sz="1800" b="1" dirty="0" smtClean="0"/>
              <a:t>1 (</a:t>
            </a:r>
            <a:r>
              <a:rPr lang="en-US" altLang="de-DE" sz="1800" b="1" dirty="0"/>
              <a:t>Support of </a:t>
            </a:r>
            <a:r>
              <a:rPr lang="en-US" altLang="de-DE" sz="1800" b="1" dirty="0" err="1"/>
              <a:t>QoS</a:t>
            </a:r>
            <a:r>
              <a:rPr lang="en-US" altLang="de-DE" sz="1800" b="1" dirty="0"/>
              <a:t> aware NR PC5 power efficiency for pedestrian UEs</a:t>
            </a:r>
            <a:r>
              <a:rPr lang="de-DE" altLang="de-DE" sz="1800" b="1" dirty="0" smtClean="0"/>
              <a:t>):</a:t>
            </a:r>
            <a:endParaRPr lang="de-DE" altLang="de-DE" sz="1800" b="1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GB" altLang="ko-KR" sz="1400" smtClean="0"/>
              <a:t>KI#1 concluded </a:t>
            </a:r>
            <a:r>
              <a:rPr lang="en-GB" altLang="ko-KR" sz="1400"/>
              <a:t>regarding NR PC5 DRX operations.</a:t>
            </a:r>
            <a:endParaRPr lang="de-DE" altLang="de-DE" sz="140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400" b="1" smtClean="0"/>
              <a:t>Next </a:t>
            </a:r>
            <a:r>
              <a:rPr lang="en-US" altLang="zh-CN" sz="1400" b="1" dirty="0"/>
              <a:t>Steps</a:t>
            </a:r>
            <a:r>
              <a:rPr lang="en-US" altLang="zh-CN" sz="1400" dirty="0"/>
              <a:t>: </a:t>
            </a:r>
            <a:endParaRPr lang="en-US" altLang="zh-CN" sz="1400" dirty="0" smtClean="0"/>
          </a:p>
          <a:p>
            <a:pPr marL="984250" lvl="2" indent="-269875">
              <a:spcBef>
                <a:spcPts val="0"/>
              </a:spcBef>
              <a:spcAft>
                <a:spcPts val="200"/>
              </a:spcAft>
            </a:pPr>
            <a:r>
              <a:rPr lang="en-US" altLang="zh-CN" sz="1400"/>
              <a:t>Start normative </a:t>
            </a:r>
            <a:r>
              <a:rPr lang="en-US" altLang="zh-CN" sz="1400" smtClean="0"/>
              <a:t>work </a:t>
            </a:r>
            <a:r>
              <a:rPr lang="en-GB" altLang="ko-KR" sz="1400"/>
              <a:t>via coordination with RAN2</a:t>
            </a:r>
            <a:r>
              <a:rPr lang="en-US" altLang="zh-CN" sz="1400" smtClean="0"/>
              <a:t>. 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123298491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097392" cy="787400"/>
          </a:xfrm>
        </p:spPr>
        <p:txBody>
          <a:bodyPr/>
          <a:lstStyle/>
          <a:p>
            <a:r>
              <a:rPr lang="en-US" altLang="ko-KR" sz="2800" b="1" dirty="0"/>
              <a:t>FS_eV2XARC_Ph2</a:t>
            </a:r>
            <a:r>
              <a:rPr lang="en-US" altLang="de-DE" sz="2800" b="1" dirty="0" smtClean="0"/>
              <a:t> </a:t>
            </a:r>
            <a:r>
              <a:rPr lang="en-US" altLang="de-DE" sz="2800" b="1" dirty="0"/>
              <a:t>status </a:t>
            </a:r>
            <a:r>
              <a:rPr lang="en-US" altLang="de-DE" sz="2800" b="1"/>
              <a:t>after </a:t>
            </a:r>
            <a:r>
              <a:rPr lang="en-US" altLang="de-DE" sz="2800" b="1" smtClean="0"/>
              <a:t>SA2#143E </a:t>
            </a:r>
            <a:r>
              <a:rPr lang="en-US" altLang="de-DE" sz="2800" b="1" dirty="0" smtClean="0"/>
              <a:t>(2/2</a:t>
            </a:r>
            <a:r>
              <a:rPr lang="en-US" altLang="de-DE" sz="2800" b="1" dirty="0"/>
              <a:t>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2" y="1106501"/>
            <a:ext cx="8538424" cy="5163670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impacts and dependencies</a:t>
            </a:r>
            <a:r>
              <a:rPr lang="en-US" sz="18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ko-KR" sz="1400" dirty="0" err="1" smtClean="0"/>
              <a:t>Sidelink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DRX related </a:t>
            </a:r>
            <a:r>
              <a:rPr lang="en-US" altLang="ko-KR" sz="1400" dirty="0" smtClean="0"/>
              <a:t>operation has RAN dependency.</a:t>
            </a:r>
          </a:p>
          <a:p>
            <a:pPr marL="285750" lvl="1" indent="0">
              <a:spcBef>
                <a:spcPts val="0"/>
              </a:spcBef>
              <a:spcAft>
                <a:spcPts val="200"/>
              </a:spcAft>
              <a:buNone/>
            </a:pPr>
            <a:endParaRPr lang="de-DE" altLang="de-DE" sz="9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spcBef>
                <a:spcPts val="0"/>
              </a:spcBef>
              <a:spcAft>
                <a:spcPts val="200"/>
              </a:spcAft>
            </a:pPr>
            <a:r>
              <a:rPr lang="de-DE" sz="1800" b="1" dirty="0"/>
              <a:t>Contentious 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de-DE" altLang="ko-KR" sz="1400" dirty="0" smtClean="0"/>
              <a:t>None</a:t>
            </a:r>
            <a:endParaRPr lang="de-DE" altLang="de-DE" sz="14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1" indent="0">
              <a:spcBef>
                <a:spcPts val="0"/>
              </a:spcBef>
              <a:spcAft>
                <a:spcPts val="200"/>
              </a:spcAft>
              <a:buNone/>
            </a:pPr>
            <a:endParaRPr lang="de-DE" altLang="de-DE" sz="9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de-DE" sz="1800" b="1" dirty="0"/>
              <a:t>Focus for the </a:t>
            </a:r>
            <a:r>
              <a:rPr lang="de-DE" sz="1800" b="1"/>
              <a:t>Next </a:t>
            </a:r>
            <a:r>
              <a:rPr lang="de-DE" sz="1800" b="1" smtClean="0"/>
              <a:t>Meetings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de-DE" sz="1400" b="1" smtClean="0"/>
              <a:t>SA2#144E</a:t>
            </a:r>
            <a:r>
              <a:rPr lang="de-DE" sz="1400" smtClean="0"/>
              <a:t>: No eV2XARC_Ph2 in the meeting </a:t>
            </a:r>
            <a:r>
              <a:rPr lang="de-DE" sz="1400" smtClean="0"/>
              <a:t>agenda </a:t>
            </a:r>
            <a:r>
              <a:rPr lang="de-DE" sz="1400" smtClean="0">
                <a:solidFill>
                  <a:srgbClr val="FF33CC"/>
                </a:solidFill>
              </a:rPr>
              <a:t>(needs to be checked with </a:t>
            </a:r>
            <a:r>
              <a:rPr lang="en-GB" altLang="ko-KR" sz="1400" smtClean="0">
                <a:solidFill>
                  <a:srgbClr val="FF33CC"/>
                </a:solidFill>
              </a:rPr>
              <a:t>the SA2 Chair)</a:t>
            </a:r>
            <a:r>
              <a:rPr lang="de-DE" sz="1400" smtClean="0"/>
              <a:t>.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de-DE" altLang="ko-KR" sz="1400" b="1" smtClean="0"/>
              <a:t>SA2#145E</a:t>
            </a:r>
            <a:r>
              <a:rPr lang="de-DE" altLang="ko-KR" sz="1400" smtClean="0"/>
              <a:t>: </a:t>
            </a:r>
            <a:r>
              <a:rPr lang="en-US" altLang="zh-CN" sz="1400"/>
              <a:t>Start normative work </a:t>
            </a:r>
            <a:r>
              <a:rPr lang="en-GB" altLang="ko-KR" sz="1400"/>
              <a:t>via coordination with RAN2</a:t>
            </a:r>
            <a:r>
              <a:rPr lang="en-US" altLang="zh-CN" sz="1400" smtClean="0"/>
              <a:t>.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altLang="zh-CN" sz="800" dirty="0"/>
          </a:p>
        </p:txBody>
      </p:sp>
    </p:spTree>
    <p:extLst>
      <p:ext uri="{BB962C8B-B14F-4D97-AF65-F5344CB8AC3E}">
        <p14:creationId xmlns:p14="http://schemas.microsoft.com/office/powerpoint/2010/main" val="261997912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5855733" cy="257293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BACKUP</a:t>
            </a:r>
            <a:b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GB" sz="3600"/>
              <a:t/>
            </a:r>
            <a:br>
              <a:rPr lang="en-GB" sz="3600"/>
            </a:br>
            <a:r>
              <a:rPr lang="en-GB" sz="2400" b="1" smtClean="0"/>
              <a:t>SA2#142E </a:t>
            </a:r>
            <a:r>
              <a:rPr lang="en-US" sz="2400" b="1" smtClean="0"/>
              <a:t>FS_eV2XARC_Ph2 </a:t>
            </a:r>
            <a:r>
              <a:rPr lang="en-US" altLang="de-DE" sz="2400" b="1" dirty="0"/>
              <a:t>Status </a:t>
            </a:r>
            <a:r>
              <a:rPr lang="en-GB" altLang="zh-CN" sz="2400" b="1" dirty="0"/>
              <a:t>Report </a:t>
            </a:r>
            <a:r>
              <a:rPr lang="en-GB" altLang="zh-CN" sz="2400" b="1"/>
              <a:t>(</a:t>
            </a:r>
            <a:r>
              <a:rPr lang="en-GB" altLang="zh-CN" sz="2400" b="1" smtClean="0"/>
              <a:t>S2-2009252) </a:t>
            </a:r>
            <a:r>
              <a:rPr lang="en-GB" altLang="zh-CN" sz="2400" b="1" dirty="0"/>
              <a:t>for information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709231331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6997499" cy="787400"/>
          </a:xfrm>
        </p:spPr>
        <p:txBody>
          <a:bodyPr/>
          <a:lstStyle/>
          <a:p>
            <a:r>
              <a:rPr lang="en-US" altLang="ko-KR" sz="2800" b="1" dirty="0"/>
              <a:t>FS_eV2XARC_Ph2</a:t>
            </a:r>
            <a:r>
              <a:rPr lang="en-US" altLang="de-DE" sz="2800" b="1" dirty="0"/>
              <a:t> Status </a:t>
            </a:r>
            <a:r>
              <a:rPr lang="en-US" altLang="de-DE" sz="2800" b="1"/>
              <a:t>at </a:t>
            </a:r>
            <a:r>
              <a:rPr lang="en-US" altLang="de-DE" sz="2800" b="1" smtClean="0"/>
              <a:t>SA#90-e</a:t>
            </a:r>
            <a:endParaRPr lang="de-DE" altLang="de-DE" sz="2800" b="1" dirty="0"/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271598" y="2551099"/>
            <a:ext cx="8404754" cy="3802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Progress </a:t>
            </a:r>
            <a:r>
              <a:rPr lang="de-DE" altLang="de-DE" sz="2000"/>
              <a:t>since </a:t>
            </a:r>
            <a:r>
              <a:rPr lang="de-DE" altLang="de-DE" sz="2000" smtClean="0"/>
              <a:t>SA#89-e</a:t>
            </a:r>
            <a:r>
              <a:rPr lang="de-DE" altLang="de-DE" sz="20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de-DE" altLang="ko-KR" sz="1400" smtClean="0"/>
              <a:t>For KI#1 </a:t>
            </a:r>
            <a:r>
              <a:rPr lang="en-US" altLang="zh-CN" sz="1400" smtClean="0"/>
              <a:t>"</a:t>
            </a:r>
            <a:r>
              <a:rPr lang="en-GB" altLang="ko-KR" sz="1400" smtClean="0"/>
              <a:t>Support </a:t>
            </a:r>
            <a:r>
              <a:rPr lang="en-GB" altLang="ko-KR" sz="1400"/>
              <a:t>of QoS aware NR PC5 power efficiency for pedestrian </a:t>
            </a:r>
            <a:r>
              <a:rPr lang="en-GB" altLang="ko-KR" sz="1400" smtClean="0"/>
              <a:t>UEs</a:t>
            </a:r>
            <a:r>
              <a:rPr lang="en-US" altLang="zh-CN" sz="1400" smtClean="0"/>
              <a:t>"</a:t>
            </a:r>
            <a:r>
              <a:rPr lang="de-DE" altLang="ko-KR" sz="1400" smtClean="0"/>
              <a:t>, </a:t>
            </a:r>
            <a:r>
              <a:rPr lang="en-US" altLang="de-DE" sz="1400" smtClean="0"/>
              <a:t>the </a:t>
            </a:r>
            <a:r>
              <a:rPr lang="en-US" altLang="de-DE" sz="1400"/>
              <a:t>existing </a:t>
            </a:r>
            <a:r>
              <a:rPr lang="en-US" altLang="de-DE" sz="1400" smtClean="0"/>
              <a:t>solutions updated </a:t>
            </a:r>
            <a:r>
              <a:rPr lang="en-US" altLang="zh-CN" sz="1400"/>
              <a:t>(</a:t>
            </a:r>
            <a:r>
              <a:rPr lang="en-US" altLang="zh-CN" sz="140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※ </a:t>
            </a:r>
            <a:r>
              <a:rPr lang="de-DE" altLang="ko-KR" sz="1400"/>
              <a:t>Total 7 solutions in </a:t>
            </a:r>
            <a:r>
              <a:rPr lang="de-DE" altLang="ko-KR" sz="1400" smtClean="0"/>
              <a:t>TR 23.776).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de-DE" altLang="ko-KR" sz="1400" smtClean="0"/>
              <a:t>For KI#1, </a:t>
            </a:r>
            <a:r>
              <a:rPr lang="en-US" altLang="zh-CN" sz="1400" smtClean="0"/>
              <a:t>"</a:t>
            </a:r>
            <a:r>
              <a:rPr lang="en-GB" altLang="ko-KR" sz="1400" smtClean="0"/>
              <a:t>Evaluation </a:t>
            </a:r>
            <a:r>
              <a:rPr lang="en-GB" altLang="ko-KR" sz="1400"/>
              <a:t>for the level of Provisioned PC5 DRX </a:t>
            </a:r>
            <a:r>
              <a:rPr lang="en-GB" altLang="ko-KR" sz="1400" smtClean="0"/>
              <a:t>schedules</a:t>
            </a:r>
            <a:r>
              <a:rPr lang="en-US" altLang="zh-CN" sz="1400" smtClean="0"/>
              <a:t>"</a:t>
            </a:r>
            <a:r>
              <a:rPr lang="en-GB" altLang="ko-KR" sz="1400" smtClean="0"/>
              <a:t> and </a:t>
            </a:r>
            <a:r>
              <a:rPr lang="en-US" altLang="zh-CN" sz="1400" smtClean="0"/>
              <a:t>"</a:t>
            </a:r>
            <a:r>
              <a:rPr lang="en-GB" altLang="ko-KR" sz="1400" smtClean="0"/>
              <a:t>I</a:t>
            </a:r>
            <a:r>
              <a:rPr lang="de-DE" altLang="ko-KR" sz="1400" smtClean="0"/>
              <a:t>nterim conclusion regarding </a:t>
            </a:r>
            <a:r>
              <a:rPr lang="en-GB" altLang="ko-KR" sz="1400" smtClean="0"/>
              <a:t>NR </a:t>
            </a:r>
            <a:r>
              <a:rPr lang="en-GB" altLang="ko-KR" sz="1400"/>
              <a:t>PC5 DRX </a:t>
            </a:r>
            <a:r>
              <a:rPr lang="en-GB" altLang="ko-KR" sz="1400" smtClean="0"/>
              <a:t>operations</a:t>
            </a:r>
            <a:r>
              <a:rPr lang="en-US" altLang="zh-CN" sz="1400" smtClean="0"/>
              <a:t>"</a:t>
            </a:r>
            <a:r>
              <a:rPr lang="en-GB" altLang="ko-KR" sz="1400" smtClean="0"/>
              <a:t> agreed.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/>
              <a:t>LS sent to RAN2 (Cc: RAN1) on </a:t>
            </a:r>
            <a:r>
              <a:rPr lang="en-GB" altLang="ko-KR" sz="1400"/>
              <a:t>PC5 DRX operation </a:t>
            </a:r>
            <a:r>
              <a:rPr lang="en-US" altLang="zh-CN" sz="1400"/>
              <a:t>to request feedback for evalution and conclusion for the study.</a:t>
            </a:r>
            <a:endParaRPr lang="de-DE" altLang="de-DE" sz="140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smtClean="0"/>
              <a:t>TR 23.776 sent to SA#90-e for Information. </a:t>
            </a:r>
            <a:endParaRPr lang="en-US" altLang="ko-KR" sz="1400" i="1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RAN impacts or dependencies: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sz="1400" dirty="0" err="1"/>
              <a:t>Sidelink</a:t>
            </a:r>
            <a:r>
              <a:rPr lang="en-US" sz="1400" dirty="0"/>
              <a:t> DRX related operation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Next steps: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smtClean="0"/>
              <a:t>Finalize evaluation </a:t>
            </a:r>
            <a:r>
              <a:rPr lang="en-US" altLang="zh-CN" sz="1400"/>
              <a:t>and </a:t>
            </a:r>
            <a:r>
              <a:rPr lang="en-US" altLang="zh-CN" sz="1400" smtClean="0"/>
              <a:t>conclusion based on the feedback from RAN2 (Reply LS expected at 2021Q1)</a:t>
            </a:r>
            <a:r>
              <a:rPr lang="de-DE" altLang="zh-CN" sz="1400" smtClean="0"/>
              <a:t>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b="1" smtClean="0"/>
              <a:t>Target </a:t>
            </a:r>
            <a:r>
              <a:rPr lang="en-US" altLang="zh-CN" sz="1400" b="1" dirty="0"/>
              <a:t>Completion</a:t>
            </a:r>
            <a:r>
              <a:rPr lang="en-US" altLang="zh-CN" sz="1400"/>
              <a:t>: The target completion date for the study is proposed to be moved to </a:t>
            </a:r>
            <a:r>
              <a:rPr lang="en-US" altLang="zh-CN" sz="1400" smtClean="0"/>
              <a:t>Mar. 2021. 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endParaRPr lang="de-DE" altLang="de-DE" sz="1600" dirty="0"/>
          </a:p>
        </p:txBody>
      </p:sp>
      <p:graphicFrame>
        <p:nvGraphicFramePr>
          <p:cNvPr id="8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575455"/>
              </p:ext>
            </p:extLst>
          </p:nvPr>
        </p:nvGraphicFramePr>
        <p:xfrm>
          <a:off x="271598" y="1376362"/>
          <a:ext cx="8634196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880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498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34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FS_eV2XARC_Ph2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architecture enhancements for 3GPP support of advanced V2X services – Phase 2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 </a:t>
                      </a:r>
                      <a:r>
                        <a:rPr lang="en-US" sz="14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en-US" sz="1400" b="1" kern="120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86%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21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SP-190631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2473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6997499" cy="787400"/>
          </a:xfrm>
        </p:spPr>
        <p:txBody>
          <a:bodyPr/>
          <a:lstStyle/>
          <a:p>
            <a:r>
              <a:rPr lang="en-US" altLang="ko-KR" sz="2800" b="1" dirty="0"/>
              <a:t>FS_eV2XARC_Ph2 </a:t>
            </a:r>
            <a:r>
              <a:rPr lang="en-US" altLang="de-DE" sz="2800" b="1" dirty="0" smtClean="0"/>
              <a:t>status </a:t>
            </a:r>
            <a:r>
              <a:rPr lang="en-US" altLang="de-DE" sz="2800" b="1"/>
              <a:t>after </a:t>
            </a:r>
            <a:r>
              <a:rPr lang="en-US" altLang="de-DE" sz="2800" b="1" smtClean="0"/>
              <a:t>SA2#142E </a:t>
            </a:r>
            <a:r>
              <a:rPr lang="en-US" altLang="de-DE" sz="2800" b="1" dirty="0"/>
              <a:t>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44380544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79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597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FS_eV2XARC_Ph2</a:t>
                      </a:r>
                      <a:endParaRPr kumimoji="0" lang="en-US" altLang="ko-K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architecture enhancements for 3GPP support of advanced V2X services – Phase 2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85% &gt; 86%</a:t>
                      </a:r>
                      <a:endParaRPr lang="en-US" altLang="ko-KR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21</a:t>
                      </a:r>
                      <a:endParaRPr lang="en-US" altLang="ko-KR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SP-190631</a:t>
                      </a:r>
                      <a:endParaRPr lang="en-US" altLang="ko-KR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de-DE" altLang="de-DE" sz="1400" dirty="0" smtClean="0"/>
              <a:t>FS_eV2XARC_Ph2 </a:t>
            </a:r>
            <a:r>
              <a:rPr lang="de-DE" altLang="de-DE" sz="1400" dirty="0"/>
              <a:t>TR </a:t>
            </a:r>
            <a:r>
              <a:rPr lang="de-DE" altLang="de-DE" sz="1400" smtClean="0"/>
              <a:t>23.776 v0.4.0 </a:t>
            </a:r>
            <a:r>
              <a:rPr lang="de-DE" altLang="de-DE" sz="1400" dirty="0"/>
              <a:t>is available </a:t>
            </a:r>
            <a:r>
              <a:rPr lang="de-DE" altLang="de-DE" sz="1400" dirty="0">
                <a:hlinkClick r:id="rId3"/>
              </a:rPr>
              <a:t>here</a:t>
            </a:r>
            <a:r>
              <a:rPr lang="de-DE" altLang="de-DE" sz="1400" dirty="0"/>
              <a:t>. 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de-DE" altLang="de-DE" sz="1400" dirty="0"/>
              <a:t>Total TUs requested for Study Phase in 2020 </a:t>
            </a:r>
            <a:r>
              <a:rPr lang="de-DE" altLang="de-DE" sz="1400" dirty="0" smtClean="0"/>
              <a:t>are 2</a:t>
            </a:r>
            <a:r>
              <a:rPr lang="de-DE" altLang="de-DE" sz="1400" smtClean="0"/>
              <a:t>.  SA2#142E </a:t>
            </a:r>
            <a:r>
              <a:rPr lang="de-DE" altLang="de-DE" sz="1400" dirty="0" smtClean="0"/>
              <a:t>is </a:t>
            </a:r>
            <a:r>
              <a:rPr lang="de-DE" altLang="de-DE" sz="1400" smtClean="0"/>
              <a:t>the fourth meeting </a:t>
            </a:r>
            <a:r>
              <a:rPr lang="de-DE" altLang="de-DE" sz="1400" dirty="0" smtClean="0"/>
              <a:t>that this study was handled. </a:t>
            </a:r>
            <a:endParaRPr lang="de-DE" altLang="de-DE" sz="1400" dirty="0"/>
          </a:p>
          <a:p>
            <a:pPr marL="285750" lvl="1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de-DE" altLang="de-DE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de-DE" altLang="de-DE" sz="1800" b="1" dirty="0" smtClean="0"/>
              <a:t>Key </a:t>
            </a:r>
            <a:r>
              <a:rPr lang="de-DE" altLang="de-DE" sz="1800" b="1" dirty="0"/>
              <a:t>Issue </a:t>
            </a:r>
            <a:r>
              <a:rPr lang="de-DE" altLang="de-DE" sz="1800" b="1" dirty="0" smtClean="0"/>
              <a:t>1 (</a:t>
            </a:r>
            <a:r>
              <a:rPr lang="en-US" altLang="de-DE" sz="1800" b="1" dirty="0"/>
              <a:t>Support of </a:t>
            </a:r>
            <a:r>
              <a:rPr lang="en-US" altLang="de-DE" sz="1800" b="1" dirty="0" err="1"/>
              <a:t>QoS</a:t>
            </a:r>
            <a:r>
              <a:rPr lang="en-US" altLang="de-DE" sz="1800" b="1" dirty="0"/>
              <a:t> aware NR PC5 power efficiency for pedestrian UEs</a:t>
            </a:r>
            <a:r>
              <a:rPr lang="de-DE" altLang="de-DE" sz="1800" b="1" dirty="0" smtClean="0"/>
              <a:t>):</a:t>
            </a:r>
            <a:endParaRPr lang="de-DE" altLang="de-DE" sz="1800" b="1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de-DE" sz="1400" smtClean="0"/>
              <a:t>3 </a:t>
            </a:r>
            <a:r>
              <a:rPr lang="en-US" altLang="de-DE" sz="1400"/>
              <a:t>P-CRs agreed </a:t>
            </a:r>
            <a:r>
              <a:rPr lang="en-US" altLang="de-DE" sz="1400" smtClean="0"/>
              <a:t>to update the existing solutions, i.e. Solution#2, #4 and #5</a:t>
            </a:r>
            <a:r>
              <a:rPr lang="en-US" altLang="zh-CN" sz="1400" smtClean="0"/>
              <a:t>. (</a:t>
            </a:r>
            <a:r>
              <a:rPr lang="en-US" altLang="zh-CN" sz="1400" smtClean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※ </a:t>
            </a:r>
            <a:r>
              <a:rPr lang="de-DE" altLang="ko-KR" sz="1400" smtClean="0"/>
              <a:t>Total </a:t>
            </a:r>
            <a:r>
              <a:rPr lang="de-DE" altLang="ko-KR" sz="1400"/>
              <a:t>7 solutions in the </a:t>
            </a:r>
            <a:r>
              <a:rPr lang="de-DE" altLang="ko-KR" sz="1400" smtClean="0"/>
              <a:t>TR)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400"/>
              <a:t>Due to missing reply LS from </a:t>
            </a:r>
            <a:r>
              <a:rPr lang="en-US" altLang="zh-CN" sz="1400" smtClean="0"/>
              <a:t>RAN2, </a:t>
            </a:r>
            <a:r>
              <a:rPr lang="en-US" altLang="zh-CN" sz="1400"/>
              <a:t>no change was done (compared to agreed results in SA2#141E) in the "Evaluation for the level of Provisioned PC5 DRX schedules" and "Interim conclusion regarding NR PC5 DRX operations</a:t>
            </a:r>
            <a:r>
              <a:rPr lang="en-US" altLang="zh-CN" sz="1400" smtClean="0"/>
              <a:t>".</a:t>
            </a:r>
            <a:endParaRPr lang="de-DE" altLang="de-DE" sz="140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400" b="1" smtClean="0"/>
              <a:t>Next </a:t>
            </a:r>
            <a:r>
              <a:rPr lang="en-US" altLang="zh-CN" sz="1400" b="1" dirty="0"/>
              <a:t>Steps</a:t>
            </a:r>
            <a:r>
              <a:rPr lang="en-US" altLang="zh-CN" sz="1400" dirty="0"/>
              <a:t>: </a:t>
            </a:r>
            <a:endParaRPr lang="en-US" altLang="zh-CN" sz="1400" dirty="0" smtClean="0"/>
          </a:p>
          <a:p>
            <a:pPr marL="984250" lvl="2" indent="-269875">
              <a:spcBef>
                <a:spcPts val="0"/>
              </a:spcBef>
              <a:spcAft>
                <a:spcPts val="200"/>
              </a:spcAft>
            </a:pPr>
            <a:r>
              <a:rPr lang="en-US" altLang="zh-CN" sz="1400" smtClean="0"/>
              <a:t>Finalize evaluation </a:t>
            </a:r>
            <a:r>
              <a:rPr lang="en-US" altLang="zh-CN" sz="1400"/>
              <a:t>and </a:t>
            </a:r>
            <a:r>
              <a:rPr lang="en-US" altLang="zh-CN" sz="1400" smtClean="0"/>
              <a:t>conclusion based </a:t>
            </a:r>
            <a:r>
              <a:rPr lang="en-US" altLang="zh-CN" sz="1400"/>
              <a:t>on the feedback from RAN2 (Reply LS expected at 2021Q1</a:t>
            </a:r>
            <a:r>
              <a:rPr lang="en-US" altLang="zh-CN" sz="1400" smtClean="0"/>
              <a:t>).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3367325489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097392" cy="787400"/>
          </a:xfrm>
        </p:spPr>
        <p:txBody>
          <a:bodyPr/>
          <a:lstStyle/>
          <a:p>
            <a:r>
              <a:rPr lang="en-US" altLang="ko-KR" sz="2800" b="1" dirty="0"/>
              <a:t>FS_eV2XARC_Ph2</a:t>
            </a:r>
            <a:r>
              <a:rPr lang="en-US" altLang="de-DE" sz="2800" b="1" dirty="0" smtClean="0"/>
              <a:t> </a:t>
            </a:r>
            <a:r>
              <a:rPr lang="en-US" altLang="de-DE" sz="2800" b="1" dirty="0"/>
              <a:t>status </a:t>
            </a:r>
            <a:r>
              <a:rPr lang="en-US" altLang="de-DE" sz="2800" b="1"/>
              <a:t>after </a:t>
            </a:r>
            <a:r>
              <a:rPr lang="en-US" altLang="de-DE" sz="2800" b="1" smtClean="0"/>
              <a:t>SA2#142E </a:t>
            </a:r>
            <a:r>
              <a:rPr lang="en-US" altLang="de-DE" sz="2800" b="1" dirty="0" smtClean="0"/>
              <a:t>(2/2</a:t>
            </a:r>
            <a:r>
              <a:rPr lang="en-US" altLang="de-DE" sz="2800" b="1" dirty="0"/>
              <a:t>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2" y="1106501"/>
            <a:ext cx="8538424" cy="5163670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ko-KR" sz="1300" dirty="0" err="1" smtClean="0"/>
              <a:t>Sidelink</a:t>
            </a:r>
            <a:r>
              <a:rPr lang="en-US" altLang="ko-KR" sz="1300" dirty="0" smtClean="0"/>
              <a:t> </a:t>
            </a:r>
            <a:r>
              <a:rPr lang="en-US" altLang="ko-KR" sz="1300" dirty="0"/>
              <a:t>DRX related </a:t>
            </a:r>
            <a:r>
              <a:rPr lang="en-US" altLang="ko-KR" sz="1300" dirty="0" smtClean="0"/>
              <a:t>operation has RAN dependency.</a:t>
            </a:r>
          </a:p>
          <a:p>
            <a:pPr marL="285750" lvl="1" indent="0">
              <a:spcBef>
                <a:spcPts val="0"/>
              </a:spcBef>
              <a:spcAft>
                <a:spcPts val="200"/>
              </a:spcAft>
              <a:buNone/>
            </a:pPr>
            <a:endParaRPr lang="de-DE" altLang="de-DE" sz="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spcBef>
                <a:spcPts val="0"/>
              </a:spcBef>
              <a:spcAft>
                <a:spcPts val="2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de-DE" altLang="ko-KR" sz="1300" dirty="0" smtClean="0"/>
              <a:t>None</a:t>
            </a:r>
            <a:endParaRPr lang="de-DE" altLang="de-DE" sz="13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1" indent="0">
              <a:spcBef>
                <a:spcPts val="0"/>
              </a:spcBef>
              <a:spcAft>
                <a:spcPts val="200"/>
              </a:spcAft>
              <a:buNone/>
            </a:pPr>
            <a:endParaRPr lang="de-DE" altLang="de-DE" sz="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de-DE" sz="1600" b="1" dirty="0"/>
              <a:t>Focus for the Next Meeting </a:t>
            </a:r>
            <a:r>
              <a:rPr lang="de-DE" sz="1600" b="1"/>
              <a:t>(</a:t>
            </a:r>
            <a:r>
              <a:rPr lang="de-DE" sz="1600" b="1" smtClean="0"/>
              <a:t>SA2#143E</a:t>
            </a:r>
            <a:r>
              <a:rPr lang="de-DE" sz="1600" b="1" dirty="0" smtClean="0"/>
              <a:t>)</a:t>
            </a:r>
            <a:r>
              <a:rPr lang="de-DE" sz="1600" dirty="0" smtClean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 smtClean="0"/>
              <a:t>Finalize evaluation </a:t>
            </a:r>
            <a:r>
              <a:rPr lang="en-US" altLang="zh-CN" sz="1300"/>
              <a:t>and </a:t>
            </a:r>
            <a:r>
              <a:rPr lang="en-US" altLang="zh-CN" sz="1300" smtClean="0"/>
              <a:t>conclusion. </a:t>
            </a:r>
            <a:endParaRPr lang="en-US" altLang="zh-CN" sz="1300" dirty="0" smtClean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 dirty="0" smtClean="0"/>
              <a:t>Submit </a:t>
            </a:r>
            <a:r>
              <a:rPr lang="en-US" altLang="zh-CN" sz="1300" dirty="0"/>
              <a:t>TR </a:t>
            </a:r>
            <a:r>
              <a:rPr lang="en-US" altLang="zh-CN" sz="1300" dirty="0" smtClean="0"/>
              <a:t>23.776 </a:t>
            </a:r>
            <a:r>
              <a:rPr lang="en-US" altLang="zh-CN" sz="1300"/>
              <a:t>to </a:t>
            </a:r>
            <a:r>
              <a:rPr lang="en-US" altLang="zh-CN" sz="1300" smtClean="0"/>
              <a:t>SA#91 </a:t>
            </a:r>
            <a:r>
              <a:rPr lang="en-US" altLang="zh-CN" sz="1300" dirty="0"/>
              <a:t>plenary </a:t>
            </a:r>
            <a:r>
              <a:rPr lang="en-US" altLang="zh-CN" sz="1300"/>
              <a:t>for </a:t>
            </a:r>
            <a:r>
              <a:rPr lang="en-US" altLang="zh-CN" sz="1300" smtClean="0"/>
              <a:t>approval</a:t>
            </a:r>
            <a:r>
              <a:rPr lang="en-US" altLang="zh-CN" sz="1300" dirty="0"/>
              <a:t>. </a:t>
            </a:r>
            <a:endParaRPr lang="en-US" altLang="zh-CN" sz="1300" dirty="0" smtClean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 dirty="0" smtClean="0"/>
              <a:t>Agree </a:t>
            </a:r>
            <a:r>
              <a:rPr lang="en-US" altLang="zh-CN" sz="1300"/>
              <a:t>a WID dependent on RAN </a:t>
            </a:r>
            <a:r>
              <a:rPr lang="en-US" altLang="zh-CN" sz="1300" smtClean="0"/>
              <a:t>decision and agreement</a:t>
            </a:r>
            <a:r>
              <a:rPr lang="en-US" altLang="zh-CN" sz="1300"/>
              <a:t>.</a:t>
            </a:r>
            <a:endParaRPr lang="en-US" altLang="zh-CN" sz="1300" dirty="0" smtClean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altLang="zh-CN" sz="800" dirty="0"/>
          </a:p>
          <a:p>
            <a:pPr marL="457200" lvl="2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r>
              <a:rPr lang="en-US" altLang="zh-CN" sz="1600" b="1" dirty="0">
                <a:ea typeface="+mn-ea"/>
                <a:cs typeface="+mn-cs"/>
              </a:rPr>
              <a:t>Target Completion</a:t>
            </a:r>
            <a:r>
              <a:rPr lang="en-US" altLang="zh-CN" sz="1600" b="1" dirty="0" smtClean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/>
              <a:t>The target completion date for the study is proposed to be moved to Mar. 2021. </a:t>
            </a:r>
            <a:r>
              <a:rPr lang="en-US" altLang="zh-CN" sz="1300" smtClean="0"/>
              <a:t> </a:t>
            </a:r>
            <a:endParaRPr lang="de-DE" altLang="de-DE" sz="13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482434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5855733" cy="257293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BACKUP</a:t>
            </a:r>
            <a:b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GB" sz="3600"/>
              <a:t/>
            </a:r>
            <a:br>
              <a:rPr lang="en-GB" sz="3600"/>
            </a:br>
            <a:r>
              <a:rPr lang="en-GB" sz="2400" b="1" smtClean="0"/>
              <a:t>SA2#141E </a:t>
            </a:r>
            <a:r>
              <a:rPr lang="en-US" sz="2400" b="1" smtClean="0"/>
              <a:t>FS_eV2XARC_Ph2 </a:t>
            </a:r>
            <a:r>
              <a:rPr lang="en-US" altLang="de-DE" sz="2400" b="1" dirty="0"/>
              <a:t>Status </a:t>
            </a:r>
            <a:r>
              <a:rPr lang="en-GB" altLang="zh-CN" sz="2400" b="1" dirty="0"/>
              <a:t>Report </a:t>
            </a:r>
            <a:r>
              <a:rPr lang="en-GB" altLang="zh-CN" sz="2400" b="1"/>
              <a:t>(</a:t>
            </a:r>
            <a:r>
              <a:rPr lang="en-GB" altLang="zh-CN" sz="2400" b="1" smtClean="0"/>
              <a:t>S2-2007936) </a:t>
            </a:r>
            <a:r>
              <a:rPr lang="en-GB" altLang="zh-CN" sz="2400" b="1" dirty="0"/>
              <a:t>for information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42499268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6582</TotalTime>
  <Words>1858</Words>
  <Application>Microsoft Office PowerPoint</Application>
  <PresentationFormat>화면 슬라이드 쇼(4:3)</PresentationFormat>
  <Paragraphs>282</Paragraphs>
  <Slides>18</Slides>
  <Notes>18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8" baseType="lpstr">
      <vt:lpstr>Arial </vt:lpstr>
      <vt:lpstr>LG스마트체 Regular</vt:lpstr>
      <vt:lpstr>宋体</vt:lpstr>
      <vt:lpstr>굴림</vt:lpstr>
      <vt:lpstr>맑은 고딕</vt:lpstr>
      <vt:lpstr>Arial</vt:lpstr>
      <vt:lpstr>Calibri</vt:lpstr>
      <vt:lpstr>Georgia</vt:lpstr>
      <vt:lpstr>Times New Roman</vt:lpstr>
      <vt:lpstr>Office Theme</vt:lpstr>
      <vt:lpstr> ♥ FS_eV2XARC_Ph2 Status Report ♥</vt:lpstr>
      <vt:lpstr>FS_eV2XARC_Ph2 Status at SA#91-e</vt:lpstr>
      <vt:lpstr>FS_eV2XARC_Ph2 status after SA2#143E (1/2)</vt:lpstr>
      <vt:lpstr>FS_eV2XARC_Ph2 status after SA2#143E (2/2)</vt:lpstr>
      <vt:lpstr>BACKUP     SA2#142E FS_eV2XARC_Ph2 Status Report (S2-2009252) for information</vt:lpstr>
      <vt:lpstr>FS_eV2XARC_Ph2 Status at SA#90-e</vt:lpstr>
      <vt:lpstr>FS_eV2XARC_Ph2 status after SA2#142E (1/2)</vt:lpstr>
      <vt:lpstr>FS_eV2XARC_Ph2 status after SA2#142E (2/2)</vt:lpstr>
      <vt:lpstr>BACKUP     SA2#141E FS_eV2XARC_Ph2 Status Report (S2-2007936) for information</vt:lpstr>
      <vt:lpstr>FS_eV2XARC_Ph2 status after SA2#141E (1/2)</vt:lpstr>
      <vt:lpstr>FS_eV2XARC_Ph2 status after SA2#141E (2/2)</vt:lpstr>
      <vt:lpstr>BACKUP     SA2#140E FS_eV2XARC_Ph2 Status Report (S2-2006058) for information</vt:lpstr>
      <vt:lpstr>FS_eV2XARC_Ph2 Status at SA#89-e</vt:lpstr>
      <vt:lpstr>FS_eV2XARC_Ph2 status after SA2#140E (1/2)</vt:lpstr>
      <vt:lpstr>FS_eV2XARC_Ph2 status after SA2#140E (2/2)</vt:lpstr>
      <vt:lpstr>BACKUP     SA2#139E FS_eV2XARC_Ph2 Status Report (S2-2004763) for information</vt:lpstr>
      <vt:lpstr>FS_eV2XARC_Ph2 status after SA2#139E (1/2)</vt:lpstr>
      <vt:lpstr>FS_eV2XARC_Ph2 status after SA2#139E (2/2)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LaeYoung (LG Electronics)</cp:lastModifiedBy>
  <cp:revision>1460</cp:revision>
  <dcterms:created xsi:type="dcterms:W3CDTF">2008-08-30T09:32:10Z</dcterms:created>
  <dcterms:modified xsi:type="dcterms:W3CDTF">2021-03-09T15:49:43Z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</Properties>
</file>