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809" r:id="rId3"/>
    <p:sldId id="811" r:id="rId4"/>
    <p:sldId id="799" r:id="rId5"/>
    <p:sldId id="812" r:id="rId6"/>
    <p:sldId id="813" r:id="rId7"/>
    <p:sldId id="81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6" d="100"/>
          <a:sy n="166" d="100"/>
        </p:scale>
        <p:origin x="196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5270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03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0564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3563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143E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Feb 24 – Mar 09, 2021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S2-2100117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 24 – Mar 09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2021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548-100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4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eEdge_5GC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Hui Ni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SA2#143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5661863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dirty="0" smtClean="0"/>
                        <a:t> </a:t>
                      </a:r>
                      <a:r>
                        <a:rPr lang="en-US" altLang="zh-CN" sz="1400" b="1" dirty="0" smtClean="0"/>
                        <a:t>eEdge_5GC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4629" y="2353333"/>
            <a:ext cx="8554481" cy="4361194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First meeting for </a:t>
            </a:r>
            <a:r>
              <a:rPr lang="de-DE" altLang="de-DE" sz="1400" dirty="0" smtClean="0"/>
              <a:t>eEdge_5GC WI. </a:t>
            </a:r>
            <a:r>
              <a:rPr lang="de-DE" altLang="de-DE" sz="1400" dirty="0" smtClean="0"/>
              <a:t>TS </a:t>
            </a:r>
            <a:r>
              <a:rPr lang="de-DE" altLang="de-DE" sz="1400" dirty="0" smtClean="0"/>
              <a:t>23.548 v1.0.0 </a:t>
            </a:r>
            <a:r>
              <a:rPr lang="de-DE" altLang="de-DE" sz="1400" dirty="0"/>
              <a:t>is available at </a:t>
            </a:r>
            <a:r>
              <a:rPr lang="en-US" altLang="zh-CN" sz="1400" dirty="0">
                <a:hlinkClick r:id="rId3"/>
              </a:rPr>
              <a:t>link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15 </a:t>
            </a:r>
            <a:r>
              <a:rPr lang="de-DE" altLang="de-DE" sz="1400" dirty="0" smtClean="0"/>
              <a:t>pCRs </a:t>
            </a:r>
            <a:r>
              <a:rPr lang="de-DE" altLang="de-DE" sz="1400" dirty="0" smtClean="0"/>
              <a:t>for TS 23.548 (incl. TS skeleton) and 13 CRs for TS 23.501/23.502/23.503 are approved. Most of concluded solutions in study phase are agreed with identified FFS.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 LS replies are sent out to GSMA and SA6.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1: (Re-</a:t>
            </a:r>
            <a:r>
              <a:rPr lang="en-US" altLang="zh-CN" sz="1600" b="1" dirty="0" smtClean="0"/>
              <a:t>)Discovery </a:t>
            </a:r>
            <a:r>
              <a:rPr lang="en-US" altLang="zh-CN" sz="1600" b="1" dirty="0"/>
              <a:t>of Edge Application </a:t>
            </a:r>
            <a:r>
              <a:rPr lang="en-US" altLang="zh-CN" sz="1600" b="1" dirty="0" smtClean="0"/>
              <a:t>Server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The following solutions are approved</a:t>
            </a:r>
            <a:r>
              <a:rPr lang="en-US" altLang="zh-CN" sz="1400" dirty="0" smtClean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EAS </a:t>
            </a:r>
            <a:r>
              <a:rPr lang="en-US" altLang="zh-CN" sz="1000" dirty="0"/>
              <a:t>discovery </a:t>
            </a:r>
            <a:r>
              <a:rPr lang="en-US" altLang="zh-CN" sz="1000" dirty="0" smtClean="0"/>
              <a:t>procedures for </a:t>
            </a:r>
            <a:r>
              <a:rPr lang="en-US" altLang="zh-CN" sz="1000" dirty="0"/>
              <a:t>Distributed </a:t>
            </a:r>
            <a:r>
              <a:rPr lang="en-US" altLang="zh-CN" sz="1000" dirty="0" smtClean="0"/>
              <a:t>Anchor and Session breakout; </a:t>
            </a:r>
            <a:r>
              <a:rPr lang="en-US" altLang="zh-CN" sz="1000" dirty="0"/>
              <a:t>EAS re-discovery for Session </a:t>
            </a:r>
            <a:r>
              <a:rPr lang="en-US" altLang="zh-CN" sz="1000" dirty="0" smtClean="0"/>
              <a:t>Breakout; </a:t>
            </a:r>
            <a:r>
              <a:rPr lang="en-GB" altLang="zh-CN" sz="1000" dirty="0" smtClean="0"/>
              <a:t>UE </a:t>
            </a:r>
            <a:r>
              <a:rPr lang="en-GB" altLang="zh-CN" sz="1000" dirty="0"/>
              <a:t>Considerations for EAS </a:t>
            </a:r>
            <a:r>
              <a:rPr lang="en-GB" altLang="zh-CN" sz="1000" dirty="0"/>
              <a:t>rediscovery; Application layer based EAS (</a:t>
            </a:r>
            <a:r>
              <a:rPr lang="en-US" altLang="zh-CN" sz="1000" dirty="0"/>
              <a:t>r</a:t>
            </a:r>
            <a:r>
              <a:rPr lang="en-GB" altLang="zh-CN" sz="1000" dirty="0"/>
              <a:t>e-)direction; </a:t>
            </a:r>
            <a:r>
              <a:rPr lang="en-US" altLang="zh-CN" sz="1000" dirty="0"/>
              <a:t>EAS discovery using 3rd party mechanisms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2: </a:t>
            </a:r>
            <a:r>
              <a:rPr lang="en-US" altLang="zh-CN" sz="1600" b="1" dirty="0"/>
              <a:t>Edge </a:t>
            </a:r>
            <a:r>
              <a:rPr lang="en-US" altLang="zh-CN" sz="1600" b="1" dirty="0" smtClean="0"/>
              <a:t>Relocation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following solutions are </a:t>
            </a:r>
            <a:r>
              <a:rPr lang="en-US" altLang="zh-CN" sz="1400" dirty="0" smtClean="0"/>
              <a:t>approved: </a:t>
            </a:r>
            <a:endParaRPr lang="en-US" altLang="zh-CN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Target PSA buffering; </a:t>
            </a:r>
            <a:r>
              <a:rPr lang="en-GB" altLang="zh-CN" sz="1000" dirty="0" smtClean="0"/>
              <a:t>Edge </a:t>
            </a:r>
            <a:r>
              <a:rPr lang="en-GB" altLang="zh-CN" sz="1000" dirty="0"/>
              <a:t>Relocation considering User Plane </a:t>
            </a:r>
            <a:r>
              <a:rPr lang="en-GB" altLang="zh-CN" sz="1000" dirty="0" smtClean="0"/>
              <a:t>latency; EAS </a:t>
            </a:r>
            <a:r>
              <a:rPr lang="en-GB" altLang="zh-CN" sz="1000" dirty="0"/>
              <a:t>IP </a:t>
            </a:r>
            <a:r>
              <a:rPr lang="en-GB" altLang="zh-CN" sz="1000" dirty="0" smtClean="0"/>
              <a:t>replacement.</a:t>
            </a:r>
            <a:endParaRPr lang="en-US" altLang="zh-CN" sz="1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3: </a:t>
            </a:r>
            <a:r>
              <a:rPr lang="en-US" altLang="zh-CN" sz="1600" b="1" dirty="0"/>
              <a:t>Network </a:t>
            </a:r>
            <a:r>
              <a:rPr lang="en-US" altLang="zh-CN" sz="1600" b="1" dirty="0"/>
              <a:t>Exposure to Edge Application </a:t>
            </a:r>
            <a:r>
              <a:rPr lang="en-US" altLang="zh-CN" sz="1600" b="1" dirty="0" smtClean="0"/>
              <a:t>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following solutions are </a:t>
            </a:r>
            <a:r>
              <a:rPr lang="en-US" altLang="zh-CN" sz="1400" dirty="0" smtClean="0"/>
              <a:t>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Network </a:t>
            </a:r>
            <a:r>
              <a:rPr lang="en-US" altLang="zh-CN" sz="1000" dirty="0"/>
              <a:t>exposure via local </a:t>
            </a:r>
            <a:r>
              <a:rPr lang="en-US" altLang="zh-CN" sz="1000" dirty="0" smtClean="0"/>
              <a:t>NEF; Parameter </a:t>
            </a:r>
            <a:r>
              <a:rPr lang="en-US" altLang="zh-CN" sz="1000" dirty="0"/>
              <a:t>for local NEF </a:t>
            </a:r>
            <a:r>
              <a:rPr lang="en-US" altLang="zh-CN" sz="1000" dirty="0" smtClean="0"/>
              <a:t>selection;</a:t>
            </a:r>
            <a:endParaRPr lang="en-US" altLang="zh-CN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</a:t>
            </a:r>
            <a:r>
              <a:rPr lang="en-US" altLang="zh-CN" sz="1600" b="1" dirty="0" smtClean="0"/>
              <a:t>4: </a:t>
            </a:r>
            <a:r>
              <a:rPr lang="en-US" altLang="zh-CN" sz="1600" b="1" dirty="0"/>
              <a:t>Support </a:t>
            </a:r>
            <a:r>
              <a:rPr lang="en-US" altLang="zh-CN" sz="1600" b="1" dirty="0"/>
              <a:t>of 3GPP Application Layer </a:t>
            </a:r>
            <a:r>
              <a:rPr lang="en-US" altLang="zh-CN" sz="1600" b="1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 smtClean="0"/>
              <a:t>pCR</a:t>
            </a:r>
            <a:r>
              <a:rPr lang="en-US" altLang="zh-CN" sz="1400" dirty="0" smtClean="0"/>
              <a:t>/CRs for ECS </a:t>
            </a:r>
            <a:r>
              <a:rPr lang="en-US" altLang="zh-CN" sz="1400" dirty="0"/>
              <a:t>Address </a:t>
            </a:r>
            <a:r>
              <a:rPr lang="en-US" altLang="zh-CN" sz="1400" dirty="0" smtClean="0"/>
              <a:t>Provisioning are approved.</a:t>
            </a: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5: DNAI based SMF/I-SMF selection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CRs for SMF/I-SMF selections are approved.</a:t>
            </a: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220439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Whether/how to address the issue on “cooperation </a:t>
            </a:r>
            <a:r>
              <a:rPr lang="en-US" altLang="zh-CN" sz="1600" dirty="0"/>
              <a:t>among the applications, the 5GC and the UE to ensure no conflict on selecting the appropriate DNS </a:t>
            </a:r>
            <a:r>
              <a:rPr lang="en-US" altLang="zh-CN" sz="1600" dirty="0" smtClean="0"/>
              <a:t>server”.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SA2#144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Continue to discuss the postponed </a:t>
            </a:r>
            <a:r>
              <a:rPr lang="en-US" altLang="zh-CN" sz="1600" dirty="0" smtClean="0"/>
              <a:t>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the open issues.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Achieve 60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completion </a:t>
            </a:r>
            <a:r>
              <a:rPr lang="en-US" altLang="zh-CN" sz="1600" dirty="0"/>
              <a:t>after </a:t>
            </a:r>
            <a:r>
              <a:rPr lang="en-US" altLang="zh-CN" sz="1600" dirty="0" smtClean="0"/>
              <a:t>SA2#144e.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086977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</a:t>
                      </a:r>
                      <a:r>
                        <a:rPr lang="en-US" altLang="zh-CN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kumimoji="0" lang="en-US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47027"/>
            <a:ext cx="8554480" cy="34810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SA#89E: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40 </a:t>
            </a:r>
            <a:r>
              <a:rPr lang="en-US" altLang="zh-CN" sz="1400" dirty="0"/>
              <a:t>approved </a:t>
            </a:r>
            <a:r>
              <a:rPr lang="en-US" altLang="zh-CN" sz="1400" dirty="0" smtClean="0"/>
              <a:t>P-CRs on solution update, evaluation/conclusion of key issues.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All Key issues prioritized in Rel-17 have been concluded,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Key Issue #</a:t>
            </a:r>
            <a:r>
              <a:rPr lang="en-US" altLang="zh-CN" sz="1000" dirty="0"/>
              <a:t>1: Discovery of Edge Application Server</a:t>
            </a:r>
            <a:endParaRPr lang="en-US" altLang="zh-CN" sz="10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Key Issue </a:t>
            </a:r>
            <a:r>
              <a:rPr lang="en-US" altLang="zh-CN" sz="1000" dirty="0" smtClean="0"/>
              <a:t>#</a:t>
            </a:r>
            <a:r>
              <a:rPr lang="en-US" altLang="zh-CN" sz="1000" dirty="0"/>
              <a:t>2: Edge relocation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Key Issue </a:t>
            </a:r>
            <a:r>
              <a:rPr lang="en-US" altLang="zh-CN" sz="1000" dirty="0" smtClean="0"/>
              <a:t>#</a:t>
            </a:r>
            <a:r>
              <a:rPr lang="en-US" altLang="zh-CN" sz="1000" dirty="0"/>
              <a:t>3: Network Information Provisioning to Local Applications with low latency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Key Issue </a:t>
            </a:r>
            <a:r>
              <a:rPr lang="en-US" altLang="zh-CN" sz="1000" dirty="0" smtClean="0"/>
              <a:t>#</a:t>
            </a:r>
            <a:r>
              <a:rPr lang="en-US" altLang="zh-CN" sz="1000" dirty="0"/>
              <a:t>5: Activating the traffic routing towards Local Data Network per AF request</a:t>
            </a:r>
          </a:p>
          <a:p>
            <a:pPr lvl="1">
              <a:defRPr/>
            </a:pPr>
            <a:r>
              <a:rPr lang="en-US" altLang="zh-CN" sz="1400" dirty="0" smtClean="0"/>
              <a:t>2 LS replies from </a:t>
            </a:r>
            <a:r>
              <a:rPr lang="en-US" altLang="zh-CN" sz="1400" dirty="0"/>
              <a:t>SA3 and SA6 </a:t>
            </a:r>
            <a:r>
              <a:rPr lang="en-US" altLang="zh-CN" sz="1400" dirty="0" smtClean="0"/>
              <a:t>were handled.</a:t>
            </a:r>
            <a:endParaRPr lang="en-US" altLang="zh-CN" sz="1400" dirty="0"/>
          </a:p>
          <a:p>
            <a:pPr lvl="1">
              <a:defRPr/>
            </a:pPr>
            <a:r>
              <a:rPr lang="en-US" altLang="zh-CN" sz="1400" dirty="0"/>
              <a:t>The TR 23.748 </a:t>
            </a:r>
            <a:r>
              <a:rPr lang="en-US" altLang="zh-CN" sz="1400" dirty="0" smtClean="0"/>
              <a:t>and corresponding WID are </a:t>
            </a:r>
            <a:r>
              <a:rPr lang="en-US" altLang="zh-CN" sz="1400" dirty="0"/>
              <a:t>sent to SA plenary for </a:t>
            </a:r>
            <a:r>
              <a:rPr lang="en-US" altLang="zh-CN" sz="1400" dirty="0" smtClean="0"/>
              <a:t>approval.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/>
            <a:r>
              <a:rPr lang="en-US" sz="1400" dirty="0"/>
              <a:t>Start normative work in </a:t>
            </a:r>
            <a:r>
              <a:rPr lang="en-US" sz="1400" dirty="0" smtClean="0"/>
              <a:t>2021 Q1 according to WID.</a:t>
            </a:r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en-US" b="1" dirty="0" err="1" smtClean="0"/>
              <a:t>FS_enh_EC</a:t>
            </a:r>
            <a:r>
              <a:rPr lang="en-GB" altLang="en-US" b="1" dirty="0" smtClean="0"/>
              <a:t> status for SA #90E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8157045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SA2#142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85%(#141E) 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8455" y="2544630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FS_enh_EC TR 23.748 is available at</a:t>
            </a:r>
            <a:r>
              <a:rPr lang="de-DE" altLang="de-DE" sz="1400" dirty="0">
                <a:hlinkClick r:id="rId3"/>
              </a:rPr>
              <a:t> </a:t>
            </a:r>
            <a:r>
              <a:rPr lang="en-US" altLang="zh-CN" sz="1400" dirty="0">
                <a:hlinkClick r:id="rId3"/>
              </a:rPr>
              <a:t>link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26 pCRs are approved on SA2#142e meeting.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3 </a:t>
            </a:r>
            <a:r>
              <a:rPr lang="en-US" altLang="zh-CN" sz="1400" dirty="0"/>
              <a:t>existing solutions </a:t>
            </a:r>
            <a:r>
              <a:rPr lang="en-US" altLang="zh-CN" sz="1400" dirty="0" smtClean="0"/>
              <a:t>are revised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Existing conclusions are refined.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key issue </a:t>
            </a:r>
            <a:r>
              <a:rPr lang="en-US" altLang="zh-CN" sz="1400" dirty="0" smtClean="0"/>
              <a:t>is concluded.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Detailed </a:t>
            </a:r>
            <a:r>
              <a:rPr lang="en-US" altLang="zh-CN" sz="1400" dirty="0"/>
              <a:t>interaction between LDNSR and SMF is left to </a:t>
            </a:r>
            <a:r>
              <a:rPr lang="en-US" altLang="zh-CN" sz="1400" dirty="0" smtClean="0"/>
              <a:t>normative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6 </a:t>
            </a:r>
            <a:r>
              <a:rPr lang="en-US" altLang="zh-CN" sz="1400" dirty="0"/>
              <a:t>existing solutions </a:t>
            </a:r>
            <a:r>
              <a:rPr lang="en-US" altLang="zh-CN" sz="1400" dirty="0" smtClean="0"/>
              <a:t>are revised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New conclusions on specific solutions are approved.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key issue </a:t>
            </a:r>
            <a:r>
              <a:rPr lang="en-US" altLang="zh-CN" sz="1400" dirty="0" smtClean="0"/>
              <a:t>is concluded.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 conclusion proposal is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key issue is concluded</a:t>
            </a:r>
            <a:r>
              <a:rPr lang="en-US" altLang="zh-CN" sz="1400" dirty="0" smtClean="0"/>
              <a:t>.</a:t>
            </a: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KI has been concluded in SA2 #</a:t>
            </a:r>
            <a:r>
              <a:rPr lang="en-US" altLang="zh-CN" sz="1400" dirty="0" smtClean="0"/>
              <a:t>141E. No </a:t>
            </a:r>
            <a:r>
              <a:rPr lang="en-US" altLang="zh-CN" sz="1400" dirty="0"/>
              <a:t>new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29337816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SA2#142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None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SA2#143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Starting </a:t>
            </a:r>
            <a:r>
              <a:rPr lang="en-US" altLang="zh-CN" sz="1600" dirty="0"/>
              <a:t>normative phase after WID is approved</a:t>
            </a:r>
            <a:r>
              <a:rPr lang="en-US" altLang="zh-CN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600" dirty="0" smtClean="0"/>
              <a:t>SA2#143</a:t>
            </a:r>
            <a:r>
              <a:rPr lang="en-US" altLang="zh-CN" sz="1600" dirty="0" smtClean="0"/>
              <a:t>e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Starting normative phase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after WID is approved.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04584949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8286</TotalTime>
  <Words>708</Words>
  <Application>Microsoft Office PowerPoint</Application>
  <PresentationFormat>On-screen Show (4:3)</PresentationFormat>
  <Paragraphs>113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</vt:lpstr>
      <vt:lpstr>宋体</vt:lpstr>
      <vt:lpstr>Arial</vt:lpstr>
      <vt:lpstr>Calibri</vt:lpstr>
      <vt:lpstr>Times New Roman</vt:lpstr>
      <vt:lpstr>Office Theme</vt:lpstr>
      <vt:lpstr>   eEdge_5GC Status Report</vt:lpstr>
      <vt:lpstr> eEdge_5GC status after SA2#143e (1/2)</vt:lpstr>
      <vt:lpstr> eEdge_5GC status after SA2#143e (2/2)</vt:lpstr>
      <vt:lpstr>backup</vt:lpstr>
      <vt:lpstr>PowerPoint Presentation</vt:lpstr>
      <vt:lpstr>FS_enh_EC status after SA2#142e (1/2)</vt:lpstr>
      <vt:lpstr>FS_enh_EC status after SA2#142e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HW_Hui_d8</cp:lastModifiedBy>
  <cp:revision>1413</cp:revision>
  <dcterms:created xsi:type="dcterms:W3CDTF">2008-08-30T09:32:10Z</dcterms:created>
  <dcterms:modified xsi:type="dcterms:W3CDTF">2021-03-10T08:01:28Z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