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3"/>
  </p:notesMasterIdLst>
  <p:handoutMasterIdLst>
    <p:handoutMasterId r:id="rId24"/>
  </p:handoutMasterIdLst>
  <p:sldIdLst>
    <p:sldId id="303" r:id="rId5"/>
    <p:sldId id="806" r:id="rId6"/>
    <p:sldId id="807" r:id="rId7"/>
    <p:sldId id="808" r:id="rId8"/>
    <p:sldId id="805" r:id="rId9"/>
    <p:sldId id="787" r:id="rId10"/>
    <p:sldId id="792" r:id="rId11"/>
    <p:sldId id="788" r:id="rId12"/>
    <p:sldId id="795" r:id="rId13"/>
    <p:sldId id="796" r:id="rId14"/>
    <p:sldId id="797" r:id="rId15"/>
    <p:sldId id="798" r:id="rId16"/>
    <p:sldId id="799" r:id="rId17"/>
    <p:sldId id="800" r:id="rId18"/>
    <p:sldId id="801" r:id="rId19"/>
    <p:sldId id="802" r:id="rId20"/>
    <p:sldId id="803" r:id="rId21"/>
    <p:sldId id="804" r:id="rId2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ACE363-6D83-4A2F-BC8E-01BB7BB27E24}" v="6" dt="2020-11-18T02:31:20.04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2" d="100"/>
          <a:sy n="112" d="100"/>
        </p:scale>
        <p:origin x="114" y="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o Faccin" userId="bf6741b5-36bc-4b59-a73a-f03584833b71" providerId="ADAL" clId="{2990D885-579E-4FD4-AAC7-41DBADF56033}"/>
    <pc:docChg chg="addSld modSld modMainMaster">
      <pc:chgData name="Stefano Faccin" userId="bf6741b5-36bc-4b59-a73a-f03584833b71" providerId="ADAL" clId="{2990D885-579E-4FD4-AAC7-41DBADF56033}" dt="2020-11-18T02:31:39.850" v="91" actId="6549"/>
      <pc:docMkLst>
        <pc:docMk/>
      </pc:docMkLst>
      <pc:sldChg chg="addSp modSp add">
        <pc:chgData name="Stefano Faccin" userId="bf6741b5-36bc-4b59-a73a-f03584833b71" providerId="ADAL" clId="{2990D885-579E-4FD4-AAC7-41DBADF56033}" dt="2020-11-18T02:31:27.999" v="80" actId="20577"/>
        <pc:sldMkLst>
          <pc:docMk/>
          <pc:sldMk cId="2547255349" sldId="806"/>
        </pc:sldMkLst>
        <pc:spChg chg="add mod">
          <ac:chgData name="Stefano Faccin" userId="bf6741b5-36bc-4b59-a73a-f03584833b71" providerId="ADAL" clId="{2990D885-579E-4FD4-AAC7-41DBADF56033}" dt="2020-11-18T02:31:12.229" v="76" actId="1076"/>
          <ac:spMkLst>
            <pc:docMk/>
            <pc:sldMk cId="2547255349" sldId="806"/>
            <ac:spMk id="2" creationId="{5DAF8B9A-CB6F-4F8A-8322-C4506E9FCD85}"/>
          </ac:spMkLst>
        </pc:spChg>
        <pc:spChg chg="mod">
          <ac:chgData name="Stefano Faccin" userId="bf6741b5-36bc-4b59-a73a-f03584833b71" providerId="ADAL" clId="{2990D885-579E-4FD4-AAC7-41DBADF56033}" dt="2020-11-18T02:31:27.999" v="80" actId="20577"/>
          <ac:spMkLst>
            <pc:docMk/>
            <pc:sldMk cId="2547255349" sldId="806"/>
            <ac:spMk id="29698" creationId="{00000000-0000-0000-0000-000000000000}"/>
          </ac:spMkLst>
        </pc:spChg>
        <pc:spChg chg="mod">
          <ac:chgData name="Stefano Faccin" userId="bf6741b5-36bc-4b59-a73a-f03584833b71" providerId="ADAL" clId="{2990D885-579E-4FD4-AAC7-41DBADF56033}" dt="2020-11-18T02:30:28.880" v="57" actId="6549"/>
          <ac:spMkLst>
            <pc:docMk/>
            <pc:sldMk cId="2547255349" sldId="806"/>
            <ac:spMk id="29716" creationId="{00000000-0000-0000-0000-000000000000}"/>
          </ac:spMkLst>
        </pc:spChg>
        <pc:graphicFrameChg chg="modGraphic">
          <ac:chgData name="Stefano Faccin" userId="bf6741b5-36bc-4b59-a73a-f03584833b71" providerId="ADAL" clId="{2990D885-579E-4FD4-AAC7-41DBADF56033}" dt="2020-11-18T02:29:50.416" v="47" actId="13926"/>
          <ac:graphicFrameMkLst>
            <pc:docMk/>
            <pc:sldMk cId="2547255349" sldId="806"/>
            <ac:graphicFrameMk id="9" creationId="{00000000-0000-0000-0000-000000000000}"/>
          </ac:graphicFrameMkLst>
        </pc:graphicFrameChg>
      </pc:sldChg>
      <pc:sldChg chg="addSp modSp add">
        <pc:chgData name="Stefano Faccin" userId="bf6741b5-36bc-4b59-a73a-f03584833b71" providerId="ADAL" clId="{2990D885-579E-4FD4-AAC7-41DBADF56033}" dt="2020-11-18T02:31:31.375" v="82" actId="20577"/>
        <pc:sldMkLst>
          <pc:docMk/>
          <pc:sldMk cId="1225779620" sldId="807"/>
        </pc:sldMkLst>
        <pc:spChg chg="add">
          <ac:chgData name="Stefano Faccin" userId="bf6741b5-36bc-4b59-a73a-f03584833b71" providerId="ADAL" clId="{2990D885-579E-4FD4-AAC7-41DBADF56033}" dt="2020-11-18T02:31:16.522" v="77"/>
          <ac:spMkLst>
            <pc:docMk/>
            <pc:sldMk cId="1225779620" sldId="807"/>
            <ac:spMk id="5" creationId="{CC088BB3-26D6-4B82-8D09-765D0FE364D3}"/>
          </ac:spMkLst>
        </pc:spChg>
        <pc:spChg chg="mod">
          <ac:chgData name="Stefano Faccin" userId="bf6741b5-36bc-4b59-a73a-f03584833b71" providerId="ADAL" clId="{2990D885-579E-4FD4-AAC7-41DBADF56033}" dt="2020-11-18T02:31:31.375" v="82" actId="20577"/>
          <ac:spMkLst>
            <pc:docMk/>
            <pc:sldMk cId="1225779620" sldId="807"/>
            <ac:spMk id="29698" creationId="{00000000-0000-0000-0000-000000000000}"/>
          </ac:spMkLst>
        </pc:spChg>
      </pc:sldChg>
      <pc:sldChg chg="addSp modSp add">
        <pc:chgData name="Stefano Faccin" userId="bf6741b5-36bc-4b59-a73a-f03584833b71" providerId="ADAL" clId="{2990D885-579E-4FD4-AAC7-41DBADF56033}" dt="2020-11-18T02:31:39.850" v="91" actId="6549"/>
        <pc:sldMkLst>
          <pc:docMk/>
          <pc:sldMk cId="2088038247" sldId="808"/>
        </pc:sldMkLst>
        <pc:spChg chg="add">
          <ac:chgData name="Stefano Faccin" userId="bf6741b5-36bc-4b59-a73a-f03584833b71" providerId="ADAL" clId="{2990D885-579E-4FD4-AAC7-41DBADF56033}" dt="2020-11-18T02:31:20.047" v="78"/>
          <ac:spMkLst>
            <pc:docMk/>
            <pc:sldMk cId="2088038247" sldId="808"/>
            <ac:spMk id="4" creationId="{30ED8778-378B-40FD-9CAA-A1E70254E7E4}"/>
          </ac:spMkLst>
        </pc:spChg>
        <pc:spChg chg="mod">
          <ac:chgData name="Stefano Faccin" userId="bf6741b5-36bc-4b59-a73a-f03584833b71" providerId="ADAL" clId="{2990D885-579E-4FD4-AAC7-41DBADF56033}" dt="2020-11-18T02:31:39.850" v="91" actId="6549"/>
          <ac:spMkLst>
            <pc:docMk/>
            <pc:sldMk cId="2088038247" sldId="808"/>
            <ac:spMk id="29698" creationId="{00000000-0000-0000-0000-000000000000}"/>
          </ac:spMkLst>
        </pc:spChg>
      </pc:sldChg>
      <pc:sldMasterChg chg="modSp modSldLayout">
        <pc:chgData name="Stefano Faccin" userId="bf6741b5-36bc-4b59-a73a-f03584833b71" providerId="ADAL" clId="{2990D885-579E-4FD4-AAC7-41DBADF56033}" dt="2020-11-18T02:26:18.693" v="39" actId="20577"/>
        <pc:sldMasterMkLst>
          <pc:docMk/>
          <pc:sldMasterMk cId="0" sldId="2147483729"/>
        </pc:sldMasterMkLst>
        <pc:spChg chg="mod">
          <ac:chgData name="Stefano Faccin" userId="bf6741b5-36bc-4b59-a73a-f03584833b71" providerId="ADAL" clId="{2990D885-579E-4FD4-AAC7-41DBADF56033}" dt="2020-11-18T02:26:18.693" v="39" actId="20577"/>
          <ac:spMkLst>
            <pc:docMk/>
            <pc:sldMasterMk cId="0" sldId="2147483729"/>
            <ac:spMk id="10" creationId="{F9D4AC37-55C2-4FAA-AF7E-807D70DFFA58}"/>
          </ac:spMkLst>
        </pc:spChg>
        <pc:sldLayoutChg chg="modSp">
          <pc:chgData name="Stefano Faccin" userId="bf6741b5-36bc-4b59-a73a-f03584833b71" providerId="ADAL" clId="{2990D885-579E-4FD4-AAC7-41DBADF56033}" dt="2020-11-18T02:26:03.865" v="26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efano Faccin" userId="bf6741b5-36bc-4b59-a73a-f03584833b71" providerId="ADAL" clId="{2990D885-579E-4FD4-AAC7-41DBADF56033}" dt="2020-11-18T02:25:41.879" v="3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  <pc:spChg chg="mod">
            <ac:chgData name="Stefano Faccin" userId="bf6741b5-36bc-4b59-a73a-f03584833b71" providerId="ADAL" clId="{2990D885-579E-4FD4-AAC7-41DBADF56033}" dt="2020-11-18T02:26:03.865" v="26" actId="20577"/>
            <ac:spMkLst>
              <pc:docMk/>
              <pc:sldMasterMk cId="0" sldId="2147483729"/>
              <pc:sldLayoutMk cId="719417900" sldId="2147483770"/>
              <ac:spMk id="6" creationId="{98B9AA50-9B80-405B-9D7D-F1D278277DC5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11/17/2020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11/17/2020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88920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14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85068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735633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3398324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8308454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53414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88920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9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24644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S2-2009120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:a16="http://schemas.microsoft.com/office/drawing/2014/main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#142E (e-meeting)</a:t>
            </a:r>
          </a:p>
          <a:p>
            <a:r>
              <a:rPr lang="en-US" altLang="ko-KR" sz="1400" b="1" kern="1200" dirty="0" err="1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Elbonia</a:t>
            </a:r>
            <a:r>
              <a:rPr lang="en-US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November </a:t>
            </a:r>
            <a:r>
              <a:rPr lang="nb-NO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16 - 20, 2020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WG2#142E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 Electronic meeting, November 16 - 20, 2020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4/23754-010.zip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desktopmodules/Specifications/SpecificationDetails.aspx?specificationId=3655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desktopmodules/Specifications/SpecificationDetails.aspx?specificationId=3655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 b="1" dirty="0"/>
              <a:t>FS_ID_UAS_SA2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Stefano Faccin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Qualcomm Incorporated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DE8B5FF-D3A9-4FAD-83EF-3A88BF5F75C6}"/>
              </a:ext>
            </a:extLst>
          </p:cNvPr>
          <p:cNvGrpSpPr/>
          <p:nvPr/>
        </p:nvGrpSpPr>
        <p:grpSpPr>
          <a:xfrm>
            <a:off x="4129810" y="1539024"/>
            <a:ext cx="884380" cy="539125"/>
            <a:chOff x="8566317" y="881484"/>
            <a:chExt cx="1386954" cy="845498"/>
          </a:xfrm>
        </p:grpSpPr>
        <p:pic>
          <p:nvPicPr>
            <p:cNvPr id="5" name="Picture 4" descr="A picture containing flying, plane, jet, air&#10;&#10;Description automatically generated">
              <a:extLst>
                <a:ext uri="{FF2B5EF4-FFF2-40B4-BE49-F238E27FC236}">
                  <a16:creationId xmlns:a16="http://schemas.microsoft.com/office/drawing/2014/main" id="{6DE2775D-334F-4205-BEB9-0F2EF88928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6317" y="1087369"/>
              <a:ext cx="676345" cy="288473"/>
            </a:xfrm>
            <a:prstGeom prst="rect">
              <a:avLst/>
            </a:prstGeom>
          </p:spPr>
        </p:pic>
        <p:pic>
          <p:nvPicPr>
            <p:cNvPr id="6" name="Picture 5" descr="A picture containing small, plane, white, airplane&#10;&#10;Description automatically generated">
              <a:extLst>
                <a:ext uri="{FF2B5EF4-FFF2-40B4-BE49-F238E27FC236}">
                  <a16:creationId xmlns:a16="http://schemas.microsoft.com/office/drawing/2014/main" id="{F5B9865A-8137-440E-8F3E-72F9BFB609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4226" y="881484"/>
              <a:ext cx="562159" cy="276450"/>
            </a:xfrm>
            <a:prstGeom prst="rect">
              <a:avLst/>
            </a:prstGeom>
          </p:spPr>
        </p:pic>
        <p:pic>
          <p:nvPicPr>
            <p:cNvPr id="7" name="Picture 6" descr="A traffic light&#10;&#10;Description automatically generated">
              <a:extLst>
                <a:ext uri="{FF2B5EF4-FFF2-40B4-BE49-F238E27FC236}">
                  <a16:creationId xmlns:a16="http://schemas.microsoft.com/office/drawing/2014/main" id="{A8B24ABB-5AF4-4EA0-87E2-4583109909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298" y="1063690"/>
              <a:ext cx="427973" cy="302733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D249048-91BD-4A90-A50B-823ACDECF80E}"/>
                </a:ext>
              </a:extLst>
            </p:cNvPr>
            <p:cNvGrpSpPr/>
            <p:nvPr/>
          </p:nvGrpSpPr>
          <p:grpSpPr>
            <a:xfrm>
              <a:off x="8905929" y="1314092"/>
              <a:ext cx="270056" cy="279771"/>
              <a:chOff x="3880686" y="1718659"/>
              <a:chExt cx="646849" cy="670120"/>
            </a:xfrm>
            <a:solidFill>
              <a:schemeClr val="tx2"/>
            </a:solidFill>
          </p:grpSpPr>
          <p:sp>
            <p:nvSpPr>
              <p:cNvPr id="33" name="Freeform 5">
                <a:extLst>
                  <a:ext uri="{FF2B5EF4-FFF2-40B4-BE49-F238E27FC236}">
                    <a16:creationId xmlns:a16="http://schemas.microsoft.com/office/drawing/2014/main" id="{99C70379-2DE5-4646-9B6E-7C2B1C2A7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3928" y="1718659"/>
                <a:ext cx="351034" cy="225214"/>
              </a:xfrm>
              <a:custGeom>
                <a:avLst/>
                <a:gdLst>
                  <a:gd name="T0" fmla="*/ 655 w 656"/>
                  <a:gd name="T1" fmla="*/ 326 h 422"/>
                  <a:gd name="T2" fmla="*/ 582 w 656"/>
                  <a:gd name="T3" fmla="*/ 419 h 422"/>
                  <a:gd name="T4" fmla="*/ 514 w 656"/>
                  <a:gd name="T5" fmla="*/ 327 h 422"/>
                  <a:gd name="T6" fmla="*/ 356 w 656"/>
                  <a:gd name="T7" fmla="*/ 119 h 422"/>
                  <a:gd name="T8" fmla="*/ 0 w 656"/>
                  <a:gd name="T9" fmla="*/ 233 h 422"/>
                  <a:gd name="T10" fmla="*/ 392 w 656"/>
                  <a:gd name="T11" fmla="*/ 32 h 422"/>
                  <a:gd name="T12" fmla="*/ 655 w 656"/>
                  <a:gd name="T13" fmla="*/ 32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422">
                    <a:moveTo>
                      <a:pt x="655" y="326"/>
                    </a:moveTo>
                    <a:cubicBezTo>
                      <a:pt x="654" y="344"/>
                      <a:pt x="656" y="416"/>
                      <a:pt x="582" y="419"/>
                    </a:cubicBezTo>
                    <a:cubicBezTo>
                      <a:pt x="503" y="422"/>
                      <a:pt x="513" y="343"/>
                      <a:pt x="514" y="327"/>
                    </a:cubicBezTo>
                    <a:cubicBezTo>
                      <a:pt x="513" y="297"/>
                      <a:pt x="511" y="165"/>
                      <a:pt x="356" y="119"/>
                    </a:cubicBezTo>
                    <a:cubicBezTo>
                      <a:pt x="212" y="80"/>
                      <a:pt x="97" y="122"/>
                      <a:pt x="0" y="233"/>
                    </a:cubicBezTo>
                    <a:cubicBezTo>
                      <a:pt x="0" y="233"/>
                      <a:pt x="101" y="0"/>
                      <a:pt x="392" y="32"/>
                    </a:cubicBezTo>
                    <a:cubicBezTo>
                      <a:pt x="641" y="60"/>
                      <a:pt x="655" y="308"/>
                      <a:pt x="655" y="3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:a16="http://schemas.microsoft.com/office/drawing/2014/main" id="{E96C1459-72A5-4F3F-A893-9F189DC92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8940" y="1805826"/>
                <a:ext cx="260712" cy="171573"/>
              </a:xfrm>
              <a:custGeom>
                <a:avLst/>
                <a:gdLst>
                  <a:gd name="T0" fmla="*/ 487 w 487"/>
                  <a:gd name="T1" fmla="*/ 253 h 322"/>
                  <a:gd name="T2" fmla="*/ 431 w 487"/>
                  <a:gd name="T3" fmla="*/ 320 h 322"/>
                  <a:gd name="T4" fmla="*/ 382 w 487"/>
                  <a:gd name="T5" fmla="*/ 251 h 322"/>
                  <a:gd name="T6" fmla="*/ 268 w 487"/>
                  <a:gd name="T7" fmla="*/ 93 h 322"/>
                  <a:gd name="T8" fmla="*/ 0 w 487"/>
                  <a:gd name="T9" fmla="*/ 173 h 322"/>
                  <a:gd name="T10" fmla="*/ 296 w 487"/>
                  <a:gd name="T11" fmla="*/ 29 h 322"/>
                  <a:gd name="T12" fmla="*/ 487 w 487"/>
                  <a:gd name="T13" fmla="*/ 25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322">
                    <a:moveTo>
                      <a:pt x="487" y="253"/>
                    </a:moveTo>
                    <a:cubicBezTo>
                      <a:pt x="486" y="266"/>
                      <a:pt x="486" y="319"/>
                      <a:pt x="431" y="320"/>
                    </a:cubicBezTo>
                    <a:cubicBezTo>
                      <a:pt x="372" y="322"/>
                      <a:pt x="381" y="263"/>
                      <a:pt x="382" y="251"/>
                    </a:cubicBezTo>
                    <a:cubicBezTo>
                      <a:pt x="381" y="229"/>
                      <a:pt x="382" y="130"/>
                      <a:pt x="268" y="93"/>
                    </a:cubicBezTo>
                    <a:cubicBezTo>
                      <a:pt x="161" y="62"/>
                      <a:pt x="74" y="92"/>
                      <a:pt x="0" y="173"/>
                    </a:cubicBezTo>
                    <a:cubicBezTo>
                      <a:pt x="0" y="173"/>
                      <a:pt x="79" y="0"/>
                      <a:pt x="296" y="29"/>
                    </a:cubicBezTo>
                    <a:cubicBezTo>
                      <a:pt x="481" y="54"/>
                      <a:pt x="487" y="239"/>
                      <a:pt x="487" y="25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:a16="http://schemas.microsoft.com/office/drawing/2014/main" id="{98FEC343-22B7-45DB-B191-1B49F2F5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3557" y="1887471"/>
                <a:ext cx="196421" cy="122270"/>
              </a:xfrm>
              <a:custGeom>
                <a:avLst/>
                <a:gdLst>
                  <a:gd name="T0" fmla="*/ 326 w 367"/>
                  <a:gd name="T1" fmla="*/ 226 h 229"/>
                  <a:gd name="T2" fmla="*/ 287 w 367"/>
                  <a:gd name="T3" fmla="*/ 176 h 229"/>
                  <a:gd name="T4" fmla="*/ 196 w 367"/>
                  <a:gd name="T5" fmla="*/ 63 h 229"/>
                  <a:gd name="T6" fmla="*/ 0 w 367"/>
                  <a:gd name="T7" fmla="*/ 131 h 229"/>
                  <a:gd name="T8" fmla="*/ 215 w 367"/>
                  <a:gd name="T9" fmla="*/ 14 h 229"/>
                  <a:gd name="T10" fmla="*/ 365 w 367"/>
                  <a:gd name="T11" fmla="*/ 174 h 229"/>
                  <a:gd name="T12" fmla="*/ 326 w 367"/>
                  <a:gd name="T13" fmla="*/ 22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29">
                    <a:moveTo>
                      <a:pt x="326" y="226"/>
                    </a:moveTo>
                    <a:cubicBezTo>
                      <a:pt x="282" y="229"/>
                      <a:pt x="287" y="185"/>
                      <a:pt x="287" y="176"/>
                    </a:cubicBezTo>
                    <a:cubicBezTo>
                      <a:pt x="286" y="160"/>
                      <a:pt x="283" y="86"/>
                      <a:pt x="196" y="63"/>
                    </a:cubicBezTo>
                    <a:cubicBezTo>
                      <a:pt x="116" y="43"/>
                      <a:pt x="52" y="68"/>
                      <a:pt x="0" y="131"/>
                    </a:cubicBezTo>
                    <a:cubicBezTo>
                      <a:pt x="0" y="131"/>
                      <a:pt x="53" y="0"/>
                      <a:pt x="215" y="14"/>
                    </a:cubicBezTo>
                    <a:cubicBezTo>
                      <a:pt x="354" y="26"/>
                      <a:pt x="365" y="164"/>
                      <a:pt x="365" y="174"/>
                    </a:cubicBezTo>
                    <a:cubicBezTo>
                      <a:pt x="365" y="183"/>
                      <a:pt x="367" y="223"/>
                      <a:pt x="326" y="2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:a16="http://schemas.microsoft.com/office/drawing/2014/main" id="{A2ED59E2-2C49-407C-8C2A-F3D8914E2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4904" y="1964777"/>
                <a:ext cx="235469" cy="424002"/>
              </a:xfrm>
              <a:custGeom>
                <a:avLst/>
                <a:gdLst>
                  <a:gd name="T0" fmla="*/ 376 w 440"/>
                  <a:gd name="T1" fmla="*/ 778 h 795"/>
                  <a:gd name="T2" fmla="*/ 328 w 440"/>
                  <a:gd name="T3" fmla="*/ 788 h 795"/>
                  <a:gd name="T4" fmla="*/ 238 w 440"/>
                  <a:gd name="T5" fmla="*/ 795 h 795"/>
                  <a:gd name="T6" fmla="*/ 128 w 440"/>
                  <a:gd name="T7" fmla="*/ 775 h 795"/>
                  <a:gd name="T8" fmla="*/ 76 w 440"/>
                  <a:gd name="T9" fmla="*/ 711 h 795"/>
                  <a:gd name="T10" fmla="*/ 59 w 440"/>
                  <a:gd name="T11" fmla="*/ 574 h 795"/>
                  <a:gd name="T12" fmla="*/ 59 w 440"/>
                  <a:gd name="T13" fmla="*/ 375 h 795"/>
                  <a:gd name="T14" fmla="*/ 0 w 440"/>
                  <a:gd name="T15" fmla="*/ 375 h 795"/>
                  <a:gd name="T16" fmla="*/ 0 w 440"/>
                  <a:gd name="T17" fmla="*/ 216 h 795"/>
                  <a:gd name="T18" fmla="*/ 59 w 440"/>
                  <a:gd name="T19" fmla="*/ 216 h 795"/>
                  <a:gd name="T20" fmla="*/ 59 w 440"/>
                  <a:gd name="T21" fmla="*/ 112 h 795"/>
                  <a:gd name="T22" fmla="*/ 259 w 440"/>
                  <a:gd name="T23" fmla="*/ 0 h 795"/>
                  <a:gd name="T24" fmla="*/ 259 w 440"/>
                  <a:gd name="T25" fmla="*/ 216 h 795"/>
                  <a:gd name="T26" fmla="*/ 369 w 440"/>
                  <a:gd name="T27" fmla="*/ 216 h 795"/>
                  <a:gd name="T28" fmla="*/ 369 w 440"/>
                  <a:gd name="T29" fmla="*/ 375 h 795"/>
                  <a:gd name="T30" fmla="*/ 259 w 440"/>
                  <a:gd name="T31" fmla="*/ 375 h 795"/>
                  <a:gd name="T32" fmla="*/ 259 w 440"/>
                  <a:gd name="T33" fmla="*/ 576 h 795"/>
                  <a:gd name="T34" fmla="*/ 265 w 440"/>
                  <a:gd name="T35" fmla="*/ 624 h 795"/>
                  <a:gd name="T36" fmla="*/ 300 w 440"/>
                  <a:gd name="T37" fmla="*/ 642 h 795"/>
                  <a:gd name="T38" fmla="*/ 361 w 440"/>
                  <a:gd name="T39" fmla="*/ 628 h 795"/>
                  <a:gd name="T40" fmla="*/ 371 w 440"/>
                  <a:gd name="T41" fmla="*/ 625 h 795"/>
                  <a:gd name="T42" fmla="*/ 398 w 440"/>
                  <a:gd name="T43" fmla="*/ 700 h 795"/>
                  <a:gd name="T44" fmla="*/ 440 w 440"/>
                  <a:gd name="T45" fmla="*/ 756 h 795"/>
                  <a:gd name="T46" fmla="*/ 376 w 440"/>
                  <a:gd name="T47" fmla="*/ 7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0" h="795">
                    <a:moveTo>
                      <a:pt x="376" y="778"/>
                    </a:moveTo>
                    <a:cubicBezTo>
                      <a:pt x="360" y="782"/>
                      <a:pt x="344" y="785"/>
                      <a:pt x="328" y="788"/>
                    </a:cubicBezTo>
                    <a:cubicBezTo>
                      <a:pt x="297" y="793"/>
                      <a:pt x="267" y="795"/>
                      <a:pt x="238" y="795"/>
                    </a:cubicBezTo>
                    <a:cubicBezTo>
                      <a:pt x="188" y="795"/>
                      <a:pt x="152" y="789"/>
                      <a:pt x="128" y="775"/>
                    </a:cubicBezTo>
                    <a:cubicBezTo>
                      <a:pt x="105" y="761"/>
                      <a:pt x="87" y="740"/>
                      <a:pt x="76" y="711"/>
                    </a:cubicBezTo>
                    <a:cubicBezTo>
                      <a:pt x="65" y="683"/>
                      <a:pt x="59" y="637"/>
                      <a:pt x="59" y="574"/>
                    </a:cubicBezTo>
                    <a:cubicBezTo>
                      <a:pt x="59" y="375"/>
                      <a:pt x="59" y="375"/>
                      <a:pt x="59" y="375"/>
                    </a:cubicBezTo>
                    <a:cubicBezTo>
                      <a:pt x="0" y="375"/>
                      <a:pt x="0" y="375"/>
                      <a:pt x="0" y="375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59" y="216"/>
                      <a:pt x="59" y="216"/>
                      <a:pt x="59" y="216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59" y="216"/>
                      <a:pt x="259" y="216"/>
                      <a:pt x="259" y="216"/>
                    </a:cubicBezTo>
                    <a:cubicBezTo>
                      <a:pt x="369" y="216"/>
                      <a:pt x="369" y="216"/>
                      <a:pt x="369" y="216"/>
                    </a:cubicBezTo>
                    <a:cubicBezTo>
                      <a:pt x="369" y="375"/>
                      <a:pt x="369" y="375"/>
                      <a:pt x="369" y="375"/>
                    </a:cubicBezTo>
                    <a:cubicBezTo>
                      <a:pt x="259" y="375"/>
                      <a:pt x="259" y="375"/>
                      <a:pt x="259" y="375"/>
                    </a:cubicBezTo>
                    <a:cubicBezTo>
                      <a:pt x="259" y="576"/>
                      <a:pt x="259" y="576"/>
                      <a:pt x="259" y="576"/>
                    </a:cubicBezTo>
                    <a:cubicBezTo>
                      <a:pt x="259" y="600"/>
                      <a:pt x="261" y="616"/>
                      <a:pt x="265" y="624"/>
                    </a:cubicBezTo>
                    <a:cubicBezTo>
                      <a:pt x="272" y="636"/>
                      <a:pt x="283" y="642"/>
                      <a:pt x="300" y="642"/>
                    </a:cubicBezTo>
                    <a:cubicBezTo>
                      <a:pt x="314" y="642"/>
                      <a:pt x="335" y="637"/>
                      <a:pt x="361" y="628"/>
                    </a:cubicBezTo>
                    <a:cubicBezTo>
                      <a:pt x="361" y="628"/>
                      <a:pt x="367" y="626"/>
                      <a:pt x="371" y="625"/>
                    </a:cubicBezTo>
                    <a:cubicBezTo>
                      <a:pt x="378" y="637"/>
                      <a:pt x="366" y="636"/>
                      <a:pt x="398" y="700"/>
                    </a:cubicBezTo>
                    <a:cubicBezTo>
                      <a:pt x="402" y="709"/>
                      <a:pt x="428" y="743"/>
                      <a:pt x="440" y="756"/>
                    </a:cubicBezTo>
                    <a:cubicBezTo>
                      <a:pt x="409" y="770"/>
                      <a:pt x="376" y="778"/>
                      <a:pt x="376" y="7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9">
                <a:extLst>
                  <a:ext uri="{FF2B5EF4-FFF2-40B4-BE49-F238E27FC236}">
                    <a16:creationId xmlns:a16="http://schemas.microsoft.com/office/drawing/2014/main" id="{D4B0CB72-ACAF-4EDB-99C2-E04A57BF8D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1975" y="2109529"/>
                <a:ext cx="285560" cy="279250"/>
              </a:xfrm>
              <a:custGeom>
                <a:avLst/>
                <a:gdLst>
                  <a:gd name="T0" fmla="*/ 327 w 534"/>
                  <a:gd name="T1" fmla="*/ 138 h 524"/>
                  <a:gd name="T2" fmla="*/ 268 w 534"/>
                  <a:gd name="T3" fmla="*/ 114 h 524"/>
                  <a:gd name="T4" fmla="*/ 201 w 534"/>
                  <a:gd name="T5" fmla="*/ 150 h 524"/>
                  <a:gd name="T6" fmla="*/ 182 w 534"/>
                  <a:gd name="T7" fmla="*/ 205 h 524"/>
                  <a:gd name="T8" fmla="*/ 353 w 534"/>
                  <a:gd name="T9" fmla="*/ 205 h 524"/>
                  <a:gd name="T10" fmla="*/ 327 w 534"/>
                  <a:gd name="T11" fmla="*/ 138 h 524"/>
                  <a:gd name="T12" fmla="*/ 534 w 534"/>
                  <a:gd name="T13" fmla="*/ 297 h 524"/>
                  <a:gd name="T14" fmla="*/ 534 w 534"/>
                  <a:gd name="T15" fmla="*/ 310 h 524"/>
                  <a:gd name="T16" fmla="*/ 534 w 534"/>
                  <a:gd name="T17" fmla="*/ 310 h 524"/>
                  <a:gd name="T18" fmla="*/ 534 w 534"/>
                  <a:gd name="T19" fmla="*/ 315 h 524"/>
                  <a:gd name="T20" fmla="*/ 180 w 534"/>
                  <a:gd name="T21" fmla="*/ 315 h 524"/>
                  <a:gd name="T22" fmla="*/ 203 w 534"/>
                  <a:gd name="T23" fmla="*/ 379 h 524"/>
                  <a:gd name="T24" fmla="*/ 270 w 534"/>
                  <a:gd name="T25" fmla="*/ 411 h 524"/>
                  <a:gd name="T26" fmla="*/ 319 w 534"/>
                  <a:gd name="T27" fmla="*/ 397 h 524"/>
                  <a:gd name="T28" fmla="*/ 350 w 534"/>
                  <a:gd name="T29" fmla="*/ 366 h 524"/>
                  <a:gd name="T30" fmla="*/ 356 w 534"/>
                  <a:gd name="T31" fmla="*/ 354 h 524"/>
                  <a:gd name="T32" fmla="*/ 530 w 534"/>
                  <a:gd name="T33" fmla="*/ 354 h 524"/>
                  <a:gd name="T34" fmla="*/ 528 w 534"/>
                  <a:gd name="T35" fmla="*/ 365 h 524"/>
                  <a:gd name="T36" fmla="*/ 427 w 534"/>
                  <a:gd name="T37" fmla="*/ 492 h 524"/>
                  <a:gd name="T38" fmla="*/ 266 w 534"/>
                  <a:gd name="T39" fmla="*/ 524 h 524"/>
                  <a:gd name="T40" fmla="*/ 122 w 534"/>
                  <a:gd name="T41" fmla="*/ 496 h 524"/>
                  <a:gd name="T42" fmla="*/ 35 w 534"/>
                  <a:gd name="T43" fmla="*/ 407 h 524"/>
                  <a:gd name="T44" fmla="*/ 0 w 534"/>
                  <a:gd name="T45" fmla="*/ 263 h 524"/>
                  <a:gd name="T46" fmla="*/ 69 w 534"/>
                  <a:gd name="T47" fmla="*/ 72 h 524"/>
                  <a:gd name="T48" fmla="*/ 260 w 534"/>
                  <a:gd name="T49" fmla="*/ 0 h 524"/>
                  <a:gd name="T50" fmla="*/ 417 w 534"/>
                  <a:gd name="T51" fmla="*/ 32 h 524"/>
                  <a:gd name="T52" fmla="*/ 504 w 534"/>
                  <a:gd name="T53" fmla="*/ 127 h 524"/>
                  <a:gd name="T54" fmla="*/ 534 w 534"/>
                  <a:gd name="T55" fmla="*/ 288 h 524"/>
                  <a:gd name="T56" fmla="*/ 534 w 534"/>
                  <a:gd name="T57" fmla="*/ 294 h 524"/>
                  <a:gd name="T58" fmla="*/ 534 w 534"/>
                  <a:gd name="T59" fmla="*/ 294 h 524"/>
                  <a:gd name="T60" fmla="*/ 534 w 534"/>
                  <a:gd name="T61" fmla="*/ 29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4" h="524">
                    <a:moveTo>
                      <a:pt x="327" y="138"/>
                    </a:moveTo>
                    <a:cubicBezTo>
                      <a:pt x="312" y="122"/>
                      <a:pt x="292" y="114"/>
                      <a:pt x="268" y="114"/>
                    </a:cubicBezTo>
                    <a:cubicBezTo>
                      <a:pt x="240" y="114"/>
                      <a:pt x="217" y="126"/>
                      <a:pt x="201" y="150"/>
                    </a:cubicBezTo>
                    <a:cubicBezTo>
                      <a:pt x="191" y="163"/>
                      <a:pt x="185" y="181"/>
                      <a:pt x="182" y="205"/>
                    </a:cubicBezTo>
                    <a:cubicBezTo>
                      <a:pt x="353" y="205"/>
                      <a:pt x="353" y="205"/>
                      <a:pt x="353" y="205"/>
                    </a:cubicBezTo>
                    <a:cubicBezTo>
                      <a:pt x="348" y="175"/>
                      <a:pt x="340" y="152"/>
                      <a:pt x="327" y="138"/>
                    </a:cubicBezTo>
                    <a:close/>
                    <a:moveTo>
                      <a:pt x="534" y="297"/>
                    </a:move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5"/>
                      <a:pt x="534" y="315"/>
                      <a:pt x="534" y="315"/>
                    </a:cubicBezTo>
                    <a:cubicBezTo>
                      <a:pt x="180" y="315"/>
                      <a:pt x="180" y="315"/>
                      <a:pt x="180" y="315"/>
                    </a:cubicBezTo>
                    <a:cubicBezTo>
                      <a:pt x="184" y="343"/>
                      <a:pt x="191" y="364"/>
                      <a:pt x="203" y="379"/>
                    </a:cubicBezTo>
                    <a:cubicBezTo>
                      <a:pt x="220" y="401"/>
                      <a:pt x="242" y="411"/>
                      <a:pt x="270" y="411"/>
                    </a:cubicBezTo>
                    <a:cubicBezTo>
                      <a:pt x="287" y="411"/>
                      <a:pt x="303" y="407"/>
                      <a:pt x="319" y="397"/>
                    </a:cubicBezTo>
                    <a:cubicBezTo>
                      <a:pt x="328" y="391"/>
                      <a:pt x="339" y="381"/>
                      <a:pt x="350" y="366"/>
                    </a:cubicBezTo>
                    <a:cubicBezTo>
                      <a:pt x="356" y="354"/>
                      <a:pt x="356" y="354"/>
                      <a:pt x="356" y="354"/>
                    </a:cubicBezTo>
                    <a:cubicBezTo>
                      <a:pt x="530" y="354"/>
                      <a:pt x="530" y="354"/>
                      <a:pt x="530" y="354"/>
                    </a:cubicBezTo>
                    <a:cubicBezTo>
                      <a:pt x="528" y="365"/>
                      <a:pt x="528" y="365"/>
                      <a:pt x="528" y="365"/>
                    </a:cubicBezTo>
                    <a:cubicBezTo>
                      <a:pt x="528" y="365"/>
                      <a:pt x="506" y="446"/>
                      <a:pt x="427" y="492"/>
                    </a:cubicBezTo>
                    <a:cubicBezTo>
                      <a:pt x="390" y="514"/>
                      <a:pt x="336" y="524"/>
                      <a:pt x="266" y="524"/>
                    </a:cubicBezTo>
                    <a:cubicBezTo>
                      <a:pt x="205" y="524"/>
                      <a:pt x="157" y="515"/>
                      <a:pt x="122" y="496"/>
                    </a:cubicBezTo>
                    <a:cubicBezTo>
                      <a:pt x="87" y="478"/>
                      <a:pt x="58" y="448"/>
                      <a:pt x="35" y="407"/>
                    </a:cubicBezTo>
                    <a:cubicBezTo>
                      <a:pt x="12" y="366"/>
                      <a:pt x="0" y="318"/>
                      <a:pt x="0" y="263"/>
                    </a:cubicBezTo>
                    <a:cubicBezTo>
                      <a:pt x="0" y="184"/>
                      <a:pt x="23" y="121"/>
                      <a:pt x="69" y="72"/>
                    </a:cubicBezTo>
                    <a:cubicBezTo>
                      <a:pt x="115" y="24"/>
                      <a:pt x="179" y="0"/>
                      <a:pt x="260" y="0"/>
                    </a:cubicBezTo>
                    <a:cubicBezTo>
                      <a:pt x="326" y="0"/>
                      <a:pt x="378" y="10"/>
                      <a:pt x="417" y="32"/>
                    </a:cubicBezTo>
                    <a:cubicBezTo>
                      <a:pt x="455" y="54"/>
                      <a:pt x="484" y="85"/>
                      <a:pt x="504" y="127"/>
                    </a:cubicBezTo>
                    <a:cubicBezTo>
                      <a:pt x="524" y="168"/>
                      <a:pt x="534" y="222"/>
                      <a:pt x="534" y="288"/>
                    </a:cubicBezTo>
                    <a:cubicBezTo>
                      <a:pt x="534" y="294"/>
                      <a:pt x="534" y="294"/>
                      <a:pt x="534" y="294"/>
                    </a:cubicBezTo>
                    <a:cubicBezTo>
                      <a:pt x="534" y="294"/>
                      <a:pt x="534" y="294"/>
                      <a:pt x="534" y="294"/>
                    </a:cubicBezTo>
                    <a:lnTo>
                      <a:pt x="534" y="2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0">
                <a:extLst>
                  <a:ext uri="{FF2B5EF4-FFF2-40B4-BE49-F238E27FC236}">
                    <a16:creationId xmlns:a16="http://schemas.microsoft.com/office/drawing/2014/main" id="{71D3323A-CD4E-42F3-93E5-50358ABE4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686" y="2037745"/>
                <a:ext cx="199182" cy="344723"/>
              </a:xfrm>
              <a:custGeom>
                <a:avLst/>
                <a:gdLst>
                  <a:gd name="T0" fmla="*/ 0 w 372"/>
                  <a:gd name="T1" fmla="*/ 646 h 646"/>
                  <a:gd name="T2" fmla="*/ 0 w 372"/>
                  <a:gd name="T3" fmla="*/ 0 h 646"/>
                  <a:gd name="T4" fmla="*/ 208 w 372"/>
                  <a:gd name="T5" fmla="*/ 0 h 646"/>
                  <a:gd name="T6" fmla="*/ 200 w 372"/>
                  <a:gd name="T7" fmla="*/ 500 h 646"/>
                  <a:gd name="T8" fmla="*/ 318 w 372"/>
                  <a:gd name="T9" fmla="*/ 500 h 646"/>
                  <a:gd name="T10" fmla="*/ 330 w 372"/>
                  <a:gd name="T11" fmla="*/ 579 h 646"/>
                  <a:gd name="T12" fmla="*/ 372 w 372"/>
                  <a:gd name="T13" fmla="*/ 646 h 646"/>
                  <a:gd name="T14" fmla="*/ 0 w 372"/>
                  <a:gd name="T15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2" h="646">
                    <a:moveTo>
                      <a:pt x="0" y="64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0" y="500"/>
                      <a:pt x="200" y="500"/>
                      <a:pt x="200" y="500"/>
                    </a:cubicBezTo>
                    <a:cubicBezTo>
                      <a:pt x="318" y="500"/>
                      <a:pt x="318" y="500"/>
                      <a:pt x="318" y="500"/>
                    </a:cubicBezTo>
                    <a:cubicBezTo>
                      <a:pt x="318" y="500"/>
                      <a:pt x="320" y="545"/>
                      <a:pt x="330" y="579"/>
                    </a:cubicBezTo>
                    <a:cubicBezTo>
                      <a:pt x="341" y="618"/>
                      <a:pt x="372" y="646"/>
                      <a:pt x="372" y="646"/>
                    </a:cubicBezTo>
                    <a:lnTo>
                      <a:pt x="0" y="6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B284E14-B5F4-481C-A9FE-0452944D3F58}"/>
                </a:ext>
              </a:extLst>
            </p:cNvPr>
            <p:cNvGrpSpPr/>
            <p:nvPr/>
          </p:nvGrpSpPr>
          <p:grpSpPr>
            <a:xfrm>
              <a:off x="9470550" y="1309919"/>
              <a:ext cx="358368" cy="358368"/>
              <a:chOff x="4338206" y="4126217"/>
              <a:chExt cx="973016" cy="973016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72938922-CF55-4290-B7F0-AFD77F59ACCD}"/>
                  </a:ext>
                </a:extLst>
              </p:cNvPr>
              <p:cNvSpPr/>
              <p:nvPr/>
            </p:nvSpPr>
            <p:spPr>
              <a:xfrm flipH="1">
                <a:off x="4338206" y="4126217"/>
                <a:ext cx="973016" cy="973016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51EDD255-BF8C-4C98-BE1A-699A3F92D7F2}"/>
                  </a:ext>
                </a:extLst>
              </p:cNvPr>
              <p:cNvSpPr/>
              <p:nvPr/>
            </p:nvSpPr>
            <p:spPr>
              <a:xfrm flipH="1">
                <a:off x="4400301" y="4188312"/>
                <a:ext cx="848826" cy="848826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3CA8381A-5B01-40F1-858A-A49785530681}"/>
                  </a:ext>
                </a:extLst>
              </p:cNvPr>
              <p:cNvGrpSpPr/>
              <p:nvPr/>
            </p:nvGrpSpPr>
            <p:grpSpPr>
              <a:xfrm>
                <a:off x="4572267" y="4463368"/>
                <a:ext cx="495011" cy="298714"/>
                <a:chOff x="7075488" y="4494213"/>
                <a:chExt cx="2025651" cy="1222375"/>
              </a:xfrm>
              <a:solidFill>
                <a:schemeClr val="accent5">
                  <a:lumMod val="20000"/>
                  <a:lumOff val="80000"/>
                </a:schemeClr>
              </a:solidFill>
            </p:grpSpPr>
            <p:sp>
              <p:nvSpPr>
                <p:cNvPr id="31" name="Freeform 13">
                  <a:extLst>
                    <a:ext uri="{FF2B5EF4-FFF2-40B4-BE49-F238E27FC236}">
                      <a16:creationId xmlns:a16="http://schemas.microsoft.com/office/drawing/2014/main" id="{EACFAC54-9BB4-43BA-AC4B-07AA78E07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5488" y="4514850"/>
                  <a:ext cx="782638" cy="1201738"/>
                </a:xfrm>
                <a:custGeom>
                  <a:avLst/>
                  <a:gdLst>
                    <a:gd name="T0" fmla="*/ 164 w 654"/>
                    <a:gd name="T1" fmla="*/ 392 h 1005"/>
                    <a:gd name="T2" fmla="*/ 348 w 654"/>
                    <a:gd name="T3" fmla="*/ 333 h 1005"/>
                    <a:gd name="T4" fmla="*/ 563 w 654"/>
                    <a:gd name="T5" fmla="*/ 420 h 1005"/>
                    <a:gd name="T6" fmla="*/ 654 w 654"/>
                    <a:gd name="T7" fmla="*/ 653 h 1005"/>
                    <a:gd name="T8" fmla="*/ 562 w 654"/>
                    <a:gd name="T9" fmla="*/ 905 h 1005"/>
                    <a:gd name="T10" fmla="*/ 317 w 654"/>
                    <a:gd name="T11" fmla="*/ 1005 h 1005"/>
                    <a:gd name="T12" fmla="*/ 103 w 654"/>
                    <a:gd name="T13" fmla="*/ 936 h 1005"/>
                    <a:gd name="T14" fmla="*/ 0 w 654"/>
                    <a:gd name="T15" fmla="*/ 729 h 1005"/>
                    <a:gd name="T16" fmla="*/ 131 w 654"/>
                    <a:gd name="T17" fmla="*/ 729 h 1005"/>
                    <a:gd name="T18" fmla="*/ 194 w 654"/>
                    <a:gd name="T19" fmla="*/ 862 h 1005"/>
                    <a:gd name="T20" fmla="*/ 317 w 654"/>
                    <a:gd name="T21" fmla="*/ 905 h 1005"/>
                    <a:gd name="T22" fmla="*/ 466 w 654"/>
                    <a:gd name="T23" fmla="*/ 836 h 1005"/>
                    <a:gd name="T24" fmla="*/ 523 w 654"/>
                    <a:gd name="T25" fmla="*/ 664 h 1005"/>
                    <a:gd name="T26" fmla="*/ 465 w 654"/>
                    <a:gd name="T27" fmla="*/ 500 h 1005"/>
                    <a:gd name="T28" fmla="*/ 315 w 654"/>
                    <a:gd name="T29" fmla="*/ 440 h 1005"/>
                    <a:gd name="T30" fmla="*/ 135 w 654"/>
                    <a:gd name="T31" fmla="*/ 522 h 1005"/>
                    <a:gd name="T32" fmla="*/ 36 w 654"/>
                    <a:gd name="T33" fmla="*/ 522 h 1005"/>
                    <a:gd name="T34" fmla="*/ 77 w 654"/>
                    <a:gd name="T35" fmla="*/ 0 h 1005"/>
                    <a:gd name="T36" fmla="*/ 607 w 654"/>
                    <a:gd name="T37" fmla="*/ 0 h 1005"/>
                    <a:gd name="T38" fmla="*/ 607 w 654"/>
                    <a:gd name="T39" fmla="*/ 118 h 1005"/>
                    <a:gd name="T40" fmla="*/ 186 w 654"/>
                    <a:gd name="T41" fmla="*/ 118 h 1005"/>
                    <a:gd name="T42" fmla="*/ 164 w 654"/>
                    <a:gd name="T43" fmla="*/ 392 h 10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54" h="1005">
                      <a:moveTo>
                        <a:pt x="164" y="392"/>
                      </a:moveTo>
                      <a:cubicBezTo>
                        <a:pt x="213" y="352"/>
                        <a:pt x="274" y="333"/>
                        <a:pt x="348" y="333"/>
                      </a:cubicBezTo>
                      <a:cubicBezTo>
                        <a:pt x="430" y="333"/>
                        <a:pt x="502" y="362"/>
                        <a:pt x="563" y="420"/>
                      </a:cubicBezTo>
                      <a:cubicBezTo>
                        <a:pt x="624" y="478"/>
                        <a:pt x="654" y="556"/>
                        <a:pt x="654" y="653"/>
                      </a:cubicBezTo>
                      <a:cubicBezTo>
                        <a:pt x="654" y="754"/>
                        <a:pt x="624" y="838"/>
                        <a:pt x="562" y="905"/>
                      </a:cubicBezTo>
                      <a:cubicBezTo>
                        <a:pt x="501" y="972"/>
                        <a:pt x="419" y="1005"/>
                        <a:pt x="317" y="1005"/>
                      </a:cubicBezTo>
                      <a:cubicBezTo>
                        <a:pt x="234" y="1005"/>
                        <a:pt x="162" y="982"/>
                        <a:pt x="103" y="936"/>
                      </a:cubicBezTo>
                      <a:cubicBezTo>
                        <a:pt x="44" y="889"/>
                        <a:pt x="9" y="820"/>
                        <a:pt x="0" y="729"/>
                      </a:cubicBezTo>
                      <a:cubicBezTo>
                        <a:pt x="131" y="729"/>
                        <a:pt x="131" y="729"/>
                        <a:pt x="131" y="729"/>
                      </a:cubicBezTo>
                      <a:cubicBezTo>
                        <a:pt x="139" y="789"/>
                        <a:pt x="159" y="833"/>
                        <a:pt x="194" y="862"/>
                      </a:cubicBezTo>
                      <a:cubicBezTo>
                        <a:pt x="228" y="891"/>
                        <a:pt x="269" y="905"/>
                        <a:pt x="317" y="905"/>
                      </a:cubicBezTo>
                      <a:cubicBezTo>
                        <a:pt x="379" y="905"/>
                        <a:pt x="428" y="882"/>
                        <a:pt x="466" y="836"/>
                      </a:cubicBezTo>
                      <a:cubicBezTo>
                        <a:pt x="504" y="790"/>
                        <a:pt x="523" y="732"/>
                        <a:pt x="523" y="664"/>
                      </a:cubicBezTo>
                      <a:cubicBezTo>
                        <a:pt x="523" y="595"/>
                        <a:pt x="504" y="540"/>
                        <a:pt x="465" y="500"/>
                      </a:cubicBezTo>
                      <a:cubicBezTo>
                        <a:pt x="426" y="460"/>
                        <a:pt x="376" y="440"/>
                        <a:pt x="315" y="440"/>
                      </a:cubicBezTo>
                      <a:cubicBezTo>
                        <a:pt x="244" y="440"/>
                        <a:pt x="184" y="468"/>
                        <a:pt x="135" y="522"/>
                      </a:cubicBezTo>
                      <a:cubicBezTo>
                        <a:pt x="36" y="522"/>
                        <a:pt x="36" y="522"/>
                        <a:pt x="36" y="522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607" y="0"/>
                        <a:pt x="607" y="0"/>
                        <a:pt x="607" y="0"/>
                      </a:cubicBezTo>
                      <a:cubicBezTo>
                        <a:pt x="607" y="118"/>
                        <a:pt x="607" y="118"/>
                        <a:pt x="607" y="118"/>
                      </a:cubicBezTo>
                      <a:cubicBezTo>
                        <a:pt x="186" y="118"/>
                        <a:pt x="186" y="118"/>
                        <a:pt x="186" y="118"/>
                      </a:cubicBezTo>
                      <a:lnTo>
                        <a:pt x="164" y="3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14">
                  <a:extLst>
                    <a:ext uri="{FF2B5EF4-FFF2-40B4-BE49-F238E27FC236}">
                      <a16:creationId xmlns:a16="http://schemas.microsoft.com/office/drawing/2014/main" id="{1598C908-05D1-412B-B3DC-BB71D3D1D3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1001" y="4494213"/>
                  <a:ext cx="1100138" cy="1222375"/>
                </a:xfrm>
                <a:custGeom>
                  <a:avLst/>
                  <a:gdLst>
                    <a:gd name="T0" fmla="*/ 478 w 921"/>
                    <a:gd name="T1" fmla="*/ 1022 h 1022"/>
                    <a:gd name="T2" fmla="*/ 133 w 921"/>
                    <a:gd name="T3" fmla="*/ 883 h 1022"/>
                    <a:gd name="T4" fmla="*/ 0 w 921"/>
                    <a:gd name="T5" fmla="*/ 511 h 1022"/>
                    <a:gd name="T6" fmla="*/ 131 w 921"/>
                    <a:gd name="T7" fmla="*/ 140 h 1022"/>
                    <a:gd name="T8" fmla="*/ 474 w 921"/>
                    <a:gd name="T9" fmla="*/ 0 h 1022"/>
                    <a:gd name="T10" fmla="*/ 771 w 921"/>
                    <a:gd name="T11" fmla="*/ 86 h 1022"/>
                    <a:gd name="T12" fmla="*/ 903 w 921"/>
                    <a:gd name="T13" fmla="*/ 316 h 1022"/>
                    <a:gd name="T14" fmla="*/ 768 w 921"/>
                    <a:gd name="T15" fmla="*/ 316 h 1022"/>
                    <a:gd name="T16" fmla="*/ 682 w 921"/>
                    <a:gd name="T17" fmla="*/ 167 h 1022"/>
                    <a:gd name="T18" fmla="*/ 476 w 921"/>
                    <a:gd name="T19" fmla="*/ 112 h 1022"/>
                    <a:gd name="T20" fmla="*/ 229 w 921"/>
                    <a:gd name="T21" fmla="*/ 217 h 1022"/>
                    <a:gd name="T22" fmla="*/ 136 w 921"/>
                    <a:gd name="T23" fmla="*/ 511 h 1022"/>
                    <a:gd name="T24" fmla="*/ 230 w 921"/>
                    <a:gd name="T25" fmla="*/ 805 h 1022"/>
                    <a:gd name="T26" fmla="*/ 477 w 921"/>
                    <a:gd name="T27" fmla="*/ 910 h 1022"/>
                    <a:gd name="T28" fmla="*/ 794 w 921"/>
                    <a:gd name="T29" fmla="*/ 769 h 1022"/>
                    <a:gd name="T30" fmla="*/ 794 w 921"/>
                    <a:gd name="T31" fmla="*/ 619 h 1022"/>
                    <a:gd name="T32" fmla="*/ 533 w 921"/>
                    <a:gd name="T33" fmla="*/ 619 h 1022"/>
                    <a:gd name="T34" fmla="*/ 533 w 921"/>
                    <a:gd name="T35" fmla="*/ 501 h 1022"/>
                    <a:gd name="T36" fmla="*/ 921 w 921"/>
                    <a:gd name="T37" fmla="*/ 501 h 1022"/>
                    <a:gd name="T38" fmla="*/ 921 w 921"/>
                    <a:gd name="T39" fmla="*/ 1005 h 1022"/>
                    <a:gd name="T40" fmla="*/ 829 w 921"/>
                    <a:gd name="T41" fmla="*/ 1005 h 1022"/>
                    <a:gd name="T42" fmla="*/ 794 w 921"/>
                    <a:gd name="T43" fmla="*/ 902 h 1022"/>
                    <a:gd name="T44" fmla="*/ 478 w 921"/>
                    <a:gd name="T45" fmla="*/ 1022 h 1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1" h="1022">
                      <a:moveTo>
                        <a:pt x="478" y="1022"/>
                      </a:moveTo>
                      <a:cubicBezTo>
                        <a:pt x="336" y="1022"/>
                        <a:pt x="221" y="976"/>
                        <a:pt x="133" y="883"/>
                      </a:cubicBezTo>
                      <a:cubicBezTo>
                        <a:pt x="45" y="790"/>
                        <a:pt x="0" y="666"/>
                        <a:pt x="0" y="511"/>
                      </a:cubicBezTo>
                      <a:cubicBezTo>
                        <a:pt x="0" y="356"/>
                        <a:pt x="44" y="232"/>
                        <a:pt x="131" y="140"/>
                      </a:cubicBezTo>
                      <a:cubicBezTo>
                        <a:pt x="218" y="47"/>
                        <a:pt x="333" y="0"/>
                        <a:pt x="474" y="0"/>
                      </a:cubicBezTo>
                      <a:cubicBezTo>
                        <a:pt x="593" y="0"/>
                        <a:pt x="692" y="29"/>
                        <a:pt x="771" y="86"/>
                      </a:cubicBezTo>
                      <a:cubicBezTo>
                        <a:pt x="850" y="144"/>
                        <a:pt x="894" y="220"/>
                        <a:pt x="903" y="316"/>
                      </a:cubicBezTo>
                      <a:cubicBezTo>
                        <a:pt x="768" y="316"/>
                        <a:pt x="768" y="316"/>
                        <a:pt x="768" y="316"/>
                      </a:cubicBezTo>
                      <a:cubicBezTo>
                        <a:pt x="763" y="253"/>
                        <a:pt x="734" y="203"/>
                        <a:pt x="682" y="167"/>
                      </a:cubicBezTo>
                      <a:cubicBezTo>
                        <a:pt x="630" y="130"/>
                        <a:pt x="561" y="112"/>
                        <a:pt x="476" y="112"/>
                      </a:cubicBezTo>
                      <a:cubicBezTo>
                        <a:pt x="373" y="112"/>
                        <a:pt x="291" y="147"/>
                        <a:pt x="229" y="217"/>
                      </a:cubicBezTo>
                      <a:cubicBezTo>
                        <a:pt x="167" y="286"/>
                        <a:pt x="136" y="385"/>
                        <a:pt x="136" y="511"/>
                      </a:cubicBezTo>
                      <a:cubicBezTo>
                        <a:pt x="136" y="638"/>
                        <a:pt x="167" y="736"/>
                        <a:pt x="230" y="805"/>
                      </a:cubicBezTo>
                      <a:cubicBezTo>
                        <a:pt x="293" y="875"/>
                        <a:pt x="375" y="910"/>
                        <a:pt x="477" y="910"/>
                      </a:cubicBezTo>
                      <a:cubicBezTo>
                        <a:pt x="619" y="910"/>
                        <a:pt x="725" y="863"/>
                        <a:pt x="794" y="769"/>
                      </a:cubicBezTo>
                      <a:cubicBezTo>
                        <a:pt x="794" y="619"/>
                        <a:pt x="794" y="619"/>
                        <a:pt x="794" y="619"/>
                      </a:cubicBezTo>
                      <a:cubicBezTo>
                        <a:pt x="533" y="619"/>
                        <a:pt x="533" y="619"/>
                        <a:pt x="533" y="619"/>
                      </a:cubicBezTo>
                      <a:cubicBezTo>
                        <a:pt x="533" y="501"/>
                        <a:pt x="533" y="501"/>
                        <a:pt x="533" y="501"/>
                      </a:cubicBezTo>
                      <a:cubicBezTo>
                        <a:pt x="921" y="501"/>
                        <a:pt x="921" y="501"/>
                        <a:pt x="921" y="501"/>
                      </a:cubicBezTo>
                      <a:cubicBezTo>
                        <a:pt x="921" y="1005"/>
                        <a:pt x="921" y="1005"/>
                        <a:pt x="921" y="1005"/>
                      </a:cubicBezTo>
                      <a:cubicBezTo>
                        <a:pt x="829" y="1005"/>
                        <a:pt x="829" y="1005"/>
                        <a:pt x="829" y="1005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727" y="982"/>
                        <a:pt x="622" y="1022"/>
                        <a:pt x="478" y="10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oup 4">
              <a:extLst>
                <a:ext uri="{FF2B5EF4-FFF2-40B4-BE49-F238E27FC236}">
                  <a16:creationId xmlns:a16="http://schemas.microsoft.com/office/drawing/2014/main" id="{EA8FB272-44E1-48D3-BE61-75A31D3EF51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10204" y="1167834"/>
              <a:ext cx="494725" cy="559148"/>
              <a:chOff x="2404" y="537"/>
              <a:chExt cx="2872" cy="3246"/>
            </a:xfrm>
            <a:solidFill>
              <a:schemeClr val="accent5">
                <a:lumMod val="60000"/>
                <a:lumOff val="40000"/>
                <a:alpha val="30000"/>
              </a:schemeClr>
            </a:solidFill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724ABCA3-D7E9-4068-A2CF-E0421697C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3" y="537"/>
                <a:ext cx="1994" cy="1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4B7814D0-075F-4ED4-920A-48C10116D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4" y="911"/>
                <a:ext cx="1252" cy="12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 71">
                <a:extLst>
                  <a:ext uri="{FF2B5EF4-FFF2-40B4-BE49-F238E27FC236}">
                    <a16:creationId xmlns:a16="http://schemas.microsoft.com/office/drawing/2014/main" id="{1B8D815B-84AD-42AA-A19B-DA68C62CC0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4" y="1660"/>
                <a:ext cx="2872" cy="2123"/>
              </a:xfrm>
              <a:custGeom>
                <a:avLst/>
                <a:gdLst>
                  <a:gd name="T0" fmla="*/ 1074 w 1074"/>
                  <a:gd name="T1" fmla="*/ 794 h 794"/>
                  <a:gd name="T2" fmla="*/ 609 w 1074"/>
                  <a:gd name="T3" fmla="*/ 0 h 794"/>
                  <a:gd name="T4" fmla="*/ 573 w 1074"/>
                  <a:gd name="T5" fmla="*/ 0 h 794"/>
                  <a:gd name="T6" fmla="*/ 501 w 1074"/>
                  <a:gd name="T7" fmla="*/ 0 h 794"/>
                  <a:gd name="T8" fmla="*/ 465 w 1074"/>
                  <a:gd name="T9" fmla="*/ 0 h 794"/>
                  <a:gd name="T10" fmla="*/ 0 w 1074"/>
                  <a:gd name="T11" fmla="*/ 794 h 794"/>
                  <a:gd name="T12" fmla="*/ 107 w 1074"/>
                  <a:gd name="T13" fmla="*/ 794 h 794"/>
                  <a:gd name="T14" fmla="*/ 220 w 1074"/>
                  <a:gd name="T15" fmla="*/ 602 h 794"/>
                  <a:gd name="T16" fmla="*/ 537 w 1074"/>
                  <a:gd name="T17" fmla="*/ 675 h 794"/>
                  <a:gd name="T18" fmla="*/ 854 w 1074"/>
                  <a:gd name="T19" fmla="*/ 602 h 794"/>
                  <a:gd name="T20" fmla="*/ 967 w 1074"/>
                  <a:gd name="T21" fmla="*/ 794 h 794"/>
                  <a:gd name="T22" fmla="*/ 1074 w 1074"/>
                  <a:gd name="T23" fmla="*/ 794 h 794"/>
                  <a:gd name="T24" fmla="*/ 537 w 1074"/>
                  <a:gd name="T25" fmla="*/ 61 h 794"/>
                  <a:gd name="T26" fmla="*/ 719 w 1074"/>
                  <a:gd name="T27" fmla="*/ 372 h 794"/>
                  <a:gd name="T28" fmla="*/ 537 w 1074"/>
                  <a:gd name="T29" fmla="*/ 410 h 794"/>
                  <a:gd name="T30" fmla="*/ 355 w 1074"/>
                  <a:gd name="T31" fmla="*/ 372 h 794"/>
                  <a:gd name="T32" fmla="*/ 537 w 1074"/>
                  <a:gd name="T33" fmla="*/ 61 h 794"/>
                  <a:gd name="T34" fmla="*/ 537 w 1074"/>
                  <a:gd name="T35" fmla="*/ 589 h 794"/>
                  <a:gd name="T36" fmla="*/ 263 w 1074"/>
                  <a:gd name="T37" fmla="*/ 527 h 794"/>
                  <a:gd name="T38" fmla="*/ 311 w 1074"/>
                  <a:gd name="T39" fmla="*/ 447 h 794"/>
                  <a:gd name="T40" fmla="*/ 537 w 1074"/>
                  <a:gd name="T41" fmla="*/ 496 h 794"/>
                  <a:gd name="T42" fmla="*/ 763 w 1074"/>
                  <a:gd name="T43" fmla="*/ 447 h 794"/>
                  <a:gd name="T44" fmla="*/ 811 w 1074"/>
                  <a:gd name="T45" fmla="*/ 527 h 794"/>
                  <a:gd name="T46" fmla="*/ 537 w 1074"/>
                  <a:gd name="T47" fmla="*/ 589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74" h="794">
                    <a:moveTo>
                      <a:pt x="1074" y="794"/>
                    </a:moveTo>
                    <a:cubicBezTo>
                      <a:pt x="609" y="0"/>
                      <a:pt x="609" y="0"/>
                      <a:pt x="609" y="0"/>
                    </a:cubicBezTo>
                    <a:cubicBezTo>
                      <a:pt x="573" y="0"/>
                      <a:pt x="573" y="0"/>
                      <a:pt x="573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0" y="794"/>
                      <a:pt x="0" y="794"/>
                      <a:pt x="0" y="794"/>
                    </a:cubicBezTo>
                    <a:cubicBezTo>
                      <a:pt x="107" y="794"/>
                      <a:pt x="107" y="794"/>
                      <a:pt x="107" y="794"/>
                    </a:cubicBezTo>
                    <a:cubicBezTo>
                      <a:pt x="220" y="602"/>
                      <a:pt x="220" y="602"/>
                      <a:pt x="220" y="602"/>
                    </a:cubicBezTo>
                    <a:cubicBezTo>
                      <a:pt x="318" y="650"/>
                      <a:pt x="427" y="675"/>
                      <a:pt x="537" y="675"/>
                    </a:cubicBezTo>
                    <a:cubicBezTo>
                      <a:pt x="647" y="675"/>
                      <a:pt x="756" y="650"/>
                      <a:pt x="854" y="602"/>
                    </a:cubicBezTo>
                    <a:cubicBezTo>
                      <a:pt x="967" y="794"/>
                      <a:pt x="967" y="794"/>
                      <a:pt x="967" y="794"/>
                    </a:cubicBezTo>
                    <a:lnTo>
                      <a:pt x="1074" y="794"/>
                    </a:lnTo>
                    <a:close/>
                    <a:moveTo>
                      <a:pt x="537" y="61"/>
                    </a:moveTo>
                    <a:cubicBezTo>
                      <a:pt x="719" y="372"/>
                      <a:pt x="719" y="372"/>
                      <a:pt x="719" y="372"/>
                    </a:cubicBezTo>
                    <a:cubicBezTo>
                      <a:pt x="662" y="397"/>
                      <a:pt x="600" y="410"/>
                      <a:pt x="537" y="410"/>
                    </a:cubicBezTo>
                    <a:cubicBezTo>
                      <a:pt x="474" y="410"/>
                      <a:pt x="412" y="397"/>
                      <a:pt x="355" y="372"/>
                    </a:cubicBezTo>
                    <a:lnTo>
                      <a:pt x="537" y="61"/>
                    </a:lnTo>
                    <a:close/>
                    <a:moveTo>
                      <a:pt x="537" y="589"/>
                    </a:moveTo>
                    <a:cubicBezTo>
                      <a:pt x="442" y="589"/>
                      <a:pt x="348" y="568"/>
                      <a:pt x="263" y="527"/>
                    </a:cubicBezTo>
                    <a:cubicBezTo>
                      <a:pt x="311" y="447"/>
                      <a:pt x="311" y="447"/>
                      <a:pt x="311" y="447"/>
                    </a:cubicBezTo>
                    <a:cubicBezTo>
                      <a:pt x="381" y="479"/>
                      <a:pt x="459" y="496"/>
                      <a:pt x="537" y="496"/>
                    </a:cubicBezTo>
                    <a:cubicBezTo>
                      <a:pt x="615" y="496"/>
                      <a:pt x="693" y="479"/>
                      <a:pt x="763" y="447"/>
                    </a:cubicBezTo>
                    <a:cubicBezTo>
                      <a:pt x="811" y="527"/>
                      <a:pt x="811" y="527"/>
                      <a:pt x="811" y="527"/>
                    </a:cubicBezTo>
                    <a:cubicBezTo>
                      <a:pt x="726" y="568"/>
                      <a:pt x="632" y="589"/>
                      <a:pt x="537" y="58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F16BE647-C329-444D-BF70-C0F09BB542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4" y="1248"/>
                <a:ext cx="575" cy="57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Group 4">
              <a:extLst>
                <a:ext uri="{FF2B5EF4-FFF2-40B4-BE49-F238E27FC236}">
                  <a16:creationId xmlns:a16="http://schemas.microsoft.com/office/drawing/2014/main" id="{66A4BB7C-228D-4942-A0BC-CF7779E248E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71683" y="1192649"/>
              <a:ext cx="112057" cy="144076"/>
              <a:chOff x="2577" y="540"/>
              <a:chExt cx="2520" cy="3240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22" name="Freeform 309">
                <a:extLst>
                  <a:ext uri="{FF2B5EF4-FFF2-40B4-BE49-F238E27FC236}">
                    <a16:creationId xmlns:a16="http://schemas.microsoft.com/office/drawing/2014/main" id="{0FD29188-4019-4CFD-AC2C-6C6754382C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3" y="540"/>
                <a:ext cx="2049" cy="2892"/>
              </a:xfrm>
              <a:custGeom>
                <a:avLst/>
                <a:gdLst>
                  <a:gd name="T0" fmla="*/ 386 w 766"/>
                  <a:gd name="T1" fmla="*/ 0 h 1082"/>
                  <a:gd name="T2" fmla="*/ 0 w 766"/>
                  <a:gd name="T3" fmla="*/ 385 h 1082"/>
                  <a:gd name="T4" fmla="*/ 65 w 766"/>
                  <a:gd name="T5" fmla="*/ 599 h 1082"/>
                  <a:gd name="T6" fmla="*/ 65 w 766"/>
                  <a:gd name="T7" fmla="*/ 599 h 1082"/>
                  <a:gd name="T8" fmla="*/ 386 w 766"/>
                  <a:gd name="T9" fmla="*/ 1082 h 1082"/>
                  <a:gd name="T10" fmla="*/ 701 w 766"/>
                  <a:gd name="T11" fmla="*/ 599 h 1082"/>
                  <a:gd name="T12" fmla="*/ 766 w 766"/>
                  <a:gd name="T13" fmla="*/ 381 h 1082"/>
                  <a:gd name="T14" fmla="*/ 386 w 766"/>
                  <a:gd name="T15" fmla="*/ 0 h 1082"/>
                  <a:gd name="T16" fmla="*/ 386 w 766"/>
                  <a:gd name="T17" fmla="*/ 636 h 1082"/>
                  <a:gd name="T18" fmla="*/ 135 w 766"/>
                  <a:gd name="T19" fmla="*/ 381 h 1082"/>
                  <a:gd name="T20" fmla="*/ 386 w 766"/>
                  <a:gd name="T21" fmla="*/ 130 h 1082"/>
                  <a:gd name="T22" fmla="*/ 636 w 766"/>
                  <a:gd name="T23" fmla="*/ 381 h 1082"/>
                  <a:gd name="T24" fmla="*/ 386 w 766"/>
                  <a:gd name="T25" fmla="*/ 636 h 1082"/>
                  <a:gd name="T26" fmla="*/ 492 w 766"/>
                  <a:gd name="T27" fmla="*/ 381 h 1082"/>
                  <a:gd name="T28" fmla="*/ 386 w 766"/>
                  <a:gd name="T29" fmla="*/ 492 h 1082"/>
                  <a:gd name="T30" fmla="*/ 283 w 766"/>
                  <a:gd name="T31" fmla="*/ 381 h 1082"/>
                  <a:gd name="T32" fmla="*/ 386 w 766"/>
                  <a:gd name="T33" fmla="*/ 279 h 1082"/>
                  <a:gd name="T34" fmla="*/ 492 w 766"/>
                  <a:gd name="T35" fmla="*/ 381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66" h="1082">
                    <a:moveTo>
                      <a:pt x="386" y="0"/>
                    </a:moveTo>
                    <a:cubicBezTo>
                      <a:pt x="172" y="0"/>
                      <a:pt x="0" y="176"/>
                      <a:pt x="0" y="385"/>
                    </a:cubicBezTo>
                    <a:cubicBezTo>
                      <a:pt x="5" y="464"/>
                      <a:pt x="28" y="538"/>
                      <a:pt x="65" y="599"/>
                    </a:cubicBezTo>
                    <a:cubicBezTo>
                      <a:pt x="65" y="599"/>
                      <a:pt x="65" y="599"/>
                      <a:pt x="65" y="599"/>
                    </a:cubicBezTo>
                    <a:cubicBezTo>
                      <a:pt x="386" y="1082"/>
                      <a:pt x="386" y="1082"/>
                      <a:pt x="386" y="1082"/>
                    </a:cubicBezTo>
                    <a:cubicBezTo>
                      <a:pt x="701" y="599"/>
                      <a:pt x="701" y="599"/>
                      <a:pt x="701" y="599"/>
                    </a:cubicBezTo>
                    <a:cubicBezTo>
                      <a:pt x="743" y="534"/>
                      <a:pt x="766" y="460"/>
                      <a:pt x="766" y="381"/>
                    </a:cubicBezTo>
                    <a:cubicBezTo>
                      <a:pt x="766" y="172"/>
                      <a:pt x="594" y="0"/>
                      <a:pt x="386" y="0"/>
                    </a:cubicBezTo>
                    <a:close/>
                    <a:moveTo>
                      <a:pt x="386" y="636"/>
                    </a:moveTo>
                    <a:cubicBezTo>
                      <a:pt x="246" y="636"/>
                      <a:pt x="135" y="520"/>
                      <a:pt x="135" y="381"/>
                    </a:cubicBezTo>
                    <a:cubicBezTo>
                      <a:pt x="135" y="246"/>
                      <a:pt x="246" y="130"/>
                      <a:pt x="386" y="130"/>
                    </a:cubicBezTo>
                    <a:cubicBezTo>
                      <a:pt x="520" y="130"/>
                      <a:pt x="636" y="246"/>
                      <a:pt x="636" y="381"/>
                    </a:cubicBezTo>
                    <a:cubicBezTo>
                      <a:pt x="636" y="520"/>
                      <a:pt x="520" y="636"/>
                      <a:pt x="386" y="636"/>
                    </a:cubicBezTo>
                    <a:close/>
                    <a:moveTo>
                      <a:pt x="492" y="381"/>
                    </a:moveTo>
                    <a:cubicBezTo>
                      <a:pt x="492" y="446"/>
                      <a:pt x="446" y="492"/>
                      <a:pt x="386" y="492"/>
                    </a:cubicBezTo>
                    <a:cubicBezTo>
                      <a:pt x="330" y="492"/>
                      <a:pt x="283" y="446"/>
                      <a:pt x="283" y="381"/>
                    </a:cubicBezTo>
                    <a:cubicBezTo>
                      <a:pt x="283" y="325"/>
                      <a:pt x="330" y="279"/>
                      <a:pt x="386" y="279"/>
                    </a:cubicBezTo>
                    <a:cubicBezTo>
                      <a:pt x="446" y="279"/>
                      <a:pt x="492" y="325"/>
                      <a:pt x="492" y="381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310">
                <a:extLst>
                  <a:ext uri="{FF2B5EF4-FFF2-40B4-BE49-F238E27FC236}">
                    <a16:creationId xmlns:a16="http://schemas.microsoft.com/office/drawing/2014/main" id="{8FA29D45-8C34-4125-8582-364D8A05F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3569"/>
                <a:ext cx="2520" cy="211"/>
              </a:xfrm>
              <a:custGeom>
                <a:avLst/>
                <a:gdLst>
                  <a:gd name="T0" fmla="*/ 47 w 942"/>
                  <a:gd name="T1" fmla="*/ 0 h 79"/>
                  <a:gd name="T2" fmla="*/ 900 w 942"/>
                  <a:gd name="T3" fmla="*/ 0 h 79"/>
                  <a:gd name="T4" fmla="*/ 942 w 942"/>
                  <a:gd name="T5" fmla="*/ 37 h 79"/>
                  <a:gd name="T6" fmla="*/ 942 w 942"/>
                  <a:gd name="T7" fmla="*/ 37 h 79"/>
                  <a:gd name="T8" fmla="*/ 900 w 942"/>
                  <a:gd name="T9" fmla="*/ 79 h 79"/>
                  <a:gd name="T10" fmla="*/ 47 w 942"/>
                  <a:gd name="T11" fmla="*/ 79 h 79"/>
                  <a:gd name="T12" fmla="*/ 0 w 942"/>
                  <a:gd name="T13" fmla="*/ 37 h 79"/>
                  <a:gd name="T14" fmla="*/ 0 w 942"/>
                  <a:gd name="T15" fmla="*/ 37 h 79"/>
                  <a:gd name="T16" fmla="*/ 47 w 94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2" h="79">
                    <a:moveTo>
                      <a:pt x="47" y="0"/>
                    </a:moveTo>
                    <a:cubicBezTo>
                      <a:pt x="900" y="0"/>
                      <a:pt x="900" y="0"/>
                      <a:pt x="900" y="0"/>
                    </a:cubicBezTo>
                    <a:cubicBezTo>
                      <a:pt x="924" y="0"/>
                      <a:pt x="942" y="14"/>
                      <a:pt x="942" y="37"/>
                    </a:cubicBezTo>
                    <a:cubicBezTo>
                      <a:pt x="942" y="37"/>
                      <a:pt x="942" y="37"/>
                      <a:pt x="942" y="37"/>
                    </a:cubicBezTo>
                    <a:cubicBezTo>
                      <a:pt x="942" y="60"/>
                      <a:pt x="924" y="79"/>
                      <a:pt x="900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19" y="79"/>
                      <a:pt x="0" y="60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4"/>
                      <a:pt x="19" y="0"/>
                      <a:pt x="47" y="0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5DE7497F-AC03-441D-AF63-1E8F372DBA26}"/>
                </a:ext>
              </a:extLst>
            </p:cNvPr>
            <p:cNvGrpSpPr/>
            <p:nvPr/>
          </p:nvGrpSpPr>
          <p:grpSpPr>
            <a:xfrm>
              <a:off x="9291619" y="1098350"/>
              <a:ext cx="121193" cy="121194"/>
              <a:chOff x="3521456" y="2207345"/>
              <a:chExt cx="334264" cy="334264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94171D5D-AB99-406E-A1B8-034DDF080D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456" y="2207345"/>
                <a:ext cx="334264" cy="334264"/>
              </a:xfrm>
              <a:prstGeom prst="ellipse">
                <a:avLst/>
              </a:prstGeom>
              <a:solidFill>
                <a:srgbClr val="003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271">
                <a:extLst>
                  <a:ext uri="{FF2B5EF4-FFF2-40B4-BE49-F238E27FC236}">
                    <a16:creationId xmlns:a16="http://schemas.microsoft.com/office/drawing/2014/main" id="{D4404F2E-ECC6-43AA-9CD8-CAE84C798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1400" y="2266950"/>
                <a:ext cx="214376" cy="214715"/>
              </a:xfrm>
              <a:custGeom>
                <a:avLst/>
                <a:gdLst>
                  <a:gd name="T0" fmla="*/ 235 w 237"/>
                  <a:gd name="T1" fmla="*/ 115 h 237"/>
                  <a:gd name="T2" fmla="*/ 193 w 237"/>
                  <a:gd name="T3" fmla="*/ 73 h 237"/>
                  <a:gd name="T4" fmla="*/ 183 w 237"/>
                  <a:gd name="T5" fmla="*/ 77 h 237"/>
                  <a:gd name="T6" fmla="*/ 183 w 237"/>
                  <a:gd name="T7" fmla="*/ 100 h 237"/>
                  <a:gd name="T8" fmla="*/ 137 w 237"/>
                  <a:gd name="T9" fmla="*/ 100 h 237"/>
                  <a:gd name="T10" fmla="*/ 137 w 237"/>
                  <a:gd name="T11" fmla="*/ 54 h 237"/>
                  <a:gd name="T12" fmla="*/ 160 w 237"/>
                  <a:gd name="T13" fmla="*/ 54 h 237"/>
                  <a:gd name="T14" fmla="*/ 164 w 237"/>
                  <a:gd name="T15" fmla="*/ 44 h 237"/>
                  <a:gd name="T16" fmla="*/ 124 w 237"/>
                  <a:gd name="T17" fmla="*/ 2 h 237"/>
                  <a:gd name="T18" fmla="*/ 115 w 237"/>
                  <a:gd name="T19" fmla="*/ 2 h 237"/>
                  <a:gd name="T20" fmla="*/ 73 w 237"/>
                  <a:gd name="T21" fmla="*/ 44 h 237"/>
                  <a:gd name="T22" fmla="*/ 77 w 237"/>
                  <a:gd name="T23" fmla="*/ 54 h 237"/>
                  <a:gd name="T24" fmla="*/ 100 w 237"/>
                  <a:gd name="T25" fmla="*/ 54 h 237"/>
                  <a:gd name="T26" fmla="*/ 100 w 237"/>
                  <a:gd name="T27" fmla="*/ 100 h 237"/>
                  <a:gd name="T28" fmla="*/ 54 w 237"/>
                  <a:gd name="T29" fmla="*/ 100 h 237"/>
                  <a:gd name="T30" fmla="*/ 54 w 237"/>
                  <a:gd name="T31" fmla="*/ 77 h 237"/>
                  <a:gd name="T32" fmla="*/ 44 w 237"/>
                  <a:gd name="T33" fmla="*/ 73 h 237"/>
                  <a:gd name="T34" fmla="*/ 2 w 237"/>
                  <a:gd name="T35" fmla="*/ 113 h 237"/>
                  <a:gd name="T36" fmla="*/ 2 w 237"/>
                  <a:gd name="T37" fmla="*/ 122 h 237"/>
                  <a:gd name="T38" fmla="*/ 44 w 237"/>
                  <a:gd name="T39" fmla="*/ 164 h 237"/>
                  <a:gd name="T40" fmla="*/ 54 w 237"/>
                  <a:gd name="T41" fmla="*/ 160 h 237"/>
                  <a:gd name="T42" fmla="*/ 54 w 237"/>
                  <a:gd name="T43" fmla="*/ 137 h 237"/>
                  <a:gd name="T44" fmla="*/ 100 w 237"/>
                  <a:gd name="T45" fmla="*/ 137 h 237"/>
                  <a:gd name="T46" fmla="*/ 100 w 237"/>
                  <a:gd name="T47" fmla="*/ 183 h 237"/>
                  <a:gd name="T48" fmla="*/ 77 w 237"/>
                  <a:gd name="T49" fmla="*/ 183 h 237"/>
                  <a:gd name="T50" fmla="*/ 73 w 237"/>
                  <a:gd name="T51" fmla="*/ 193 h 237"/>
                  <a:gd name="T52" fmla="*/ 113 w 237"/>
                  <a:gd name="T53" fmla="*/ 235 h 237"/>
                  <a:gd name="T54" fmla="*/ 122 w 237"/>
                  <a:gd name="T55" fmla="*/ 235 h 237"/>
                  <a:gd name="T56" fmla="*/ 164 w 237"/>
                  <a:gd name="T57" fmla="*/ 193 h 237"/>
                  <a:gd name="T58" fmla="*/ 160 w 237"/>
                  <a:gd name="T59" fmla="*/ 183 h 237"/>
                  <a:gd name="T60" fmla="*/ 137 w 237"/>
                  <a:gd name="T61" fmla="*/ 183 h 237"/>
                  <a:gd name="T62" fmla="*/ 137 w 237"/>
                  <a:gd name="T63" fmla="*/ 137 h 237"/>
                  <a:gd name="T64" fmla="*/ 183 w 237"/>
                  <a:gd name="T65" fmla="*/ 137 h 237"/>
                  <a:gd name="T66" fmla="*/ 183 w 237"/>
                  <a:gd name="T67" fmla="*/ 160 h 237"/>
                  <a:gd name="T68" fmla="*/ 193 w 237"/>
                  <a:gd name="T69" fmla="*/ 164 h 237"/>
                  <a:gd name="T70" fmla="*/ 235 w 237"/>
                  <a:gd name="T71" fmla="*/ 124 h 237"/>
                  <a:gd name="T72" fmla="*/ 235 w 237"/>
                  <a:gd name="T73" fmla="*/ 11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7" h="237">
                    <a:moveTo>
                      <a:pt x="235" y="115"/>
                    </a:moveTo>
                    <a:cubicBezTo>
                      <a:pt x="193" y="73"/>
                      <a:pt x="193" y="73"/>
                      <a:pt x="193" y="73"/>
                    </a:cubicBezTo>
                    <a:cubicBezTo>
                      <a:pt x="189" y="70"/>
                      <a:pt x="183" y="72"/>
                      <a:pt x="183" y="77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37" y="100"/>
                      <a:pt x="137" y="100"/>
                      <a:pt x="137" y="100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65" y="54"/>
                      <a:pt x="167" y="48"/>
                      <a:pt x="164" y="44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1" y="0"/>
                      <a:pt x="118" y="0"/>
                      <a:pt x="115" y="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0" y="48"/>
                      <a:pt x="72" y="54"/>
                      <a:pt x="77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54" y="100"/>
                      <a:pt x="54" y="100"/>
                      <a:pt x="54" y="100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2"/>
                      <a:pt x="48" y="70"/>
                      <a:pt x="44" y="7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0" y="116"/>
                      <a:pt x="0" y="119"/>
                      <a:pt x="2" y="122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8" y="167"/>
                      <a:pt x="54" y="165"/>
                      <a:pt x="54" y="160"/>
                    </a:cubicBezTo>
                    <a:cubicBezTo>
                      <a:pt x="54" y="137"/>
                      <a:pt x="54" y="137"/>
                      <a:pt x="54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2" y="183"/>
                      <a:pt x="70" y="189"/>
                      <a:pt x="73" y="193"/>
                    </a:cubicBezTo>
                    <a:cubicBezTo>
                      <a:pt x="113" y="235"/>
                      <a:pt x="113" y="235"/>
                      <a:pt x="113" y="235"/>
                    </a:cubicBezTo>
                    <a:cubicBezTo>
                      <a:pt x="116" y="237"/>
                      <a:pt x="119" y="237"/>
                      <a:pt x="122" y="235"/>
                    </a:cubicBezTo>
                    <a:cubicBezTo>
                      <a:pt x="164" y="193"/>
                      <a:pt x="164" y="193"/>
                      <a:pt x="164" y="193"/>
                    </a:cubicBezTo>
                    <a:cubicBezTo>
                      <a:pt x="167" y="189"/>
                      <a:pt x="165" y="183"/>
                      <a:pt x="160" y="183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37"/>
                      <a:pt x="137" y="137"/>
                      <a:pt x="137" y="137"/>
                    </a:cubicBezTo>
                    <a:cubicBezTo>
                      <a:pt x="183" y="137"/>
                      <a:pt x="183" y="137"/>
                      <a:pt x="183" y="137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183" y="165"/>
                      <a:pt x="189" y="167"/>
                      <a:pt x="193" y="164"/>
                    </a:cubicBezTo>
                    <a:cubicBezTo>
                      <a:pt x="235" y="124"/>
                      <a:pt x="235" y="124"/>
                      <a:pt x="235" y="124"/>
                    </a:cubicBezTo>
                    <a:cubicBezTo>
                      <a:pt x="237" y="121"/>
                      <a:pt x="237" y="118"/>
                      <a:pt x="235" y="115"/>
                    </a:cubicBezTo>
                    <a:close/>
                  </a:path>
                </a:pathLst>
              </a:custGeom>
              <a:solidFill>
                <a:srgbClr val="3EB5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702558DE-1373-460E-944B-5B34F8651B8F}"/>
                </a:ext>
              </a:extLst>
            </p:cNvPr>
            <p:cNvGrpSpPr/>
            <p:nvPr/>
          </p:nvGrpSpPr>
          <p:grpSpPr>
            <a:xfrm>
              <a:off x="9394378" y="1206075"/>
              <a:ext cx="193497" cy="107398"/>
              <a:chOff x="3514786" y="3006582"/>
              <a:chExt cx="1097280" cy="543922"/>
            </a:xfrm>
          </p:grpSpPr>
          <p:sp>
            <p:nvSpPr>
              <p:cNvPr id="14" name="Freeform 25">
                <a:extLst>
                  <a:ext uri="{FF2B5EF4-FFF2-40B4-BE49-F238E27FC236}">
                    <a16:creationId xmlns:a16="http://schemas.microsoft.com/office/drawing/2014/main" id="{0CFD92D8-6F24-4F31-A3C4-A84657EE5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786" y="3006582"/>
                <a:ext cx="1097280" cy="543922"/>
              </a:xfrm>
              <a:custGeom>
                <a:avLst/>
                <a:gdLst>
                  <a:gd name="T0" fmla="*/ 615 w 1218"/>
                  <a:gd name="T1" fmla="*/ 602 h 602"/>
                  <a:gd name="T2" fmla="*/ 460 w 1218"/>
                  <a:gd name="T3" fmla="*/ 562 h 602"/>
                  <a:gd name="T4" fmla="*/ 0 w 1218"/>
                  <a:gd name="T5" fmla="*/ 304 h 602"/>
                  <a:gd name="T6" fmla="*/ 460 w 1218"/>
                  <a:gd name="T7" fmla="*/ 46 h 602"/>
                  <a:gd name="T8" fmla="*/ 609 w 1218"/>
                  <a:gd name="T9" fmla="*/ 0 h 602"/>
                  <a:gd name="T10" fmla="*/ 764 w 1218"/>
                  <a:gd name="T11" fmla="*/ 46 h 602"/>
                  <a:gd name="T12" fmla="*/ 1218 w 1218"/>
                  <a:gd name="T13" fmla="*/ 304 h 602"/>
                  <a:gd name="T14" fmla="*/ 764 w 1218"/>
                  <a:gd name="T15" fmla="*/ 562 h 602"/>
                  <a:gd name="T16" fmla="*/ 615 w 1218"/>
                  <a:gd name="T17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8" h="602">
                    <a:moveTo>
                      <a:pt x="615" y="602"/>
                    </a:moveTo>
                    <a:cubicBezTo>
                      <a:pt x="598" y="602"/>
                      <a:pt x="523" y="602"/>
                      <a:pt x="460" y="562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460" y="46"/>
                      <a:pt x="460" y="46"/>
                      <a:pt x="460" y="46"/>
                    </a:cubicBezTo>
                    <a:cubicBezTo>
                      <a:pt x="523" y="5"/>
                      <a:pt x="598" y="0"/>
                      <a:pt x="609" y="0"/>
                    </a:cubicBezTo>
                    <a:cubicBezTo>
                      <a:pt x="626" y="0"/>
                      <a:pt x="701" y="5"/>
                      <a:pt x="764" y="46"/>
                    </a:cubicBezTo>
                    <a:cubicBezTo>
                      <a:pt x="1218" y="304"/>
                      <a:pt x="1218" y="304"/>
                      <a:pt x="1218" y="304"/>
                    </a:cubicBezTo>
                    <a:cubicBezTo>
                      <a:pt x="764" y="562"/>
                      <a:pt x="764" y="562"/>
                      <a:pt x="764" y="562"/>
                    </a:cubicBezTo>
                    <a:cubicBezTo>
                      <a:pt x="701" y="602"/>
                      <a:pt x="626" y="602"/>
                      <a:pt x="615" y="602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26">
                <a:extLst>
                  <a:ext uri="{FF2B5EF4-FFF2-40B4-BE49-F238E27FC236}">
                    <a16:creationId xmlns:a16="http://schemas.microsoft.com/office/drawing/2014/main" id="{85079344-D355-41CD-9022-5A925E88E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650" y="3084430"/>
                <a:ext cx="387553" cy="388227"/>
              </a:xfrm>
              <a:custGeom>
                <a:avLst/>
                <a:gdLst>
                  <a:gd name="T0" fmla="*/ 218 w 430"/>
                  <a:gd name="T1" fmla="*/ 0 h 430"/>
                  <a:gd name="T2" fmla="*/ 0 w 430"/>
                  <a:gd name="T3" fmla="*/ 218 h 430"/>
                  <a:gd name="T4" fmla="*/ 218 w 430"/>
                  <a:gd name="T5" fmla="*/ 430 h 430"/>
                  <a:gd name="T6" fmla="*/ 430 w 430"/>
                  <a:gd name="T7" fmla="*/ 218 h 430"/>
                  <a:gd name="T8" fmla="*/ 218 w 430"/>
                  <a:gd name="T9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43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33"/>
                      <a:pt x="97" y="430"/>
                      <a:pt x="218" y="430"/>
                    </a:cubicBezTo>
                    <a:cubicBezTo>
                      <a:pt x="333" y="430"/>
                      <a:pt x="430" y="333"/>
                      <a:pt x="430" y="218"/>
                    </a:cubicBezTo>
                    <a:cubicBezTo>
                      <a:pt x="430" y="97"/>
                      <a:pt x="338" y="0"/>
                      <a:pt x="218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Freeform 27">
                <a:extLst>
                  <a:ext uri="{FF2B5EF4-FFF2-40B4-BE49-F238E27FC236}">
                    <a16:creationId xmlns:a16="http://schemas.microsoft.com/office/drawing/2014/main" id="{E0F36AE0-1DC2-413E-AA6F-7760C43A0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9162" y="3146775"/>
                <a:ext cx="155695" cy="263536"/>
              </a:xfrm>
              <a:custGeom>
                <a:avLst/>
                <a:gdLst>
                  <a:gd name="T0" fmla="*/ 155 w 173"/>
                  <a:gd name="T1" fmla="*/ 239 h 292"/>
                  <a:gd name="T2" fmla="*/ 155 w 173"/>
                  <a:gd name="T3" fmla="*/ 36 h 292"/>
                  <a:gd name="T4" fmla="*/ 137 w 173"/>
                  <a:gd name="T5" fmla="*/ 18 h 292"/>
                  <a:gd name="T6" fmla="*/ 53 w 173"/>
                  <a:gd name="T7" fmla="*/ 18 h 292"/>
                  <a:gd name="T8" fmla="*/ 27 w 173"/>
                  <a:gd name="T9" fmla="*/ 0 h 292"/>
                  <a:gd name="T10" fmla="*/ 0 w 173"/>
                  <a:gd name="T11" fmla="*/ 27 h 292"/>
                  <a:gd name="T12" fmla="*/ 27 w 173"/>
                  <a:gd name="T13" fmla="*/ 55 h 292"/>
                  <a:gd name="T14" fmla="*/ 53 w 173"/>
                  <a:gd name="T15" fmla="*/ 36 h 292"/>
                  <a:gd name="T16" fmla="*/ 132 w 173"/>
                  <a:gd name="T17" fmla="*/ 36 h 292"/>
                  <a:gd name="T18" fmla="*/ 137 w 173"/>
                  <a:gd name="T19" fmla="*/ 41 h 292"/>
                  <a:gd name="T20" fmla="*/ 137 w 173"/>
                  <a:gd name="T21" fmla="*/ 239 h 292"/>
                  <a:gd name="T22" fmla="*/ 118 w 173"/>
                  <a:gd name="T23" fmla="*/ 265 h 292"/>
                  <a:gd name="T24" fmla="*/ 146 w 173"/>
                  <a:gd name="T25" fmla="*/ 292 h 292"/>
                  <a:gd name="T26" fmla="*/ 173 w 173"/>
                  <a:gd name="T27" fmla="*/ 265 h 292"/>
                  <a:gd name="T28" fmla="*/ 155 w 173"/>
                  <a:gd name="T29" fmla="*/ 23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292">
                    <a:moveTo>
                      <a:pt x="155" y="239"/>
                    </a:move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26"/>
                      <a:pt x="147" y="18"/>
                      <a:pt x="137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49" y="7"/>
                      <a:pt x="39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5"/>
                      <a:pt x="27" y="55"/>
                    </a:cubicBezTo>
                    <a:cubicBezTo>
                      <a:pt x="39" y="55"/>
                      <a:pt x="49" y="47"/>
                      <a:pt x="53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5" y="36"/>
                      <a:pt x="137" y="38"/>
                      <a:pt x="137" y="41"/>
                    </a:cubicBezTo>
                    <a:cubicBezTo>
                      <a:pt x="137" y="239"/>
                      <a:pt x="137" y="239"/>
                      <a:pt x="137" y="239"/>
                    </a:cubicBezTo>
                    <a:cubicBezTo>
                      <a:pt x="126" y="243"/>
                      <a:pt x="118" y="253"/>
                      <a:pt x="118" y="265"/>
                    </a:cubicBezTo>
                    <a:cubicBezTo>
                      <a:pt x="118" y="280"/>
                      <a:pt x="131" y="292"/>
                      <a:pt x="146" y="292"/>
                    </a:cubicBezTo>
                    <a:cubicBezTo>
                      <a:pt x="161" y="292"/>
                      <a:pt x="173" y="280"/>
                      <a:pt x="173" y="265"/>
                    </a:cubicBezTo>
                    <a:cubicBezTo>
                      <a:pt x="173" y="253"/>
                      <a:pt x="166" y="243"/>
                      <a:pt x="155" y="23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28">
                <a:extLst>
                  <a:ext uri="{FF2B5EF4-FFF2-40B4-BE49-F238E27FC236}">
                    <a16:creationId xmlns:a16="http://schemas.microsoft.com/office/drawing/2014/main" id="{19F07219-C194-4A95-AB7B-4B110421F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9162" y="3360772"/>
                <a:ext cx="48528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29">
                <a:extLst>
                  <a:ext uri="{FF2B5EF4-FFF2-40B4-BE49-F238E27FC236}">
                    <a16:creationId xmlns:a16="http://schemas.microsoft.com/office/drawing/2014/main" id="{510BF7F1-1845-494D-A3BC-A638AA5EA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1995" y="3360772"/>
                <a:ext cx="49539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Freeform 30">
                <a:extLst>
                  <a:ext uri="{FF2B5EF4-FFF2-40B4-BE49-F238E27FC236}">
                    <a16:creationId xmlns:a16="http://schemas.microsoft.com/office/drawing/2014/main" id="{7B4A8210-5635-4C4D-90E4-BCCF16410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995" y="3146775"/>
                <a:ext cx="189058" cy="189732"/>
              </a:xfrm>
              <a:custGeom>
                <a:avLst/>
                <a:gdLst>
                  <a:gd name="T0" fmla="*/ 192 w 210"/>
                  <a:gd name="T1" fmla="*/ 82 h 210"/>
                  <a:gd name="T2" fmla="*/ 100 w 210"/>
                  <a:gd name="T3" fmla="*/ 82 h 210"/>
                  <a:gd name="T4" fmla="*/ 82 w 210"/>
                  <a:gd name="T5" fmla="*/ 100 h 210"/>
                  <a:gd name="T6" fmla="*/ 82 w 210"/>
                  <a:gd name="T7" fmla="*/ 137 h 210"/>
                  <a:gd name="T8" fmla="*/ 41 w 210"/>
                  <a:gd name="T9" fmla="*/ 137 h 210"/>
                  <a:gd name="T10" fmla="*/ 36 w 210"/>
                  <a:gd name="T11" fmla="*/ 132 h 210"/>
                  <a:gd name="T12" fmla="*/ 36 w 210"/>
                  <a:gd name="T13" fmla="*/ 53 h 210"/>
                  <a:gd name="T14" fmla="*/ 55 w 210"/>
                  <a:gd name="T15" fmla="*/ 27 h 210"/>
                  <a:gd name="T16" fmla="*/ 27 w 210"/>
                  <a:gd name="T17" fmla="*/ 0 h 210"/>
                  <a:gd name="T18" fmla="*/ 0 w 210"/>
                  <a:gd name="T19" fmla="*/ 27 h 210"/>
                  <a:gd name="T20" fmla="*/ 18 w 210"/>
                  <a:gd name="T21" fmla="*/ 53 h 210"/>
                  <a:gd name="T22" fmla="*/ 18 w 210"/>
                  <a:gd name="T23" fmla="*/ 137 h 210"/>
                  <a:gd name="T24" fmla="*/ 36 w 210"/>
                  <a:gd name="T25" fmla="*/ 155 h 210"/>
                  <a:gd name="T26" fmla="*/ 82 w 210"/>
                  <a:gd name="T27" fmla="*/ 155 h 210"/>
                  <a:gd name="T28" fmla="*/ 82 w 210"/>
                  <a:gd name="T29" fmla="*/ 192 h 210"/>
                  <a:gd name="T30" fmla="*/ 100 w 210"/>
                  <a:gd name="T31" fmla="*/ 210 h 210"/>
                  <a:gd name="T32" fmla="*/ 192 w 210"/>
                  <a:gd name="T33" fmla="*/ 210 h 210"/>
                  <a:gd name="T34" fmla="*/ 210 w 210"/>
                  <a:gd name="T35" fmla="*/ 192 h 210"/>
                  <a:gd name="T36" fmla="*/ 210 w 210"/>
                  <a:gd name="T37" fmla="*/ 100 h 210"/>
                  <a:gd name="T38" fmla="*/ 192 w 210"/>
                  <a:gd name="T39" fmla="*/ 8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92" y="82"/>
                    </a:moveTo>
                    <a:cubicBezTo>
                      <a:pt x="100" y="82"/>
                      <a:pt x="100" y="82"/>
                      <a:pt x="100" y="82"/>
                    </a:cubicBezTo>
                    <a:cubicBezTo>
                      <a:pt x="89" y="82"/>
                      <a:pt x="82" y="89"/>
                      <a:pt x="82" y="100"/>
                    </a:cubicBezTo>
                    <a:cubicBezTo>
                      <a:pt x="82" y="137"/>
                      <a:pt x="82" y="137"/>
                      <a:pt x="82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38" y="137"/>
                      <a:pt x="36" y="135"/>
                      <a:pt x="36" y="132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7" y="49"/>
                      <a:pt x="55" y="39"/>
                      <a:pt x="55" y="27"/>
                    </a:cubicBezTo>
                    <a:cubicBezTo>
                      <a:pt x="55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39"/>
                      <a:pt x="7" y="49"/>
                      <a:pt x="18" y="53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47"/>
                      <a:pt x="26" y="155"/>
                      <a:pt x="36" y="155"/>
                    </a:cubicBezTo>
                    <a:cubicBezTo>
                      <a:pt x="82" y="155"/>
                      <a:pt x="82" y="155"/>
                      <a:pt x="82" y="155"/>
                    </a:cubicBezTo>
                    <a:cubicBezTo>
                      <a:pt x="82" y="192"/>
                      <a:pt x="82" y="192"/>
                      <a:pt x="82" y="192"/>
                    </a:cubicBezTo>
                    <a:cubicBezTo>
                      <a:pt x="82" y="203"/>
                      <a:pt x="89" y="210"/>
                      <a:pt x="100" y="210"/>
                    </a:cubicBezTo>
                    <a:cubicBezTo>
                      <a:pt x="192" y="210"/>
                      <a:pt x="192" y="210"/>
                      <a:pt x="192" y="210"/>
                    </a:cubicBezTo>
                    <a:cubicBezTo>
                      <a:pt x="203" y="210"/>
                      <a:pt x="210" y="203"/>
                      <a:pt x="210" y="192"/>
                    </a:cubicBezTo>
                    <a:cubicBezTo>
                      <a:pt x="210" y="100"/>
                      <a:pt x="210" y="100"/>
                      <a:pt x="210" y="100"/>
                    </a:cubicBezTo>
                    <a:cubicBezTo>
                      <a:pt x="210" y="89"/>
                      <a:pt x="203" y="82"/>
                      <a:pt x="192" y="82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sz="2800" b="1" kern="1200" dirty="0"/>
              <a:t>FS_ID_UAS_SA2 </a:t>
            </a:r>
            <a:r>
              <a:rPr lang="en-US" altLang="de-DE" sz="2800" b="1" dirty="0"/>
              <a:t>Status after SA2#140e (overall)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SA#88-e: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Minor update to architectural assumptions, several solutions merged, most solutions have detailed added to make evaluation more feasible</a:t>
            </a:r>
            <a:r>
              <a:rPr lang="en-US" sz="1200" dirty="0"/>
              <a:t>. Five new solutions added, one being a merger of four existing ones.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Initial set of conclusions on principles for solutions, covering KI#1 and KI#2, plus additional conclusions.</a:t>
            </a:r>
            <a:endParaRPr lang="en-US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One solution (#8) proposes porting to NR the LTE aerial features.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de-DE" sz="16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Final evaluation and conclusion </a:t>
            </a:r>
            <a:r>
              <a:rPr lang="en-GB" sz="1200" dirty="0"/>
              <a:t>of what to progress towards a normative phase </a:t>
            </a:r>
            <a:r>
              <a:rPr lang="en-US" altLang="zh-CN" sz="1200" dirty="0"/>
              <a:t>in Q4.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The target completion date for the study is proposed to be moved to Dec 2020.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Submit TR 23.754 to SA#90-e plenary for approval.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Agree a WID.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  <p:graphicFrame>
        <p:nvGraphicFramePr>
          <p:cNvPr id="8" name="Content Placeholder 8">
            <a:extLst>
              <a:ext uri="{FF2B5EF4-FFF2-40B4-BE49-F238E27FC236}">
                <a16:creationId xmlns:a16="http://schemas.microsoft.com/office/drawing/2014/main" id="{8A487373-E8FB-453B-A616-ABFE3B64DD9B}"/>
              </a:ext>
            </a:extLst>
          </p:cNvPr>
          <p:cNvGraphicFramePr>
            <a:graphicFrameLocks/>
          </p:cNvGraphicFramePr>
          <p:nvPr/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&gt; 70%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3577419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SA2#140E (1/3)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&gt; 70%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1200" dirty="0"/>
              <a:t>FS_ID_UAS_SA2 </a:t>
            </a:r>
            <a:r>
              <a:rPr lang="de-DE" altLang="de-DE" sz="1200" dirty="0"/>
              <a:t>TR 23.754 </a:t>
            </a:r>
            <a:r>
              <a:rPr lang="de-DE" altLang="de-DE" sz="1200" dirty="0">
                <a:solidFill>
                  <a:srgbClr val="FF0000"/>
                </a:solidFill>
              </a:rPr>
              <a:t>v0.3.0</a:t>
            </a:r>
            <a:r>
              <a:rPr lang="de-DE" altLang="de-DE" sz="1200" dirty="0"/>
              <a:t> is available here.</a:t>
            </a:r>
            <a:r>
              <a:rPr lang="de-DE" altLang="de-DE" sz="1200" dirty="0">
                <a:highlight>
                  <a:srgbClr val="FF0000"/>
                </a:highlight>
              </a:rPr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Architectural and reference architecture have been updated.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Five new solutions added, one being the merger of four existing ones, for a total of 26 solutions.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Several solution were merged and clarified.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</a:t>
            </a:r>
            <a:r>
              <a:rPr lang="en-GB" sz="1600" b="1" dirty="0"/>
              <a:t>UAV </a:t>
            </a:r>
            <a:r>
              <a:rPr lang="en-US" sz="1600" b="1" dirty="0"/>
              <a:t>identification</a:t>
            </a:r>
            <a:r>
              <a:rPr lang="de-DE" altLang="de-DE" sz="1600" b="1" dirty="0"/>
              <a:t>) 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9 solutions address KI#1.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Initial principle conclusions were captured.</a:t>
            </a:r>
          </a:p>
          <a:p>
            <a:r>
              <a:rPr lang="de-DE" altLang="de-DE" sz="1600" b="1" dirty="0"/>
              <a:t>Key Issue 2 (</a:t>
            </a:r>
            <a:r>
              <a:rPr lang="en-GB" sz="1600" b="1" dirty="0"/>
              <a:t>UAV authorization by UTM)</a:t>
            </a:r>
            <a:endParaRPr lang="en-US" sz="1600" b="1" dirty="0"/>
          </a:p>
          <a:p>
            <a:pPr lvl="1"/>
            <a:r>
              <a:rPr lang="en-US" altLang="zh-CN" sz="1200" dirty="0"/>
              <a:t>14 solutions address KI#2.</a:t>
            </a:r>
          </a:p>
          <a:p>
            <a:pPr lvl="1"/>
            <a:r>
              <a:rPr lang="en-US" altLang="zh-CN" sz="1200" dirty="0"/>
              <a:t>Initial principle conclusions were captured.</a:t>
            </a:r>
          </a:p>
          <a:p>
            <a:r>
              <a:rPr lang="de-DE" altLang="de-DE" sz="1600" b="1" dirty="0"/>
              <a:t>Key Issue 3 ( </a:t>
            </a:r>
            <a:r>
              <a:rPr lang="en-GB" sz="1600" b="1" dirty="0"/>
              <a:t>UAV Controller identification</a:t>
            </a:r>
            <a:r>
              <a:rPr lang="en-US" sz="1600" b="1" dirty="0"/>
              <a:t> and authorization/authentication):</a:t>
            </a:r>
          </a:p>
          <a:p>
            <a:pPr lvl="1"/>
            <a:r>
              <a:rPr lang="en-US" sz="1200" dirty="0"/>
              <a:t>6 </a:t>
            </a:r>
            <a:r>
              <a:rPr lang="en-US" altLang="zh-CN" sz="1200" dirty="0"/>
              <a:t>solutions address KI#3.</a:t>
            </a:r>
            <a:endParaRPr lang="en-US" sz="1200" dirty="0"/>
          </a:p>
          <a:p>
            <a:r>
              <a:rPr lang="de-DE" altLang="de-DE" sz="1600" b="1" dirty="0"/>
              <a:t>Key Issue 4 (</a:t>
            </a:r>
            <a:r>
              <a:rPr lang="en-GB" sz="1600" b="1" dirty="0"/>
              <a:t>UAV and UAV Controller tracking): </a:t>
            </a:r>
          </a:p>
          <a:p>
            <a:pPr lvl="1"/>
            <a:r>
              <a:rPr lang="en-US" sz="1200" dirty="0"/>
              <a:t>8 </a:t>
            </a:r>
            <a:r>
              <a:rPr lang="en-US" altLang="zh-CN" sz="1200" dirty="0"/>
              <a:t>solutions address KI#4.</a:t>
            </a:r>
            <a:endParaRPr lang="en-US" sz="12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674441034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SA2#140E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&gt; 70%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r>
              <a:rPr lang="de-DE" altLang="de-DE" sz="1600" b="1" dirty="0"/>
              <a:t>Key Issue </a:t>
            </a:r>
            <a:r>
              <a:rPr lang="en-GB" sz="1600" b="1" dirty="0"/>
              <a:t>5 (UAV authorization revocation and (re)authorization failures):</a:t>
            </a:r>
          </a:p>
          <a:p>
            <a:pPr lvl="1"/>
            <a:r>
              <a:rPr lang="en-US" sz="1200" dirty="0"/>
              <a:t>9 </a:t>
            </a:r>
            <a:r>
              <a:rPr lang="en-US" altLang="zh-CN" sz="1200" dirty="0"/>
              <a:t>solutions address KI#5.</a:t>
            </a:r>
            <a:endParaRPr lang="en-US" sz="1200" dirty="0"/>
          </a:p>
          <a:p>
            <a:r>
              <a:rPr lang="de-DE" altLang="de-DE" sz="1600" b="1" dirty="0"/>
              <a:t>Key Issue </a:t>
            </a:r>
            <a:r>
              <a:rPr lang="en-US" sz="1600" b="1" dirty="0"/>
              <a:t>6 (UAV Controller and UAV association): </a:t>
            </a:r>
          </a:p>
          <a:p>
            <a:pPr lvl="1"/>
            <a:r>
              <a:rPr lang="en-US" sz="1200" dirty="0"/>
              <a:t>4 </a:t>
            </a:r>
            <a:r>
              <a:rPr lang="en-US" altLang="zh-CN" sz="1200" dirty="0"/>
              <a:t>solutions address KI#6.</a:t>
            </a:r>
            <a:endParaRPr lang="en-US" sz="1200" dirty="0"/>
          </a:p>
          <a:p>
            <a:r>
              <a:rPr lang="en-GB" sz="1600" b="1" dirty="0"/>
              <a:t>Key Issue 7 (User Plane Connectivity for UAVs)</a:t>
            </a:r>
          </a:p>
          <a:p>
            <a:pPr lvl="1"/>
            <a:r>
              <a:rPr lang="en-US" altLang="zh-CN" sz="1200" dirty="0"/>
              <a:t>8 solutions address KI#7.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2024492462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sz="2800" b="1" kern="1200" dirty="0"/>
              <a:t>FS_ID_UAS_SA2 </a:t>
            </a:r>
            <a:r>
              <a:rPr lang="en-US" altLang="de-DE" sz="2800" b="1" dirty="0"/>
              <a:t>status after SA2#140e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One solution (#8) proposes porting to NR the LTE aerial features.</a:t>
            </a:r>
            <a:endParaRPr lang="en-US" sz="1200" dirty="0">
              <a:ea typeface="+mn-ea"/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The extent to which SA2 can influence the features of the CAA-Level UAV ID assigned and defined in the aviation space.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(SA2#141-e)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Evaluations and conclusions.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 new key issues.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 new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Coordination CC to plan on mergers, evaluations, and conclusions.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Send LS to RAN on proposal in solution #8.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Suggest contributors to merge solutions and complete the existing ones, instead of bringing new solutions. Focus on processing solutions (mergers, adding details), evaluation, and conclusions.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</a:t>
            </a:r>
            <a:r>
              <a:rPr lang="en-US" altLang="zh-CN" sz="1200" b="1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identified.</a:t>
            </a:r>
          </a:p>
        </p:txBody>
      </p:sp>
    </p:spTree>
    <p:extLst>
      <p:ext uri="{BB962C8B-B14F-4D97-AF65-F5344CB8AC3E}">
        <p14:creationId xmlns:p14="http://schemas.microsoft.com/office/powerpoint/2010/main" val="1618534698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br>
              <a:rPr lang="en-GB" sz="3600" dirty="0"/>
            </a:br>
            <a:r>
              <a:rPr lang="en-GB" sz="2400" b="1" dirty="0"/>
              <a:t>Previous</a:t>
            </a:r>
            <a:r>
              <a:rPr lang="en-GB" sz="2400" dirty="0"/>
              <a:t> </a:t>
            </a:r>
            <a:r>
              <a:rPr lang="en-US" sz="2400" b="1" dirty="0"/>
              <a:t>FS_UAS_ID </a:t>
            </a:r>
            <a:r>
              <a:rPr lang="en-US" altLang="de-DE" sz="2400" b="1" dirty="0"/>
              <a:t>Status </a:t>
            </a:r>
            <a:r>
              <a:rPr lang="en-GB" altLang="zh-CN" sz="2400" b="1" dirty="0"/>
              <a:t>Report (S2-2002032) 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3266837376"/>
      </p:ext>
    </p:extLst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SA2#139-e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3. 1 TU is used and 2 TUs are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Key Issue, architectural assumptions and requirements, and reference architecture have been agreed at 136AH and updated at 139-e.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21 solutions, most spanning across multiple key issues, are in the TR after 139-e.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</a:t>
            </a:r>
            <a:r>
              <a:rPr lang="en-GB" sz="1600" b="1" dirty="0"/>
              <a:t>UAV </a:t>
            </a:r>
            <a:r>
              <a:rPr lang="en-US" sz="1600" b="1" dirty="0"/>
              <a:t>identification</a:t>
            </a:r>
            <a:r>
              <a:rPr lang="de-DE" altLang="de-DE" sz="1600" b="1" dirty="0"/>
              <a:t>) 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7 solutions address KI#1.</a:t>
            </a:r>
          </a:p>
          <a:p>
            <a:r>
              <a:rPr lang="de-DE" altLang="de-DE" sz="1600" b="1" dirty="0"/>
              <a:t>Key Issue 2 (</a:t>
            </a:r>
            <a:r>
              <a:rPr lang="en-GB" sz="1600" b="1" dirty="0"/>
              <a:t>UAV authorization by UTM)</a:t>
            </a:r>
            <a:endParaRPr lang="en-US" sz="1600" b="1" dirty="0"/>
          </a:p>
          <a:p>
            <a:pPr lvl="1"/>
            <a:r>
              <a:rPr lang="en-US" altLang="zh-CN" sz="1200" dirty="0"/>
              <a:t> 10 solutions address KI#2.</a:t>
            </a:r>
          </a:p>
          <a:p>
            <a:r>
              <a:rPr lang="de-DE" altLang="de-DE" sz="1600" b="1" dirty="0"/>
              <a:t>Key Issue 3 ( </a:t>
            </a:r>
            <a:r>
              <a:rPr lang="en-GB" sz="1600" b="1" dirty="0"/>
              <a:t>UAV Controller identification</a:t>
            </a:r>
            <a:r>
              <a:rPr lang="en-US" sz="1600" b="1" dirty="0"/>
              <a:t> and authorization/authentication):</a:t>
            </a:r>
          </a:p>
          <a:p>
            <a:pPr lvl="1"/>
            <a:r>
              <a:rPr lang="en-US" sz="1200" dirty="0"/>
              <a:t>3 </a:t>
            </a:r>
            <a:r>
              <a:rPr lang="en-US" altLang="zh-CN" sz="1200" dirty="0"/>
              <a:t>solutions address KI#3.</a:t>
            </a:r>
            <a:endParaRPr lang="en-US" sz="1200" dirty="0"/>
          </a:p>
          <a:p>
            <a:r>
              <a:rPr lang="de-DE" altLang="de-DE" sz="1600" b="1" dirty="0"/>
              <a:t>Key Issue 4 (</a:t>
            </a:r>
            <a:r>
              <a:rPr lang="en-GB" sz="1600" b="1" dirty="0"/>
              <a:t>UAV and UAV Controller tracking): </a:t>
            </a:r>
          </a:p>
          <a:p>
            <a:pPr lvl="1"/>
            <a:r>
              <a:rPr lang="en-US" sz="1200" dirty="0"/>
              <a:t>7 </a:t>
            </a:r>
            <a:r>
              <a:rPr lang="en-US" altLang="zh-CN" sz="1200" dirty="0"/>
              <a:t>solutions address KI#4.</a:t>
            </a:r>
            <a:endParaRPr lang="en-US" sz="12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3366628913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sz="2800" b="1" kern="1200" dirty="0"/>
              <a:t>FS_ID_UAS_SA2 </a:t>
            </a:r>
            <a:r>
              <a:rPr lang="en-US" altLang="de-DE" sz="2800" b="1" dirty="0"/>
              <a:t>status after SA2#139-e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r>
              <a:rPr lang="de-DE" altLang="de-DE" sz="1600" b="1" dirty="0"/>
              <a:t>Key Issue </a:t>
            </a:r>
            <a:r>
              <a:rPr lang="en-GB" sz="1600" b="1" dirty="0"/>
              <a:t>5 (UAV authorization revocation and (re)authorization failures):</a:t>
            </a:r>
          </a:p>
          <a:p>
            <a:pPr lvl="1"/>
            <a:r>
              <a:rPr lang="en-US" sz="1200" dirty="0"/>
              <a:t>7 </a:t>
            </a:r>
            <a:r>
              <a:rPr lang="en-US" altLang="zh-CN" sz="1200" dirty="0"/>
              <a:t>solutions address KI#5.</a:t>
            </a:r>
            <a:endParaRPr lang="en-US" sz="1200" dirty="0"/>
          </a:p>
          <a:p>
            <a:r>
              <a:rPr lang="de-DE" altLang="de-DE" sz="1600" b="1" dirty="0"/>
              <a:t>Key Issue </a:t>
            </a:r>
            <a:r>
              <a:rPr lang="en-US" sz="1600" b="1" dirty="0"/>
              <a:t>6 (UAV Controller and UAV association): </a:t>
            </a:r>
          </a:p>
          <a:p>
            <a:pPr lvl="1"/>
            <a:r>
              <a:rPr lang="en-US" sz="1200" dirty="0"/>
              <a:t>3 </a:t>
            </a:r>
            <a:r>
              <a:rPr lang="en-US" altLang="zh-CN" sz="1200" dirty="0"/>
              <a:t>solutions address KI#6.</a:t>
            </a:r>
            <a:endParaRPr lang="en-US" sz="1200" dirty="0"/>
          </a:p>
          <a:p>
            <a:r>
              <a:rPr lang="en-GB" sz="1600" b="1" dirty="0"/>
              <a:t>Key Issue 7 (User Plane Connectivity for UAVs)</a:t>
            </a:r>
          </a:p>
          <a:p>
            <a:pPr lvl="1"/>
            <a:r>
              <a:rPr lang="en-US" altLang="zh-CN" sz="1200" dirty="0"/>
              <a:t>5 solutions address KI#7.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One solution (#8) proposes porting to NR the LTE aerial features.</a:t>
            </a:r>
            <a:endParaRPr lang="en-US" sz="1200" dirty="0">
              <a:ea typeface="+mn-ea"/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The extent to which SA2 can influence the features of the CAA-Level UAV ID assigned and defined in the aviation space.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(SA2#140-e)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Evaluations and conclusions. New solutions have not been explicitly excluded but, with a target completion of September 2020, it is clear that new solutions would not allow for evaluation and conclusion.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 new key issues. Suggest contributors to merge solutions and complete the existing ones, instead of bringing new solutions. Focus on processing solutions (mergers, adding details), evaluation, and conclusions.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</a:t>
            </a:r>
            <a:r>
              <a:rPr lang="en-US" altLang="zh-CN" sz="1200" b="1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Completion of the study may not be possible in Q3 if new solutions are brought to the August meeting.</a:t>
            </a:r>
          </a:p>
        </p:txBody>
      </p:sp>
    </p:spTree>
    <p:extLst>
      <p:ext uri="{BB962C8B-B14F-4D97-AF65-F5344CB8AC3E}">
        <p14:creationId xmlns:p14="http://schemas.microsoft.com/office/powerpoint/2010/main" val="2113991228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SA2#136AH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1200" dirty="0"/>
              <a:t>FS_ID_UAS_SA2 </a:t>
            </a:r>
            <a:r>
              <a:rPr lang="de-DE" altLang="de-DE" sz="1200" dirty="0"/>
              <a:t>TR 23.754 v0.1.0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3. 1 TU is used and 2 TUs are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Key Issue, architectural assumptions and requirements, and reference architecture have been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</a:t>
            </a:r>
            <a:r>
              <a:rPr lang="en-GB" sz="1600" b="1" dirty="0"/>
              <a:t>UAV </a:t>
            </a:r>
            <a:r>
              <a:rPr lang="en-US" sz="1600" b="1" dirty="0"/>
              <a:t>identification</a:t>
            </a:r>
            <a:r>
              <a:rPr lang="de-DE" altLang="de-DE" sz="1600" b="1" dirty="0"/>
              <a:t>) 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 contributions focused on this KI could be handled due to lack of time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SA2#137 to handle solutions</a:t>
            </a:r>
          </a:p>
          <a:p>
            <a:r>
              <a:rPr lang="de-DE" altLang="de-DE" sz="1600" b="1" dirty="0"/>
              <a:t>Key Issue 2 (</a:t>
            </a:r>
            <a:r>
              <a:rPr lang="en-GB" sz="1600" b="1" dirty="0"/>
              <a:t>UAV authorization by UTM)</a:t>
            </a:r>
            <a:endParaRPr lang="en-US" sz="1600" b="1" dirty="0"/>
          </a:p>
          <a:p>
            <a:pPr lvl="1"/>
            <a:r>
              <a:rPr lang="en-US" altLang="zh-CN" sz="1200" dirty="0"/>
              <a:t>No contributions focused on this KI could be handled due to lack of time </a:t>
            </a:r>
          </a:p>
          <a:p>
            <a:r>
              <a:rPr lang="de-DE" altLang="de-DE" sz="1600" b="1" dirty="0"/>
              <a:t>Key Issue 3 ( </a:t>
            </a:r>
            <a:r>
              <a:rPr lang="en-GB" sz="1600" b="1" dirty="0"/>
              <a:t>UAV Controller identification</a:t>
            </a:r>
            <a:r>
              <a:rPr lang="en-US" sz="1600" b="1" dirty="0"/>
              <a:t> and authorization/authentication):</a:t>
            </a:r>
          </a:p>
          <a:p>
            <a:pPr lvl="1"/>
            <a:r>
              <a:rPr lang="en-US" altLang="zh-CN" sz="1200" dirty="0"/>
              <a:t>No contributions focused on this KI could be handled due to lack of time</a:t>
            </a:r>
            <a:endParaRPr lang="en-US" sz="1200" dirty="0"/>
          </a:p>
          <a:p>
            <a:r>
              <a:rPr lang="de-DE" altLang="de-DE" sz="1600" b="1" dirty="0"/>
              <a:t>Key Issue 4 (</a:t>
            </a:r>
            <a:r>
              <a:rPr lang="en-GB" sz="1600" b="1" dirty="0"/>
              <a:t>UAV and UAV Controller tracking): </a:t>
            </a:r>
          </a:p>
          <a:p>
            <a:pPr lvl="1"/>
            <a:r>
              <a:rPr lang="en-US" altLang="zh-CN" sz="1200" dirty="0"/>
              <a:t>One (partial) solution was added to the TR</a:t>
            </a:r>
            <a:endParaRPr lang="en-US" sz="12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455289222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sz="2800" b="1" kern="1200" dirty="0"/>
              <a:t>FS_ID_UAS_SA2 </a:t>
            </a:r>
            <a:r>
              <a:rPr lang="en-US" altLang="de-DE" sz="2800" b="1" dirty="0"/>
              <a:t>status after SA2#136AH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r>
              <a:rPr lang="de-DE" altLang="de-DE" sz="1600" b="1" dirty="0"/>
              <a:t>Key Issue </a:t>
            </a:r>
            <a:r>
              <a:rPr lang="en-GB" sz="1600" b="1" dirty="0"/>
              <a:t>5 (UAV authorization revocation and (re)authorization failures):</a:t>
            </a:r>
          </a:p>
          <a:p>
            <a:pPr lvl="1"/>
            <a:r>
              <a:rPr lang="en-US" altLang="zh-CN" sz="1200" dirty="0"/>
              <a:t>No contributions focused on this KI could be handled due to lack of time</a:t>
            </a:r>
            <a:endParaRPr lang="en-US" sz="1200" b="1" dirty="0"/>
          </a:p>
          <a:p>
            <a:r>
              <a:rPr lang="de-DE" altLang="de-DE" sz="1600" b="1" dirty="0"/>
              <a:t>Key Issue </a:t>
            </a:r>
            <a:r>
              <a:rPr lang="en-US" sz="1600" b="1" dirty="0"/>
              <a:t>6 (UAV Controller and UAV association): </a:t>
            </a:r>
          </a:p>
          <a:p>
            <a:pPr lvl="1"/>
            <a:r>
              <a:rPr lang="en-US" altLang="zh-CN" sz="1200" dirty="0"/>
              <a:t>No contributions focused on this KI could be handled due to lack of time</a:t>
            </a:r>
            <a:endParaRPr lang="en-US" sz="1200" b="1" dirty="0"/>
          </a:p>
          <a:p>
            <a:r>
              <a:rPr lang="en-GB" sz="1600" b="1" dirty="0"/>
              <a:t>Key Issue 7 (User Plane Connectivity for UAVs)</a:t>
            </a:r>
          </a:p>
          <a:p>
            <a:pPr lvl="1"/>
            <a:r>
              <a:rPr lang="en-US" altLang="zh-CN" sz="1200" dirty="0"/>
              <a:t>No contributions focused on this KI could be handled due to lack of time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a typeface="+mn-ea"/>
                <a:cs typeface="+mn-cs"/>
              </a:rPr>
              <a:t>None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None yet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(SA2#137)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Process new solutions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Focus on processing solution and not adopting new key issues at next meeting, to allow May meeting to complete solutions, evaluations and conclusions.</a:t>
            </a:r>
          </a:p>
        </p:txBody>
      </p:sp>
    </p:spTree>
    <p:extLst>
      <p:ext uri="{BB962C8B-B14F-4D97-AF65-F5344CB8AC3E}">
        <p14:creationId xmlns:p14="http://schemas.microsoft.com/office/powerpoint/2010/main" val="9359927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SA2#142e (1/3)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561199234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XX%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1200" dirty="0"/>
              <a:t>FS_ID_UAS_SA2 </a:t>
            </a:r>
            <a:r>
              <a:rPr lang="de-DE" altLang="de-DE" sz="1200" dirty="0"/>
              <a:t>TR 23.754 and </a:t>
            </a:r>
            <a:r>
              <a:rPr lang="de-DE" altLang="de-DE" sz="1200" dirty="0">
                <a:highlight>
                  <a:srgbClr val="FFFF00"/>
                </a:highlight>
              </a:rPr>
              <a:t>v1.1.0</a:t>
            </a:r>
            <a:r>
              <a:rPr lang="de-DE" altLang="de-DE" sz="1200" dirty="0"/>
              <a:t> will be available </a:t>
            </a:r>
            <a:r>
              <a:rPr lang="de-DE" altLang="de-DE" sz="1200" dirty="0">
                <a:highlight>
                  <a:srgbClr val="FFFF00"/>
                </a:highlight>
                <a:hlinkClick r:id="rId3"/>
              </a:rPr>
              <a:t>here</a:t>
            </a:r>
            <a:r>
              <a:rPr lang="de-DE" altLang="de-DE" sz="1200" dirty="0">
                <a:highlight>
                  <a:srgbClr val="FFFF00"/>
                </a:highlight>
              </a:rPr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Several solutions have been updated: </a:t>
            </a:r>
            <a:r>
              <a:rPr lang="de-DE" altLang="de-DE" sz="1200" dirty="0">
                <a:highlight>
                  <a:srgbClr val="FFFF00"/>
                </a:highlight>
              </a:rPr>
              <a:t>XXX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highlight>
                  <a:srgbClr val="FFFF00"/>
                </a:highlight>
              </a:rPr>
              <a:t>X </a:t>
            </a:r>
            <a:r>
              <a:rPr lang="de-DE" altLang="de-DE" sz="1200" dirty="0"/>
              <a:t>conclusion P-CRs were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</a:t>
            </a:r>
            <a:r>
              <a:rPr lang="en-GB" sz="1600" b="1" dirty="0"/>
              <a:t>UAV </a:t>
            </a:r>
            <a:r>
              <a:rPr lang="en-US" sz="1600" b="1" dirty="0"/>
              <a:t>identification</a:t>
            </a:r>
            <a:r>
              <a:rPr lang="de-DE" altLang="de-DE" sz="1600" b="1" dirty="0"/>
              <a:t>) 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9 solutions address KI#1.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Several new conclusions were approved</a:t>
            </a:r>
          </a:p>
          <a:p>
            <a:r>
              <a:rPr lang="de-DE" altLang="de-DE" sz="1600" b="1" dirty="0"/>
              <a:t>Key Issue 2 (</a:t>
            </a:r>
            <a:r>
              <a:rPr lang="en-GB" sz="1600" b="1" dirty="0"/>
              <a:t>UAV authorization by UTM)</a:t>
            </a:r>
            <a:endParaRPr lang="en-US" sz="1600" b="1" dirty="0"/>
          </a:p>
          <a:p>
            <a:pPr lvl="1"/>
            <a:r>
              <a:rPr lang="en-US" altLang="zh-CN" sz="1200" dirty="0"/>
              <a:t>14 solutions address KI#2.</a:t>
            </a:r>
          </a:p>
          <a:p>
            <a:pPr lvl="1"/>
            <a:r>
              <a:rPr lang="en-US" altLang="zh-CN" sz="1200" dirty="0"/>
              <a:t>Several new conclusions were approved, including to progress with a single control-plane solution based to eb derived from #5 and #23</a:t>
            </a:r>
          </a:p>
          <a:p>
            <a:r>
              <a:rPr lang="de-DE" altLang="de-DE" sz="1600" b="1" dirty="0"/>
              <a:t>Key Issue 3 ( </a:t>
            </a:r>
            <a:r>
              <a:rPr lang="en-GB" sz="1600" b="1" dirty="0"/>
              <a:t>UAV Controller identification</a:t>
            </a:r>
            <a:r>
              <a:rPr lang="en-US" sz="1600" b="1" dirty="0"/>
              <a:t> and authorization/authentication):</a:t>
            </a:r>
          </a:p>
          <a:p>
            <a:pPr lvl="1"/>
            <a:r>
              <a:rPr lang="en-US" sz="1200" dirty="0"/>
              <a:t>6 </a:t>
            </a:r>
            <a:r>
              <a:rPr lang="en-US" altLang="zh-CN" sz="1200" dirty="0"/>
              <a:t>solutions address KI#3.</a:t>
            </a:r>
          </a:p>
          <a:p>
            <a:pPr lvl="1"/>
            <a:r>
              <a:rPr lang="en-US" sz="1200" dirty="0"/>
              <a:t>It was clarified that authentication/authorization of UAVCs is not in scope for this release.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AF8B9A-CB6F-4F8A-8322-C4506E9FCD85}"/>
              </a:ext>
            </a:extLst>
          </p:cNvPr>
          <p:cNvSpPr txBox="1"/>
          <p:nvPr/>
        </p:nvSpPr>
        <p:spPr>
          <a:xfrm rot="19105569">
            <a:off x="2897025" y="3642590"/>
            <a:ext cx="3041730" cy="52322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TO BE UPDATED</a:t>
            </a:r>
          </a:p>
        </p:txBody>
      </p:sp>
    </p:spTree>
    <p:extLst>
      <p:ext uri="{BB962C8B-B14F-4D97-AF65-F5344CB8AC3E}">
        <p14:creationId xmlns:p14="http://schemas.microsoft.com/office/powerpoint/2010/main" val="254725534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SA2#142E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85%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r>
              <a:rPr lang="de-DE" altLang="de-DE" sz="1600" b="1" dirty="0"/>
              <a:t>Key Issue 4 (</a:t>
            </a:r>
            <a:r>
              <a:rPr lang="en-GB" sz="1600" b="1" dirty="0"/>
              <a:t>UAV and UAV Controller tracking): </a:t>
            </a:r>
          </a:p>
          <a:p>
            <a:pPr lvl="1"/>
            <a:r>
              <a:rPr lang="en-US" sz="1200" dirty="0"/>
              <a:t>8 </a:t>
            </a:r>
            <a:r>
              <a:rPr lang="en-US" altLang="zh-CN" sz="1200" dirty="0"/>
              <a:t>solutions address KI#4.</a:t>
            </a:r>
          </a:p>
          <a:p>
            <a:pPr lvl="1"/>
            <a:r>
              <a:rPr lang="en-US" sz="1200" dirty="0"/>
              <a:t>It was clarified that networked UAVCs and UAVCs in the cloud are not identified and tracked separately from the UAV. </a:t>
            </a:r>
          </a:p>
          <a:p>
            <a:r>
              <a:rPr lang="de-DE" altLang="de-DE" sz="1600" b="1" dirty="0"/>
              <a:t>Key Issue </a:t>
            </a:r>
            <a:r>
              <a:rPr lang="en-GB" sz="1600" b="1" dirty="0"/>
              <a:t>5 (UAV authorization revocation and (re)authorization failures):</a:t>
            </a:r>
          </a:p>
          <a:p>
            <a:pPr lvl="1"/>
            <a:r>
              <a:rPr lang="en-US" sz="1200" dirty="0"/>
              <a:t>9 </a:t>
            </a:r>
            <a:r>
              <a:rPr lang="en-US" altLang="zh-CN" sz="1200" dirty="0"/>
              <a:t>solutions address KI#5.</a:t>
            </a:r>
          </a:p>
          <a:p>
            <a:pPr lvl="1"/>
            <a:r>
              <a:rPr lang="en-US" sz="1200" dirty="0"/>
              <a:t>Conclusions have been added.</a:t>
            </a:r>
          </a:p>
          <a:p>
            <a:r>
              <a:rPr lang="de-DE" altLang="de-DE" sz="1600" b="1" dirty="0"/>
              <a:t>Key Issue </a:t>
            </a:r>
            <a:r>
              <a:rPr lang="en-US" sz="1600" b="1" dirty="0"/>
              <a:t>6 (UAV Controller and UAV association): </a:t>
            </a:r>
          </a:p>
          <a:p>
            <a:pPr lvl="1"/>
            <a:r>
              <a:rPr lang="en-US" sz="1200" dirty="0"/>
              <a:t>4 </a:t>
            </a:r>
            <a:r>
              <a:rPr lang="en-US" altLang="zh-CN" sz="1200" dirty="0"/>
              <a:t>solutions address KI#6.</a:t>
            </a:r>
          </a:p>
          <a:p>
            <a:pPr lvl="1"/>
            <a:r>
              <a:rPr lang="en-US" sz="1200" dirty="0"/>
              <a:t>Conclusions have been added.</a:t>
            </a:r>
          </a:p>
          <a:p>
            <a:r>
              <a:rPr lang="en-GB" sz="1600" b="1" dirty="0"/>
              <a:t>Key Issue 7 (User Plane Connectivity for UAVs)</a:t>
            </a:r>
          </a:p>
          <a:p>
            <a:pPr lvl="1"/>
            <a:r>
              <a:rPr lang="en-US" altLang="zh-CN" sz="1200" dirty="0"/>
              <a:t>8 solutions address KI#7.</a:t>
            </a:r>
          </a:p>
          <a:p>
            <a:pPr lvl="1"/>
            <a:r>
              <a:rPr lang="en-US" sz="1200" dirty="0"/>
              <a:t>Conclusions have been added.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088BB3-26D6-4B82-8D09-765D0FE364D3}"/>
              </a:ext>
            </a:extLst>
          </p:cNvPr>
          <p:cNvSpPr txBox="1"/>
          <p:nvPr/>
        </p:nvSpPr>
        <p:spPr>
          <a:xfrm rot="19105569">
            <a:off x="2897025" y="3642590"/>
            <a:ext cx="3041730" cy="52322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TO BE UPDATED</a:t>
            </a:r>
          </a:p>
        </p:txBody>
      </p:sp>
    </p:spTree>
    <p:extLst>
      <p:ext uri="{BB962C8B-B14F-4D97-AF65-F5344CB8AC3E}">
        <p14:creationId xmlns:p14="http://schemas.microsoft.com/office/powerpoint/2010/main" val="122577962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sz="2800" b="1" kern="1200" dirty="0"/>
              <a:t>FS_ID_UAS_SA2 </a:t>
            </a:r>
            <a:r>
              <a:rPr lang="en-US" altLang="de-DE" sz="2800" b="1" dirty="0"/>
              <a:t>status after SA2#142E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One solution (#8) proposes porting to NR the LTE aerial features.</a:t>
            </a:r>
            <a:endParaRPr lang="en-US" sz="1200" dirty="0">
              <a:ea typeface="+mn-ea"/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Selection of control-plane solution for authorization and authentication between #5 and #23.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(SA2#141-e)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Conclusions on control-plane solution.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Further evaluations and conclusions.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 new key issues.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 new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Suggest contributors to work offline to define control plane solution based on #5 and #23.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</a:t>
            </a:r>
            <a:r>
              <a:rPr lang="en-US" altLang="zh-CN" sz="1200" b="1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identified.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ED8778-378B-40FD-9CAA-A1E70254E7E4}"/>
              </a:ext>
            </a:extLst>
          </p:cNvPr>
          <p:cNvSpPr txBox="1"/>
          <p:nvPr/>
        </p:nvSpPr>
        <p:spPr>
          <a:xfrm rot="19105569">
            <a:off x="2897025" y="3642590"/>
            <a:ext cx="3041730" cy="52322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TO BE UPDATED</a:t>
            </a:r>
          </a:p>
        </p:txBody>
      </p:sp>
    </p:spTree>
    <p:extLst>
      <p:ext uri="{BB962C8B-B14F-4D97-AF65-F5344CB8AC3E}">
        <p14:creationId xmlns:p14="http://schemas.microsoft.com/office/powerpoint/2010/main" val="208803824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5855733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br>
              <a:rPr lang="en-GB" sz="3600" dirty="0"/>
            </a:br>
            <a:r>
              <a:rPr lang="en-GB" sz="2400" b="1" dirty="0"/>
              <a:t>SA2#141E </a:t>
            </a:r>
            <a:r>
              <a:rPr lang="en-US" sz="2400" b="1" dirty="0"/>
              <a:t>FS_ID_UAS-SA2 </a:t>
            </a:r>
            <a:r>
              <a:rPr lang="en-US" altLang="de-DE" sz="2400" b="1" dirty="0"/>
              <a:t>Status </a:t>
            </a:r>
            <a:r>
              <a:rPr lang="en-GB" altLang="zh-CN" sz="2400" b="1" dirty="0"/>
              <a:t>Report (S2-2007771) 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802958695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SA2#141e (1/3)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31099910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85%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1200" dirty="0"/>
              <a:t>FS_ID_UAS_SA2 </a:t>
            </a:r>
            <a:r>
              <a:rPr lang="de-DE" altLang="de-DE" sz="1200" dirty="0"/>
              <a:t>TR 23.754 and v1.1.0 will be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</a:t>
            </a:r>
            <a:endParaRPr lang="de-DE" altLang="de-DE" sz="1200" dirty="0">
              <a:highlight>
                <a:srgbClr val="FF0000"/>
              </a:highlight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Several solutions have been updated: #4, #5, #9, #10, #23, #24, #25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8 conclusion P-CRs were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Several solution were merged and clarified.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</a:t>
            </a:r>
            <a:r>
              <a:rPr lang="en-GB" sz="1600" b="1" dirty="0"/>
              <a:t>UAV </a:t>
            </a:r>
            <a:r>
              <a:rPr lang="en-US" sz="1600" b="1" dirty="0"/>
              <a:t>identification</a:t>
            </a:r>
            <a:r>
              <a:rPr lang="de-DE" altLang="de-DE" sz="1600" b="1" dirty="0"/>
              <a:t>) 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9 solutions address KI#1.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Several new conclusions were approved</a:t>
            </a:r>
          </a:p>
          <a:p>
            <a:r>
              <a:rPr lang="de-DE" altLang="de-DE" sz="1600" b="1" dirty="0"/>
              <a:t>Key Issue 2 (</a:t>
            </a:r>
            <a:r>
              <a:rPr lang="en-GB" sz="1600" b="1" dirty="0"/>
              <a:t>UAV authorization by UTM)</a:t>
            </a:r>
            <a:endParaRPr lang="en-US" sz="1600" b="1" dirty="0"/>
          </a:p>
          <a:p>
            <a:pPr lvl="1"/>
            <a:r>
              <a:rPr lang="en-US" altLang="zh-CN" sz="1200" dirty="0"/>
              <a:t>14 solutions address KI#2.</a:t>
            </a:r>
          </a:p>
          <a:p>
            <a:pPr lvl="1"/>
            <a:r>
              <a:rPr lang="en-US" altLang="zh-CN" sz="1200" dirty="0"/>
              <a:t>Several new conclusions were approved, including to progress with a single control-plane solution based to eb derived from #5 and #23</a:t>
            </a:r>
          </a:p>
          <a:p>
            <a:r>
              <a:rPr lang="de-DE" altLang="de-DE" sz="1600" b="1" dirty="0"/>
              <a:t>Key Issue 3 ( </a:t>
            </a:r>
            <a:r>
              <a:rPr lang="en-GB" sz="1600" b="1" dirty="0"/>
              <a:t>UAV Controller identification</a:t>
            </a:r>
            <a:r>
              <a:rPr lang="en-US" sz="1600" b="1" dirty="0"/>
              <a:t> and authorization/authentication):</a:t>
            </a:r>
          </a:p>
          <a:p>
            <a:pPr lvl="1"/>
            <a:r>
              <a:rPr lang="en-US" sz="1200" dirty="0"/>
              <a:t>6 </a:t>
            </a:r>
            <a:r>
              <a:rPr lang="en-US" altLang="zh-CN" sz="1200" dirty="0"/>
              <a:t>solutions address KI#3.</a:t>
            </a:r>
          </a:p>
          <a:p>
            <a:pPr lvl="1"/>
            <a:r>
              <a:rPr lang="en-US" sz="1200" dirty="0"/>
              <a:t>It was clarified that authentication/authorization of UAVCs is not in scope for this release.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SA2#140E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648315589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85%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r>
              <a:rPr lang="de-DE" altLang="de-DE" sz="1600" b="1" dirty="0"/>
              <a:t>Key Issue 4 (</a:t>
            </a:r>
            <a:r>
              <a:rPr lang="en-GB" sz="1600" b="1" dirty="0"/>
              <a:t>UAV and UAV Controller tracking): </a:t>
            </a:r>
          </a:p>
          <a:p>
            <a:pPr lvl="1"/>
            <a:r>
              <a:rPr lang="en-US" sz="1200" dirty="0"/>
              <a:t>8 </a:t>
            </a:r>
            <a:r>
              <a:rPr lang="en-US" altLang="zh-CN" sz="1200" dirty="0"/>
              <a:t>solutions address KI#4.</a:t>
            </a:r>
          </a:p>
          <a:p>
            <a:pPr lvl="1"/>
            <a:r>
              <a:rPr lang="en-US" sz="1200" dirty="0"/>
              <a:t>It was clarified that networked UAVCs and UAVCs in the cloud are not identified and tracked separately from the UAV. </a:t>
            </a:r>
          </a:p>
          <a:p>
            <a:r>
              <a:rPr lang="de-DE" altLang="de-DE" sz="1600" b="1" dirty="0"/>
              <a:t>Key Issue </a:t>
            </a:r>
            <a:r>
              <a:rPr lang="en-GB" sz="1600" b="1" dirty="0"/>
              <a:t>5 (UAV authorization revocation and (re)authorization failures):</a:t>
            </a:r>
          </a:p>
          <a:p>
            <a:pPr lvl="1"/>
            <a:r>
              <a:rPr lang="en-US" sz="1200" dirty="0"/>
              <a:t>9 </a:t>
            </a:r>
            <a:r>
              <a:rPr lang="en-US" altLang="zh-CN" sz="1200" dirty="0"/>
              <a:t>solutions address KI#5.</a:t>
            </a:r>
          </a:p>
          <a:p>
            <a:pPr lvl="1"/>
            <a:r>
              <a:rPr lang="en-US" sz="1200" dirty="0"/>
              <a:t>Conclusions have been added.</a:t>
            </a:r>
          </a:p>
          <a:p>
            <a:r>
              <a:rPr lang="de-DE" altLang="de-DE" sz="1600" b="1" dirty="0"/>
              <a:t>Key Issue </a:t>
            </a:r>
            <a:r>
              <a:rPr lang="en-US" sz="1600" b="1" dirty="0"/>
              <a:t>6 (UAV Controller and UAV association): </a:t>
            </a:r>
          </a:p>
          <a:p>
            <a:pPr lvl="1"/>
            <a:r>
              <a:rPr lang="en-US" sz="1200" dirty="0"/>
              <a:t>4 </a:t>
            </a:r>
            <a:r>
              <a:rPr lang="en-US" altLang="zh-CN" sz="1200" dirty="0"/>
              <a:t>solutions address KI#6.</a:t>
            </a:r>
          </a:p>
          <a:p>
            <a:pPr lvl="1"/>
            <a:r>
              <a:rPr lang="en-US" sz="1200" dirty="0"/>
              <a:t>Conclusions have been added.</a:t>
            </a:r>
          </a:p>
          <a:p>
            <a:r>
              <a:rPr lang="en-GB" sz="1600" b="1" dirty="0"/>
              <a:t>Key Issue 7 (User Plane Connectivity for UAVs)</a:t>
            </a:r>
          </a:p>
          <a:p>
            <a:pPr lvl="1"/>
            <a:r>
              <a:rPr lang="en-US" altLang="zh-CN" sz="1200" dirty="0"/>
              <a:t>8 solutions address KI#7.</a:t>
            </a:r>
          </a:p>
          <a:p>
            <a:pPr lvl="1"/>
            <a:r>
              <a:rPr lang="en-US" sz="1200" dirty="0"/>
              <a:t>Conclusions have been added.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3517308284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sz="2800" b="1" kern="1200" dirty="0"/>
              <a:t>FS_ID_UAS_SA2 </a:t>
            </a:r>
            <a:r>
              <a:rPr lang="en-US" altLang="de-DE" sz="2800" b="1" dirty="0"/>
              <a:t>status after SA2#139-e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One solution (#8) proposes porting to NR the LTE aerial features.</a:t>
            </a:r>
            <a:endParaRPr lang="en-US" sz="1200" dirty="0">
              <a:ea typeface="+mn-ea"/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Selection of control-plane solution for authorization and authentication between #5 and #23.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(SA2#141-e)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Conclusions on control-plane solution.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Further evaluations and conclusions.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 new key issues.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 new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Suggest contributors to work offline to define control plane solution based on #5 and #23.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</a:t>
            </a:r>
            <a:r>
              <a:rPr lang="en-US" altLang="zh-CN" sz="1200" b="1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identified.</a:t>
            </a:r>
          </a:p>
        </p:txBody>
      </p: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5855733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br>
              <a:rPr lang="en-GB" sz="3600" dirty="0"/>
            </a:br>
            <a:r>
              <a:rPr lang="en-GB" sz="2400" b="1" dirty="0"/>
              <a:t>SA2#140E </a:t>
            </a:r>
            <a:r>
              <a:rPr lang="en-US" sz="2400" b="1" dirty="0"/>
              <a:t>FS_ID_UAS-SA2 </a:t>
            </a:r>
            <a:r>
              <a:rPr lang="en-US" altLang="de-DE" sz="2400" b="1" dirty="0"/>
              <a:t>Status </a:t>
            </a:r>
            <a:r>
              <a:rPr lang="en-GB" altLang="zh-CN" sz="2400" b="1" dirty="0"/>
              <a:t>Report (S2-2006064) 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590396718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CDEF8B8-53C8-4D7D-95BB-CC442AFD32D4}">
  <ds:schemaRefs>
    <ds:schemaRef ds:uri="cc9c437c-ae0c-4066-8d90-a0f7de786127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ba37140e-f4c5-4a6c-a9b4-20a691ce6c8a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27778</TotalTime>
  <Words>2381</Words>
  <Application>Microsoft Office PowerPoint</Application>
  <PresentationFormat>On-screen Show (4:3)</PresentationFormat>
  <Paragraphs>327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Arial </vt:lpstr>
      <vt:lpstr>Calibri</vt:lpstr>
      <vt:lpstr>Times New Roman</vt:lpstr>
      <vt:lpstr>Office Theme</vt:lpstr>
      <vt:lpstr>   FS_ID_UAS_SA2 Status Report</vt:lpstr>
      <vt:lpstr>FS_ID_UAS_SA2 status after SA2#142e (1/3)</vt:lpstr>
      <vt:lpstr>FS_ID_UAS_SA2 status after SA2#142E (2/3)</vt:lpstr>
      <vt:lpstr>FS_ID_UAS_SA2 status after SA2#142E (3/3)</vt:lpstr>
      <vt:lpstr>BACKUP     SA2#141E FS_ID_UAS-SA2 Status Report (S2-2007771) for information</vt:lpstr>
      <vt:lpstr>FS_ID_UAS_SA2 status after SA2#141e (1/3)</vt:lpstr>
      <vt:lpstr>FS_ID_UAS_SA2 status after SA2#140E (2/3)</vt:lpstr>
      <vt:lpstr>FS_ID_UAS_SA2 status after SA2#139-e (3/3)</vt:lpstr>
      <vt:lpstr>BACKUP     SA2#140E FS_ID_UAS-SA2 Status Report (S2-2006064) for information</vt:lpstr>
      <vt:lpstr>FS_ID_UAS_SA2 Status after SA2#140e (overall)</vt:lpstr>
      <vt:lpstr>FS_ID_UAS_SA2 status after SA2#140E (1/3)</vt:lpstr>
      <vt:lpstr>FS_ID_UAS_SA2 status after SA2#140E (2/3)</vt:lpstr>
      <vt:lpstr>FS_ID_UAS_SA2 status after SA2#140e (3/3)</vt:lpstr>
      <vt:lpstr>BACKUP     Previous FS_UAS_ID Status Report (S2-2002032) for information</vt:lpstr>
      <vt:lpstr>FS_ID_UAS_SA2 status after SA2#139-e (1/2)</vt:lpstr>
      <vt:lpstr>FS_ID_UAS_SA2 status after SA2#139-e (2/2)</vt:lpstr>
      <vt:lpstr>FS_ID_UAS_SA2 status after SA2#136AH (1/2)</vt:lpstr>
      <vt:lpstr>FS_ID_UAS_SA2 status after SA2#136AH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QC111702</cp:lastModifiedBy>
  <cp:revision>1256</cp:revision>
  <dcterms:created xsi:type="dcterms:W3CDTF">2008-08-30T09:32:10Z</dcterms:created>
  <dcterms:modified xsi:type="dcterms:W3CDTF">2020-11-18T02:31:47Z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