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18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#141E (e-meeting)</a:t>
            </a:r>
          </a:p>
          <a:p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October 12 - October 23, 2020,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S2-2007792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S2-2006063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WG2#141E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October 12 - October 23,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/>
              <a:t> </a:t>
            </a:r>
            <a:r>
              <a:rPr lang="en-US" sz="3600" b="1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Wu(Huawei), Aihua Li(China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55448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43 contributions agreed to update current solutions; 29 contributions are agreed to evaluate or conclude the Key Issues.</a:t>
            </a:r>
          </a:p>
          <a:p>
            <a:pPr lvl="1">
              <a:spcBef>
                <a:spcPts val="300"/>
              </a:spcBef>
              <a:defRPr/>
            </a:pPr>
            <a:r>
              <a:rPr lang="de-DE" altLang="zh-CN" sz="1200" dirty="0"/>
              <a:t>18 KIs potential for R17 (21 KIs in total captured in TR with 3 K</a:t>
            </a:r>
            <a:r>
              <a:rPr lang="en-US" altLang="zh-CN" sz="1200" dirty="0"/>
              <a:t>Is not to be progressed in R17)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/>
              <a:t>Interim evaluation agreed for 14 KIs </a:t>
            </a:r>
            <a:r>
              <a:rPr lang="en-US" altLang="zh-CN" sz="1200" dirty="0"/>
              <a:t>(i.e. </a:t>
            </a:r>
            <a:r>
              <a:rPr lang="de-DE" altLang="zh-CN" sz="1200" dirty="0"/>
              <a:t>KI #1, KI#2, KI#4, KI#8, KI#9, KI#10, KI#11, KI#12, KI#13, KI#15, KI#16, KI#18, KI#19 and KI#20) and  no interim evaluation agreed for 4 KIs </a:t>
            </a:r>
            <a:r>
              <a:rPr lang="en-US" altLang="zh-CN" sz="1200" dirty="0"/>
              <a:t>( i.e.  Interim evaluation for KI#14 and KI#21 postponed and no interim evaluation for KI#7 and KI#17 proposed)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/>
              <a:t>Interim conclusion agreed for </a:t>
            </a:r>
            <a:r>
              <a:rPr lang="de-DE" altLang="zh-CN" sz="1200" dirty="0" smtClean="0"/>
              <a:t>11 </a:t>
            </a:r>
            <a:r>
              <a:rPr lang="de-DE" altLang="zh-CN" sz="1200" dirty="0"/>
              <a:t>KIs i.e. KI #1, KI#2, KI#4, KI#8, KI#10, KI#11, KI#12, KI#13, KI#15, KI#16, </a:t>
            </a:r>
            <a:r>
              <a:rPr lang="de-DE" altLang="zh-CN" sz="1200" dirty="0" smtClean="0"/>
              <a:t>and KI#19 </a:t>
            </a:r>
            <a:r>
              <a:rPr lang="en-US" altLang="zh-CN" sz="1200" dirty="0" smtClean="0"/>
              <a:t>and final conclusion agreed for KI#20 and interim </a:t>
            </a:r>
            <a:r>
              <a:rPr lang="en-US" altLang="zh-CN" sz="1200" dirty="0"/>
              <a:t>conclusion for KI#14 and KI#21 postponed.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Final evaluation and </a:t>
            </a:r>
            <a:r>
              <a:rPr lang="en-US" altLang="zh-CN" sz="1400" dirty="0" smtClean="0"/>
              <a:t>conclusion for all the 18 KIs 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Submit TR 23.700-91 to SA#90 plenary for approval and agree a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SA#89-e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20315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SA2#141E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18 KIs </a:t>
            </a:r>
            <a:r>
              <a:rPr lang="de-DE" altLang="zh-CN" sz="1200" dirty="0" smtClean="0"/>
              <a:t>poten</a:t>
            </a:r>
            <a:r>
              <a:rPr lang="en-US" altLang="zh-CN" sz="1200" dirty="0" smtClean="0"/>
              <a:t>t</a:t>
            </a:r>
            <a:r>
              <a:rPr lang="de-DE" altLang="zh-CN" sz="1200" dirty="0" smtClean="0"/>
              <a:t>ial </a:t>
            </a:r>
            <a:r>
              <a:rPr lang="de-DE" altLang="zh-CN" sz="1200" dirty="0"/>
              <a:t>for R17 (21 KIs in total </a:t>
            </a:r>
            <a:r>
              <a:rPr lang="de-DE" altLang="zh-CN" sz="1200" dirty="0" smtClean="0"/>
              <a:t>captured </a:t>
            </a:r>
            <a:r>
              <a:rPr lang="de-DE" altLang="zh-CN" sz="1200" dirty="0" smtClean="0"/>
              <a:t>in </a:t>
            </a:r>
            <a:r>
              <a:rPr lang="de-DE" altLang="zh-CN" sz="1200" dirty="0"/>
              <a:t>TR with 3 K</a:t>
            </a:r>
            <a:r>
              <a:rPr lang="en-US" altLang="zh-CN" sz="1200" dirty="0"/>
              <a:t>Is not to be progressed in R17</a:t>
            </a:r>
            <a:r>
              <a:rPr lang="en-US" altLang="zh-CN" sz="1200" dirty="0" smtClean="0"/>
              <a:t>) and 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  <a:r>
              <a:rPr lang="en-US" altLang="zh-CN" sz="1200" dirty="0" smtClean="0"/>
              <a:t>Interim 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Final 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solutions are documented for this key issue. The KI has been categorized into four groups and evaluated and partially </a:t>
            </a:r>
            <a:r>
              <a:rPr lang="en-US" altLang="zh-CN" sz="1200" dirty="0" smtClean="0"/>
              <a:t>concluded.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Final 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052035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1</a:t>
            </a:r>
            <a:r>
              <a:rPr lang="en-US" altLang="de-DE" b="1" dirty="0" smtClean="0"/>
              <a:t>E </a:t>
            </a:r>
            <a:r>
              <a:rPr lang="en-US" altLang="de-DE" b="1" dirty="0"/>
              <a:t>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solution is documented for this key issue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Interim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documented for this key issue and no </a:t>
            </a:r>
            <a:r>
              <a:rPr lang="en-US" altLang="zh-CN" sz="1200" dirty="0"/>
              <a:t>interim evaluation and </a:t>
            </a:r>
            <a:r>
              <a:rPr lang="en-US" altLang="zh-CN" sz="1200" dirty="0" smtClean="0"/>
              <a:t>conclusion is proposed.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Final evaluation </a:t>
            </a:r>
            <a:r>
              <a:rPr lang="en-US" altLang="zh-CN" sz="1200" dirty="0"/>
              <a:t>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</a:t>
            </a:r>
            <a:r>
              <a:rPr lang="en-US" altLang="zh-CN" sz="1200" dirty="0" smtClean="0"/>
              <a:t>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</a:t>
            </a:r>
            <a:r>
              <a:rPr lang="en-US" altLang="zh-CN" sz="1200" dirty="0" smtClean="0"/>
              <a:t>Interim </a:t>
            </a:r>
            <a:r>
              <a:rPr lang="en-US" altLang="zh-CN" sz="1200" dirty="0"/>
              <a:t>evaluation </a:t>
            </a:r>
            <a:r>
              <a:rPr lang="en-US" altLang="zh-CN" sz="1200" dirty="0" smtClean="0"/>
              <a:t>agreed and no interim conclusion is proposed.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</a:t>
            </a:r>
            <a:r>
              <a:rPr lang="en-US" altLang="zh-CN" sz="1200" dirty="0" smtClean="0"/>
              <a:t>conclusion.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1</a:t>
            </a:r>
            <a:r>
              <a:rPr lang="en-US" altLang="de-DE" b="1" dirty="0" smtClean="0"/>
              <a:t>E </a:t>
            </a:r>
            <a:r>
              <a:rPr lang="en-US" altLang="de-DE" b="1" dirty="0"/>
              <a:t>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19 solutions are documented for this key issue. The KI has been categorized into </a:t>
            </a:r>
            <a:r>
              <a:rPr lang="en-US" altLang="zh-CN" sz="1200" dirty="0" smtClean="0"/>
              <a:t>two groups i.e. </a:t>
            </a:r>
            <a:r>
              <a:rPr lang="en-US" altLang="zh-CN" sz="1200" dirty="0"/>
              <a:t>solutions with/without architectural </a:t>
            </a:r>
            <a:r>
              <a:rPr lang="en-US" altLang="zh-CN" sz="1200" dirty="0" smtClean="0"/>
              <a:t>changes.</a:t>
            </a:r>
            <a:r>
              <a:rPr lang="en-US" altLang="zh-CN" sz="1200" u="sng" dirty="0" smtClean="0"/>
              <a:t> </a:t>
            </a:r>
            <a:r>
              <a:rPr lang="en-US" altLang="zh-CN" sz="1200" dirty="0" smtClean="0"/>
              <a:t>Interim </a:t>
            </a:r>
            <a:r>
              <a:rPr lang="en-US" altLang="zh-CN" sz="1200" dirty="0"/>
              <a:t>evaluation agreed and interim conclusion agreed (partially)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Interim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</a:t>
            </a:r>
            <a:r>
              <a:rPr lang="en-US" altLang="zh-CN" sz="1200" dirty="0" smtClean="0"/>
              <a:t>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 and </a:t>
            </a:r>
            <a:r>
              <a:rPr lang="en-US" altLang="zh-CN" sz="1200" dirty="0"/>
              <a:t>interim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postponed.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</a:t>
            </a:r>
            <a:r>
              <a:rPr lang="en-US" altLang="zh-CN" sz="1200" dirty="0"/>
              <a:t>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</a:t>
            </a:r>
            <a:r>
              <a:rPr lang="en-US" altLang="zh-CN" sz="1200" dirty="0" smtClean="0"/>
              <a:t>issue and </a:t>
            </a:r>
            <a:r>
              <a:rPr lang="en-US" altLang="zh-CN" sz="1200" dirty="0"/>
              <a:t>no interim evaluation and conclusion is proposed.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1</a:t>
            </a:r>
            <a:r>
              <a:rPr lang="en-US" altLang="de-DE" b="1" dirty="0" smtClean="0"/>
              <a:t>E </a:t>
            </a:r>
            <a:r>
              <a:rPr lang="en-US" altLang="de-DE" b="1" dirty="0"/>
              <a:t>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solutions are documented for this key issue. Interim evaluation agreed and no interim conclusion is proposed.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Interim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</a:t>
            </a:r>
            <a:r>
              <a:rPr lang="en-US" altLang="zh-CN" sz="1200" dirty="0" smtClean="0"/>
              <a:t>issue and it is concluded that n</a:t>
            </a:r>
            <a:r>
              <a:rPr lang="en-GB" altLang="zh-CN" sz="1200" dirty="0" smtClean="0"/>
              <a:t>o </a:t>
            </a:r>
            <a:r>
              <a:rPr lang="en-GB" altLang="zh-CN" sz="1200" dirty="0"/>
              <a:t>normative work has been identified for Rel-17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steps: None.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issue and </a:t>
            </a:r>
            <a:r>
              <a:rPr lang="en-US" altLang="zh-CN" sz="1200" dirty="0" smtClean="0"/>
              <a:t>interim </a:t>
            </a:r>
            <a:r>
              <a:rPr lang="en-US" altLang="zh-CN" sz="1200" dirty="0"/>
              <a:t>evaluation and conclusion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</a:t>
            </a:r>
            <a:r>
              <a:rPr lang="en-US" altLang="de-DE" sz="2800" b="1" dirty="0" smtClean="0"/>
              <a:t>SA2#14</a:t>
            </a:r>
            <a:r>
              <a:rPr lang="en-US" altLang="zh-CN" sz="2800" b="1" dirty="0" smtClean="0"/>
              <a:t>1</a:t>
            </a:r>
            <a:r>
              <a:rPr lang="en-US" altLang="de-DE" sz="2800" b="1" dirty="0" smtClean="0"/>
              <a:t>E </a:t>
            </a:r>
            <a:r>
              <a:rPr lang="en-US" altLang="de-DE" sz="2800" b="1" dirty="0"/>
              <a:t>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KI#4 </a:t>
            </a:r>
            <a:r>
              <a:rPr lang="en-US" altLang="zh-CN" sz="1200" dirty="0" smtClean="0"/>
              <a:t>can </a:t>
            </a:r>
            <a:r>
              <a:rPr lang="en-US" altLang="zh-CN" sz="1200" dirty="0"/>
              <a:t>been concluded but </a:t>
            </a:r>
            <a:r>
              <a:rPr lang="en-GB" altLang="zh-CN" sz="1200" dirty="0"/>
              <a:t>need to align with SA5 during normative phase 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SA5 in SA2#141e.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KI#8 </a:t>
            </a:r>
            <a:r>
              <a:rPr lang="en-US" altLang="zh-CN" sz="1200" dirty="0" smtClean="0"/>
              <a:t>can been </a:t>
            </a:r>
            <a:r>
              <a:rPr lang="en-US" altLang="zh-CN" sz="1200" dirty="0"/>
              <a:t>concluded but </a:t>
            </a:r>
            <a:r>
              <a:rPr lang="en-GB" altLang="zh-CN" sz="1200" dirty="0"/>
              <a:t>need to align with SA4 and SA3 during normative </a:t>
            </a:r>
            <a:r>
              <a:rPr lang="en-GB" altLang="zh-CN" sz="1200" dirty="0" smtClean="0"/>
              <a:t>phase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SA4 and SA3 in SA2#140e.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 #11 can </a:t>
            </a:r>
            <a:r>
              <a:rPr lang="en-US" altLang="zh-CN" sz="1200" dirty="0" smtClean="0"/>
              <a:t>been </a:t>
            </a:r>
            <a:r>
              <a:rPr lang="en-US" altLang="zh-CN" sz="1200" dirty="0"/>
              <a:t>concluded but </a:t>
            </a:r>
            <a:r>
              <a:rPr lang="en-GB" altLang="zh-CN" sz="1200" dirty="0"/>
              <a:t>need to align with SA3 during normative phase 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SA3 in SA2#141e.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KI#12</a:t>
            </a:r>
            <a:r>
              <a:rPr lang="en-US" altLang="zh-CN" sz="1200" dirty="0"/>
              <a:t> can been concluded but </a:t>
            </a:r>
            <a:r>
              <a:rPr lang="en-GB" altLang="zh-CN" sz="1200" dirty="0"/>
              <a:t>need to align with </a:t>
            </a:r>
            <a:r>
              <a:rPr lang="en-GB" altLang="zh-CN" sz="1200" dirty="0" smtClean="0"/>
              <a:t>SA5 </a:t>
            </a:r>
            <a:r>
              <a:rPr lang="en-GB" altLang="zh-CN" sz="1200" dirty="0"/>
              <a:t>during normative phase</a:t>
            </a:r>
            <a:r>
              <a:rPr lang="en-US" altLang="zh-CN" sz="1200" dirty="0" smtClean="0"/>
              <a:t> 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and, an LS was </a:t>
            </a:r>
            <a:r>
              <a:rPr lang="en-US" altLang="zh-CN" sz="1200" dirty="0" smtClean="0"/>
              <a:t>considered </a:t>
            </a:r>
            <a:r>
              <a:rPr lang="en-US" altLang="zh-CN" sz="1200" dirty="0"/>
              <a:t>to send to SA5 in </a:t>
            </a:r>
            <a:r>
              <a:rPr lang="en-US" altLang="zh-CN" sz="1200" dirty="0" smtClean="0"/>
              <a:t>next </a:t>
            </a:r>
            <a:r>
              <a:rPr lang="en-US" altLang="zh-CN" sz="1200" dirty="0"/>
              <a:t>meeting.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KI#15 has been concluded but </a:t>
            </a:r>
            <a:r>
              <a:rPr lang="en-GB" altLang="zh-CN" sz="1200" dirty="0"/>
              <a:t>need to align with SA3 during normative phase </a:t>
            </a:r>
            <a:r>
              <a:rPr lang="en-US" altLang="zh-CN" sz="1200" strike="sngStrike" dirty="0"/>
              <a:t>dependencies on SA3</a:t>
            </a:r>
            <a:r>
              <a:rPr lang="en-US" altLang="zh-CN" sz="1200" dirty="0"/>
              <a:t>, an LS was sent to SA3 on user consent in </a:t>
            </a:r>
            <a:r>
              <a:rPr lang="en-US" altLang="zh-CN" sz="1200" dirty="0" smtClean="0"/>
              <a:t>SA2#139e</a:t>
            </a:r>
            <a:r>
              <a:rPr lang="en-US" altLang="zh-CN" sz="12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SA2#142E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Final evaluation and conclusion.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Submit TR 23.700-91 to SA#90 plenary for approval and agree a </a:t>
            </a:r>
            <a:r>
              <a:rPr lang="en-US" altLang="zh-CN" sz="1200" dirty="0" smtClean="0"/>
              <a:t>WID.</a:t>
            </a: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Not all 18 KIs can be concluded for R17 as for example no interim evaluation and conclusion </a:t>
            </a:r>
            <a:r>
              <a:rPr lang="en-US" altLang="zh-CN" sz="1200" dirty="0" smtClean="0"/>
              <a:t>are proposed </a:t>
            </a:r>
            <a:r>
              <a:rPr lang="en-US" altLang="zh-CN" sz="1200" dirty="0"/>
              <a:t>for KI#7 and KI#17</a:t>
            </a:r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3DC8A1-98BA-4AF8-8B30-F1D3E1D80CC7}">
  <ds:schemaRefs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26cfccf3-d9f9-43bb-aadf-58351eb1ba08"/>
    <ds:schemaRef ds:uri="9fcd8246-0349-4f28-bf6f-1f0b2b4b9468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13323</TotalTime>
  <Words>1166</Words>
  <Application>Microsoft Office PowerPoint</Application>
  <PresentationFormat>全屏显示(4:3)</PresentationFormat>
  <Paragraphs>125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Malgun Gothic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SA#89-e</vt:lpstr>
      <vt:lpstr>FS_eNA_ph2 status after SA2#141E (1/5)</vt:lpstr>
      <vt:lpstr>FS_eNA_ph2 status after SA2#141E (2/5)</vt:lpstr>
      <vt:lpstr>FS_eNA_ph2 status after SA2#141E (3/5)</vt:lpstr>
      <vt:lpstr>FS_eNA_ph2 status after SA2#141E (4/5)</vt:lpstr>
      <vt:lpstr>FS_eNA_ph2 status after SA2#141E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</cp:lastModifiedBy>
  <cp:revision>1650</cp:revision>
  <dcterms:created xsi:type="dcterms:W3CDTF">2008-08-30T09:32:10Z</dcterms:created>
  <dcterms:modified xsi:type="dcterms:W3CDTF">2020-10-28T05:41:51Z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(3)cKbRs5syV1W+jyR+gMqHMVfNMyxciIOrdA/IRn3EqQM/ACwx7GHyLXI7Vk8GAnmPhMnQLQsl
kQ0jfR5yhKNaneqRjc8kbWRugwBc6k5hmFr8jK51Vnd9nOtp97FRu/wS8EcoMhPi8l9WQy5G
vBhA/yw0gtCxnv5wIoZeXRIkxcD2A5bSQrVfxfPJnfXg1MT4my/CVTtdtO263L0yiqu+laye
M72AEUkW1Kvdsh+dl5</vt:lpwstr>
  </property>
  <property fmtid="{D5CDD505-2E9C-101B-9397-08002B2CF9AE}" pid="9" name="_2015_ms_pID_7253431">
    <vt:lpwstr>AI1LC4ApPFFv3MygwroeK0cBhjFjbWpp1mfMV9iAQSK3ICzqihQreH
CczbK0Xt5Ou0kkcO8ZkQeoX8jWXWwyi7GnBSFoP5jw2ozUIl8V2OM+s+TY35Hkwq1naWUDmN
o2BV1fRWeRvTWLO5qNJUgNIHl0byyNoUDwdVbfpk+mX18ScE/2crizRgF+nrxDNWUXijM6Ou
7QmZ7BcfSDDvZ87u1YiDrNlaI3wW2B3heVdO</vt:lpwstr>
  </property>
  <property fmtid="{D5CDD505-2E9C-101B-9397-08002B2CF9AE}" pid="10" name="_2015_ms_pID_7253432">
    <vt:lpwstr>HBmdRFyjh77ZBZECDLLR/K0=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1602205421</vt:lpwstr>
  </property>
</Properties>
</file>