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810" r:id="rId6"/>
    <p:sldId id="812" r:id="rId7"/>
    <p:sldId id="813" r:id="rId8"/>
    <p:sldId id="811" r:id="rId9"/>
    <p:sldId id="807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10/28/2020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10/28/2020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39613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S2-2007786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#141E (e-meeting)</a:t>
            </a:r>
          </a:p>
          <a:p>
            <a:r>
              <a:rPr lang="en-US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October</a:t>
            </a:r>
            <a:r>
              <a:rPr lang="en-US" altLang="ko-KR" sz="1400" b="1" kern="1200" baseline="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12 - 23, 2020,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WG2#141E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October 12 - 23, 2020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FS_eNS_Ph2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xmlns="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xmlns="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xmlns="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xmlns="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xmlns="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xmlns="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xmlns="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xmlns="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xmlns="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xmlns="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xmlns="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xmlns="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xmlns="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xmlns="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xmlns="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xmlns="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xmlns="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xmlns="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/>
              <a:t>FS_eNS_Ph2</a:t>
            </a:r>
            <a:br>
              <a:rPr lang="en-GB" altLang="zh-CN" b="1" dirty="0"/>
            </a:br>
            <a:r>
              <a:rPr lang="en-US" altLang="de-DE" b="1" dirty="0"/>
              <a:t>status after SA2#141</a:t>
            </a:r>
            <a:r>
              <a:rPr lang="en-US" altLang="zh-CN" b="1" dirty="0"/>
              <a:t>E</a:t>
            </a:r>
            <a:r>
              <a:rPr lang="en-US" altLang="de-DE" b="1" dirty="0"/>
              <a:t> (</a:t>
            </a:r>
            <a:r>
              <a:rPr lang="en-US" altLang="de-DE" b="1" dirty="0" smtClean="0"/>
              <a:t>1/4)</a:t>
            </a:r>
            <a:endParaRPr lang="zh-CN" alt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80006384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-&gt;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 Dec, 20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SP-190931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79527" y="2331720"/>
            <a:ext cx="8554480" cy="401421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FS_e</a:t>
            </a:r>
            <a:r>
              <a:rPr lang="en-US" altLang="zh-CN" sz="1200" dirty="0"/>
              <a:t>NS_Ph2</a:t>
            </a:r>
            <a:r>
              <a:rPr lang="de-DE" altLang="de-DE" sz="1200" dirty="0"/>
              <a:t> is captured in TR 23.700-40 and v1.1.0 will be available here.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Architecture requirement update on IWK is agreed</a:t>
            </a:r>
            <a:r>
              <a:rPr lang="en-US" altLang="de-DE" sz="1200" dirty="0"/>
              <a:t>. 2 LS Out to RAN WGs,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15 papers on solution update and </a:t>
            </a:r>
            <a:r>
              <a:rPr lang="en-US" altLang="de-DE" sz="1200" dirty="0" smtClean="0"/>
              <a:t>6 paper</a:t>
            </a:r>
            <a:r>
              <a:rPr lang="en-US" altLang="zh-CN" sz="1200" dirty="0" smtClean="0"/>
              <a:t>s</a:t>
            </a:r>
            <a:r>
              <a:rPr lang="en-US" altLang="de-DE" sz="1200" dirty="0" smtClean="0"/>
              <a:t> </a:t>
            </a:r>
            <a:r>
              <a:rPr lang="en-US" altLang="de-DE" sz="1200" dirty="0"/>
              <a:t>on evaluation and conclusion are 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new solution on KI#7 is agreed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Key Issue #1: Support of network slice related quota on the maximum number of 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highlight>
                  <a:srgbClr val="FFFF00"/>
                </a:highlight>
              </a:rPr>
              <a:t>1</a:t>
            </a:r>
            <a:r>
              <a:rPr lang="en-US" altLang="de-DE" sz="1200" dirty="0"/>
              <a:t> P-CRs agreed updating existing solutions. Total number of solutions for KI#1 is 10.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Evaluation and Interim conclusions </a:t>
            </a:r>
            <a:r>
              <a:rPr lang="en-US" altLang="de-DE" sz="1200" dirty="0" smtClean="0"/>
              <a:t>agree</a:t>
            </a:r>
            <a:r>
              <a:rPr lang="en-US" altLang="zh-CN" sz="1200" dirty="0" smtClean="0"/>
              <a:t>d. </a:t>
            </a:r>
            <a:r>
              <a:rPr lang="en-GB" altLang="zh-CN" sz="1200" dirty="0"/>
              <a:t>NW Slice </a:t>
            </a:r>
            <a:r>
              <a:rPr lang="en-GB" altLang="zh-CN" sz="1200" dirty="0" smtClean="0"/>
              <a:t>quota related new functionalities are agreed.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(SA2#142E) will focus on </a:t>
            </a:r>
            <a:r>
              <a:rPr lang="en-US" altLang="zh-CN" sz="1200" dirty="0" smtClean="0"/>
              <a:t>final conclusions. Proper </a:t>
            </a:r>
            <a:r>
              <a:rPr lang="en-US" altLang="zh-CN" sz="1200" dirty="0" err="1" smtClean="0"/>
              <a:t>SoH</a:t>
            </a:r>
            <a:r>
              <a:rPr lang="en-US" altLang="zh-CN" sz="1200" dirty="0" smtClean="0"/>
              <a:t> at first CC is need to make final decision.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Key </a:t>
            </a:r>
            <a:r>
              <a:rPr lang="en-US" altLang="zh-CN" sz="1600" b="1" dirty="0"/>
              <a:t>Issue #2: Support of network slice related quota on the maximum number of PDU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highlight>
                  <a:srgbClr val="FFFF00"/>
                </a:highlight>
              </a:rPr>
              <a:t>3</a:t>
            </a:r>
            <a:r>
              <a:rPr lang="en-US" altLang="de-DE" sz="1200" dirty="0"/>
              <a:t> P-CRs agreed updating existing solutions. Total number of solutions for KI#2 is </a:t>
            </a:r>
            <a:r>
              <a:rPr lang="en-US" altLang="zh-CN" sz="1200" dirty="0"/>
              <a:t>13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Evaluation and Interim conclusions </a:t>
            </a:r>
            <a:r>
              <a:rPr lang="en-US" altLang="de-DE" sz="1200" dirty="0" smtClean="0"/>
              <a:t>agreed. </a:t>
            </a:r>
            <a:r>
              <a:rPr lang="en-GB" altLang="zh-CN" sz="1200" dirty="0"/>
              <a:t>NW Slice quota related new functionalities are agreed</a:t>
            </a:r>
            <a:r>
              <a:rPr lang="en-GB" altLang="zh-CN" sz="1200" dirty="0" smtClean="0"/>
              <a:t>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(SA2#142E) will focus on final conclusions. Proper </a:t>
            </a:r>
            <a:r>
              <a:rPr lang="en-US" altLang="zh-CN" sz="1200" dirty="0" err="1"/>
              <a:t>SoH</a:t>
            </a:r>
            <a:r>
              <a:rPr lang="en-US" altLang="zh-CN" sz="1200" dirty="0"/>
              <a:t> at first CC is need to make final decision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Key Issue #3: limitation of data rate per network slice in UL and DL per 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number of solutions for KI#3 is </a:t>
            </a:r>
            <a:r>
              <a:rPr lang="en-US" altLang="zh-CN" sz="1200" dirty="0"/>
              <a:t>5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Fail to agree further evaluation and conclusion in this meeting.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en-US" altLang="zh-CN" sz="1200" dirty="0"/>
              <a:t>: Next meeting (SA2#142E) will focus on evaluation and conclusions based on RAN WG feedback. Proper </a:t>
            </a:r>
            <a:r>
              <a:rPr lang="en-US" altLang="zh-CN" sz="1200" dirty="0" err="1"/>
              <a:t>SoH</a:t>
            </a:r>
            <a:r>
              <a:rPr lang="en-US" altLang="zh-CN" sz="1200" dirty="0"/>
              <a:t> at first CC after RAN WG feedback is received ,is need to make decision on </a:t>
            </a:r>
            <a:r>
              <a:rPr lang="en-US" altLang="zh-CN" sz="1200" dirty="0" err="1"/>
              <a:t>e.g</a:t>
            </a:r>
            <a:r>
              <a:rPr lang="en-US" altLang="zh-CN" sz="1200" dirty="0"/>
              <a:t> UP based </a:t>
            </a:r>
            <a:r>
              <a:rPr lang="en-US" altLang="zh-CN" sz="1200" dirty="0" smtClean="0"/>
              <a:t>solution </a:t>
            </a:r>
            <a:r>
              <a:rPr lang="en-US" altLang="zh-CN" sz="1200" dirty="0" err="1" smtClean="0"/>
              <a:t>v.s</a:t>
            </a:r>
            <a:r>
              <a:rPr lang="en-US" altLang="zh-CN" sz="1200" dirty="0" smtClean="0"/>
              <a:t>. CP based solution.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669347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/>
              <a:t>FS_eNS_Ph2</a:t>
            </a:r>
            <a:br>
              <a:rPr lang="en-GB" altLang="zh-CN" b="1" dirty="0"/>
            </a:br>
            <a:r>
              <a:rPr lang="en-US" altLang="de-DE" b="1" dirty="0"/>
              <a:t>status after SA2#141</a:t>
            </a:r>
            <a:r>
              <a:rPr lang="en-US" altLang="zh-CN" b="1" dirty="0"/>
              <a:t>E</a:t>
            </a:r>
            <a:r>
              <a:rPr lang="en-US" altLang="de-DE" b="1" dirty="0"/>
              <a:t> (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/4)</a:t>
            </a:r>
            <a:endParaRPr lang="zh-CN" alt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54201405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SP-190931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79527" y="2450593"/>
            <a:ext cx="8554480" cy="379761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Key Issue #4: Support for network slice quota event notification in a network slice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number of solutions for KI#4 is 7.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Evaluation and Interim conclusions </a:t>
            </a:r>
            <a:r>
              <a:rPr lang="en-US" altLang="de-DE" sz="1200" dirty="0" smtClean="0"/>
              <a:t>agreed.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(SA2#142E) will focus on final conclusions. </a:t>
            </a:r>
            <a:r>
              <a:rPr lang="en-US" altLang="zh-CN" sz="1200" dirty="0" smtClean="0"/>
              <a:t>Final conclusion depends </a:t>
            </a:r>
            <a:r>
              <a:rPr lang="en-US" altLang="zh-CN" sz="1200" dirty="0"/>
              <a:t>on the conclusion of KI#1 ,#2, #3, #5</a:t>
            </a: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Key Issue #5: Dynamic adjustment to meet the limitation of data rate per network slice in UL and DL.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number of solutions for KI#5 is </a:t>
            </a:r>
            <a:r>
              <a:rPr lang="en-US" altLang="zh-CN" sz="1200" dirty="0"/>
              <a:t>8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Evaluation </a:t>
            </a:r>
            <a:r>
              <a:rPr lang="en-US" altLang="de-DE" sz="1200" dirty="0" smtClean="0"/>
              <a:t>agreed. </a:t>
            </a:r>
            <a:r>
              <a:rPr lang="en-GB" altLang="zh-CN" sz="1200" dirty="0" smtClean="0"/>
              <a:t>NW </a:t>
            </a:r>
            <a:r>
              <a:rPr lang="en-GB" altLang="zh-CN" sz="1200" dirty="0"/>
              <a:t>Slice quota related new functionalities are </a:t>
            </a:r>
            <a:r>
              <a:rPr lang="en-GB" altLang="zh-CN" sz="1200" dirty="0" smtClean="0"/>
              <a:t>agreed. N</a:t>
            </a:r>
            <a:r>
              <a:rPr lang="en-US" altLang="de-DE" sz="1200" dirty="0" smtClean="0"/>
              <a:t>o </a:t>
            </a:r>
            <a:r>
              <a:rPr lang="en-US" altLang="de-DE" sz="1200" dirty="0"/>
              <a:t>and Interim conclusions yet.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(SA2#142E) will focus on final conclusions. Proper </a:t>
            </a:r>
            <a:r>
              <a:rPr lang="en-US" altLang="zh-CN" sz="1200" dirty="0" err="1"/>
              <a:t>SoH</a:t>
            </a:r>
            <a:r>
              <a:rPr lang="en-US" altLang="zh-CN" sz="1200" dirty="0"/>
              <a:t> at first CC is need to make decision on </a:t>
            </a:r>
            <a:r>
              <a:rPr lang="en-US" altLang="zh-CN" sz="1200" dirty="0" smtClean="0"/>
              <a:t>where is the enforcement functionality(RAN, Control plane function or UPF)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Key Issue #6: Constraints on simultaneous use of the network slice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5 P-CRs agreed updating existing solutions. Total number of solutions for KI#6 is 7.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Fail to agree evaluation in this meeting, </a:t>
            </a:r>
            <a:r>
              <a:rPr lang="en-US" altLang="de-DE" sz="1200" dirty="0"/>
              <a:t>no </a:t>
            </a:r>
            <a:r>
              <a:rPr lang="en-US" altLang="de-DE" sz="1200" dirty="0" smtClean="0"/>
              <a:t>Interim </a:t>
            </a:r>
            <a:r>
              <a:rPr lang="en-US" altLang="de-DE" sz="1200" dirty="0"/>
              <a:t>conclusions </a:t>
            </a:r>
            <a:r>
              <a:rPr lang="en-US" altLang="de-DE" sz="1200" dirty="0" smtClean="0"/>
              <a:t>yet.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(SA2#142E) will focus on final </a:t>
            </a:r>
            <a:r>
              <a:rPr lang="en-US" altLang="zh-CN" sz="1200" dirty="0" smtClean="0"/>
              <a:t>evaluation and conclusions</a:t>
            </a:r>
            <a:r>
              <a:rPr lang="en-US" altLang="zh-CN" sz="1200" dirty="0"/>
              <a:t>.</a:t>
            </a: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4202272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/>
              <a:t>FS_eNS_Ph2</a:t>
            </a:r>
            <a:br>
              <a:rPr lang="en-GB" altLang="zh-CN" b="1" dirty="0"/>
            </a:br>
            <a:r>
              <a:rPr lang="en-US" altLang="de-DE" b="1" dirty="0"/>
              <a:t>status after SA2#141</a:t>
            </a:r>
            <a:r>
              <a:rPr lang="en-US" altLang="zh-CN" b="1" dirty="0"/>
              <a:t>E</a:t>
            </a:r>
            <a:r>
              <a:rPr lang="en-US" altLang="de-DE" b="1" dirty="0"/>
              <a:t> (</a:t>
            </a:r>
            <a:r>
              <a:rPr lang="en-US" altLang="zh-CN" b="1" dirty="0" smtClean="0"/>
              <a:t>3</a:t>
            </a:r>
            <a:r>
              <a:rPr lang="en-US" altLang="de-DE" b="1" dirty="0" smtClean="0"/>
              <a:t>/4)</a:t>
            </a:r>
            <a:endParaRPr lang="zh-CN" alt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87045566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SP-190931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79527" y="2450593"/>
            <a:ext cx="8554480" cy="379761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Key Issue #7: Support of 5GC assisted cell selection to access network slice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2 </a:t>
            </a:r>
            <a:r>
              <a:rPr lang="en-US" altLang="de-DE" sz="1200" dirty="0"/>
              <a:t>P-CRs agreed updating existing solutions. </a:t>
            </a:r>
            <a:r>
              <a:rPr lang="en-US" altLang="de-DE" sz="1200" dirty="0" smtClean="0"/>
              <a:t>2 </a:t>
            </a:r>
            <a:r>
              <a:rPr lang="en-US" altLang="de-DE" sz="1200" dirty="0"/>
              <a:t>new </a:t>
            </a:r>
            <a:r>
              <a:rPr lang="en-US" altLang="de-DE" sz="1200" dirty="0" smtClean="0"/>
              <a:t>solutions are </a:t>
            </a:r>
            <a:r>
              <a:rPr lang="en-US" altLang="de-DE" sz="1200" dirty="0"/>
              <a:t>agreed. Total number of solutions for KI#7 is </a:t>
            </a:r>
            <a:r>
              <a:rPr lang="en-US" altLang="de-DE" sz="1200" dirty="0" smtClean="0"/>
              <a:t>6.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Awaiting LS response from RAN regarding on homogeneous support for S-NSSAIs within Allowed NSSAI across frequency bands in order to finalize the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Evaluation and Interim conclusions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en-US" altLang="zh-CN" sz="1200" dirty="0"/>
              <a:t>: Next meeting (SA2#142E) will focus on final conclusions. </a:t>
            </a:r>
            <a:r>
              <a:rPr lang="en-US" altLang="zh-CN" sz="1200" dirty="0" smtClean="0"/>
              <a:t>Strongly depends </a:t>
            </a:r>
            <a:r>
              <a:rPr lang="en-US" altLang="zh-CN" sz="1200" dirty="0"/>
              <a:t>on RAN WG feedback</a:t>
            </a: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Key Issue #8: Area of service: impact on PLMN selection in roaming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Not pursued in this release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116075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</a:t>
            </a:r>
            <a:r>
              <a:rPr lang="en-US" altLang="zh-CN" sz="2800" b="1" dirty="0"/>
              <a:t>NS_Ph2</a:t>
            </a:r>
            <a:r>
              <a:rPr lang="en-US" altLang="de-DE" sz="2800" b="1" dirty="0"/>
              <a:t> status after SA2#141E </a:t>
            </a:r>
            <a:r>
              <a:rPr lang="en-US" altLang="de-DE" sz="2800" b="1" dirty="0" smtClean="0"/>
              <a:t>(4/4)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xmlns="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1389888"/>
            <a:ext cx="8644418" cy="489204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Conclusion </a:t>
            </a:r>
            <a:r>
              <a:rPr lang="en-US" sz="1200" dirty="0" smtClean="0"/>
              <a:t>on some </a:t>
            </a:r>
            <a:r>
              <a:rPr lang="en-US" altLang="zh-CN" sz="1200" dirty="0" smtClean="0"/>
              <a:t>k</a:t>
            </a:r>
            <a:r>
              <a:rPr lang="en-US" sz="1200" dirty="0" smtClean="0"/>
              <a:t>ey </a:t>
            </a:r>
            <a:r>
              <a:rPr lang="en-US" sz="1200" dirty="0"/>
              <a:t>issues </a:t>
            </a:r>
            <a:r>
              <a:rPr lang="en-US" sz="1200" dirty="0" smtClean="0"/>
              <a:t>depends </a:t>
            </a:r>
            <a:r>
              <a:rPr lang="en-US" sz="1200" dirty="0"/>
              <a:t>on RAN WG </a:t>
            </a:r>
            <a:r>
              <a:rPr lang="en-US" altLang="zh-CN" sz="1200" dirty="0"/>
              <a:t>feedback</a:t>
            </a:r>
            <a:r>
              <a:rPr lang="en-US" sz="1200" dirty="0"/>
              <a:t>. LS exchange is ongoing.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Solution in RAN study may cause system impact.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Other SA WGs</a:t>
            </a:r>
            <a:r>
              <a:rPr lang="de-DE" sz="1600" b="1" dirty="0" smtClean="0"/>
              <a:t>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SA3: None. </a:t>
            </a:r>
            <a:r>
              <a:rPr lang="en-US" altLang="zh-CN" sz="1200" dirty="0" smtClean="0"/>
              <a:t>SA5: </a:t>
            </a:r>
            <a:r>
              <a:rPr lang="de-DE" sz="1200" dirty="0" smtClean="0"/>
              <a:t>potential dependency </a:t>
            </a:r>
            <a:r>
              <a:rPr lang="en-US" sz="1200" dirty="0" smtClean="0"/>
              <a:t>(depends on agreed solutions)</a:t>
            </a:r>
            <a:r>
              <a:rPr lang="de-DE" sz="1200" dirty="0" smtClean="0"/>
              <a:t>.</a:t>
            </a:r>
            <a:endParaRPr lang="de-DE" sz="12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How </a:t>
            </a:r>
            <a:r>
              <a:rPr lang="en-US" altLang="zh-CN" sz="1200" dirty="0"/>
              <a:t>to count </a:t>
            </a:r>
            <a:r>
              <a:rPr lang="en-US" altLang="zh-CN" sz="1200" dirty="0" smtClean="0"/>
              <a:t>the slice quota </a:t>
            </a:r>
            <a:r>
              <a:rPr lang="en-US" altLang="zh-CN" sz="1200" dirty="0"/>
              <a:t>for different access </a:t>
            </a:r>
            <a:r>
              <a:rPr lang="en-US" altLang="zh-CN" sz="1200" dirty="0" smtClean="0"/>
              <a:t>types(KI#1, KI#2)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Whether </a:t>
            </a:r>
            <a:r>
              <a:rPr lang="en-US" altLang="zh-CN" sz="1200" dirty="0"/>
              <a:t>serving network has constraint of simultaneous usage of network slice(KI#6</a:t>
            </a:r>
            <a:r>
              <a:rPr lang="en-US" altLang="zh-CN" sz="1200" dirty="0" smtClean="0"/>
              <a:t>)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(SA2#142E)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olidFill>
                  <a:srgbClr val="FF0000"/>
                </a:solidFill>
              </a:rPr>
              <a:t>No new solution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Final evaluation and conclusion </a:t>
            </a:r>
            <a:r>
              <a:rPr lang="en-US" altLang="zh-CN" sz="1200" dirty="0"/>
              <a:t>on key issues.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SA2#142E (Nov</a:t>
            </a:r>
            <a:r>
              <a:rPr lang="en-US" altLang="zh-CN" sz="1200" dirty="0" smtClean="0"/>
              <a:t>): Final </a:t>
            </a:r>
            <a:r>
              <a:rPr lang="en-US" altLang="zh-CN" sz="1200" dirty="0"/>
              <a:t>evaluation and final </a:t>
            </a:r>
            <a:r>
              <a:rPr lang="en-US" altLang="zh-CN" sz="1200" dirty="0" smtClean="0"/>
              <a:t>conclusions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on key issues.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Submit TR 23.700-40 to SA#90 plenary for approval.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Agree a WID based on the TR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Conclusion </a:t>
            </a:r>
            <a:r>
              <a:rPr lang="en-US" altLang="zh-CN" sz="1200" dirty="0" smtClean="0"/>
              <a:t>on some key issues are dependent </a:t>
            </a:r>
            <a:r>
              <a:rPr lang="en-US" altLang="zh-CN" sz="1200" dirty="0"/>
              <a:t>on RAN WG feedback.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Different </a:t>
            </a:r>
            <a:r>
              <a:rPr lang="en-US" altLang="zh-CN" sz="1200" dirty="0"/>
              <a:t>understandings on the </a:t>
            </a:r>
            <a:r>
              <a:rPr lang="en-US" altLang="zh-CN" sz="1200" dirty="0" smtClean="0"/>
              <a:t>requirement from NEST(NG.116</a:t>
            </a:r>
            <a:r>
              <a:rPr lang="en-US" altLang="zh-CN" sz="1200" dirty="0"/>
              <a:t>), for example how to count the quota for different access </a:t>
            </a:r>
            <a:r>
              <a:rPr lang="en-US" altLang="zh-CN" sz="1200" dirty="0" smtClean="0"/>
              <a:t>types(KI#1, KI#2), </a:t>
            </a:r>
            <a:r>
              <a:rPr lang="en-US" altLang="zh-CN" sz="1200" dirty="0"/>
              <a:t>whether serving network has constraint of simultaneous usage of network </a:t>
            </a:r>
            <a:r>
              <a:rPr lang="en-US" altLang="zh-CN" sz="1200" dirty="0" smtClean="0"/>
              <a:t>slice(KI#6). This may cause impossible to agree the KI conclusion.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156744708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(7/12</a:t>
            </a:r>
            <a:r>
              <a:rPr lang="en-GB" altLang="en-US" b="1" dirty="0" smtClean="0"/>
              <a:t>) For SA#90E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40639895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SP-190628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</a:t>
            </a:r>
            <a:r>
              <a:rPr lang="en-US" altLang="zh-CN" sz="2000" dirty="0"/>
              <a:t>9</a:t>
            </a:r>
            <a:r>
              <a:rPr lang="de-DE" altLang="de-DE" sz="2000" dirty="0"/>
              <a:t>-e: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/>
              <a:t>8 KIs are in total. 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2 </a:t>
            </a:r>
            <a:r>
              <a:rPr lang="en-US" altLang="zh-CN" sz="1400" dirty="0"/>
              <a:t>new solutions have been added. </a:t>
            </a:r>
            <a:r>
              <a:rPr lang="en-US" altLang="zh-CN" sz="1400" dirty="0" smtClean="0"/>
              <a:t>Total 46 </a:t>
            </a:r>
            <a:r>
              <a:rPr lang="en-US" altLang="zh-CN" sz="1400" dirty="0"/>
              <a:t>solutions in TR to address various KIs. 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/>
              <a:t>Evaluation </a:t>
            </a:r>
            <a:r>
              <a:rPr lang="en-US" altLang="zh-CN" sz="1400" dirty="0" smtClean="0"/>
              <a:t>and/or </a:t>
            </a:r>
            <a:r>
              <a:rPr lang="en-US" altLang="zh-CN" sz="1400" dirty="0"/>
              <a:t>interim conclusion on each key </a:t>
            </a:r>
            <a:r>
              <a:rPr lang="en-US" altLang="zh-CN" sz="1400" dirty="0" smtClean="0"/>
              <a:t>issue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are agreed</a:t>
            </a: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KI#s 3, 5 and 7 could have dependency on RAN.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LS </a:t>
            </a:r>
            <a:r>
              <a:rPr lang="en-US" altLang="zh-CN" sz="1400" dirty="0" smtClean="0"/>
              <a:t>Out sent </a:t>
            </a:r>
            <a:r>
              <a:rPr lang="en-US" altLang="zh-CN" sz="1400" dirty="0"/>
              <a:t>to RAN2, RAN3 to seek some </a:t>
            </a:r>
            <a:r>
              <a:rPr lang="en-US" altLang="zh-CN" sz="1400" dirty="0" smtClean="0"/>
              <a:t>feedback </a:t>
            </a:r>
            <a:r>
              <a:rPr lang="en-US" altLang="zh-CN" sz="1400" dirty="0"/>
              <a:t>on KI#3 related solutions with RAN impact</a:t>
            </a:r>
            <a:r>
              <a:rPr lang="en-US" altLang="zh-CN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 smtClean="0"/>
              <a:t>LS Out sent to RAN2, RAN3 on feedback of scenarios in RAN study.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Awaiting LS response from RAN regarding on homogeneous support for S-NSSAIs within Allowed NSSAI across frequency bands in order to finalize the conclusion for KI#7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Complete solution, evaluation  and final conclusion(s) for each Key Issue.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56030250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27941</TotalTime>
  <Words>1055</Words>
  <Application>Microsoft Office PowerPoint</Application>
  <PresentationFormat>全屏显示(4:3)</PresentationFormat>
  <Paragraphs>115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FS_eNS_Ph2 Status Report</vt:lpstr>
      <vt:lpstr>FS_eNS_Ph2 status after SA2#141E (1/4)</vt:lpstr>
      <vt:lpstr>FS_eNS_Ph2 status after SA2#141E (2/4)</vt:lpstr>
      <vt:lpstr>FS_eNS_Ph2 status after SA2#141E (3/4)</vt:lpstr>
      <vt:lpstr>FS_eNS_Ph2 status after SA2#141E (4/4)</vt:lpstr>
      <vt:lpstr>2.4) Rel-17 Study/Work (7/12) For SA#90E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1283</cp:revision>
  <dcterms:created xsi:type="dcterms:W3CDTF">2008-08-30T09:32:10Z</dcterms:created>
  <dcterms:modified xsi:type="dcterms:W3CDTF">2020-10-28T00:51:59Z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