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0" r:id="rId4"/>
    <p:sldId id="258" r:id="rId5"/>
    <p:sldId id="263" r:id="rId6"/>
    <p:sldId id="261"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CA964-9644-400C-981C-23DF5384A7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C511656-60EA-42F4-9831-D16C025380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6970CF0-B20A-4FB8-A03D-F243C51E0CA7}"/>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5" name="Footer Placeholder 4">
            <a:extLst>
              <a:ext uri="{FF2B5EF4-FFF2-40B4-BE49-F238E27FC236}">
                <a16:creationId xmlns:a16="http://schemas.microsoft.com/office/drawing/2014/main" id="{C7C573DF-3A26-4B95-AD97-188429AC0E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E9C394-8C3E-4E3B-8A34-5E60681C8E03}"/>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2955523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BD6EF-FBCE-4DFF-9F18-74CD01E9FFF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3A4AB2B-4AD2-4818-86FB-0EAD0553A85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6CDA7A2-07FC-4BE6-9FE0-E856B5B106E6}"/>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5" name="Footer Placeholder 4">
            <a:extLst>
              <a:ext uri="{FF2B5EF4-FFF2-40B4-BE49-F238E27FC236}">
                <a16:creationId xmlns:a16="http://schemas.microsoft.com/office/drawing/2014/main" id="{330A15A7-0F6D-471D-9C61-EA8372F4CAD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D3423C-8F99-44DA-9B86-770F21648961}"/>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3339742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049D4D-FF25-4100-8C58-88DC01887F6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52EAD98-FF78-4317-8B8A-589B7B288B7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C09EBE7-2417-45B8-97F6-A2D2537DB0DA}"/>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5" name="Footer Placeholder 4">
            <a:extLst>
              <a:ext uri="{FF2B5EF4-FFF2-40B4-BE49-F238E27FC236}">
                <a16:creationId xmlns:a16="http://schemas.microsoft.com/office/drawing/2014/main" id="{0BAEC3D8-8025-4EA2-A8C4-616E7F0DD9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C71AE6F-BDBA-43A5-97A2-14733EFD2BEF}"/>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1314673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32584-067B-4AA4-B2B6-71FFDD9105E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7B56F35-D0BE-4389-88E9-CE7FA5C6EBA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D0E0A22-EE90-430A-BB38-639246D64B93}"/>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5" name="Footer Placeholder 4">
            <a:extLst>
              <a:ext uri="{FF2B5EF4-FFF2-40B4-BE49-F238E27FC236}">
                <a16:creationId xmlns:a16="http://schemas.microsoft.com/office/drawing/2014/main" id="{09408996-FB51-4B26-8315-741CB55E57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24C4D9C-660C-44D5-AB02-975466A0C15B}"/>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3905449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7EE58-4AF1-480A-86B2-6BE4294064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E4B24B6-C352-494C-BFF0-D41B04070B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6D00C41-9494-41E8-BE11-CEED49B888E9}"/>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5" name="Footer Placeholder 4">
            <a:extLst>
              <a:ext uri="{FF2B5EF4-FFF2-40B4-BE49-F238E27FC236}">
                <a16:creationId xmlns:a16="http://schemas.microsoft.com/office/drawing/2014/main" id="{166C8D82-35A1-4717-9C65-35A1808C7B1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8D8CCD-1D3A-4B6C-B829-A467BB699608}"/>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2028679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68447-6A3A-4521-B81E-B8A536B57FA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228EB99-7A51-4D94-8535-DF801CC0AE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75E14411-9017-4737-BFFA-AF9714D5578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1CF8ECE-C9B3-4968-AF8D-92C508152A1E}"/>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6" name="Footer Placeholder 5">
            <a:extLst>
              <a:ext uri="{FF2B5EF4-FFF2-40B4-BE49-F238E27FC236}">
                <a16:creationId xmlns:a16="http://schemas.microsoft.com/office/drawing/2014/main" id="{DBA16CEF-67FE-4898-9854-DA7E7308627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C5A15D0-1BD3-4F7B-AE26-7D81E9C21AE8}"/>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3029275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43400-42BF-48E3-AF37-9A4755046E8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4A6657-DE8A-416F-82C3-F573F852E7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D2BB4A7-4000-4ADE-A8FF-FB7B9AD7C2E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72DEB9E-D36F-447B-AF01-1B3FEC2661B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BA1F060-8744-4A28-900C-8162D8649AA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79C8F84-F5E7-40D4-BF37-AA9E47738B3B}"/>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8" name="Footer Placeholder 7">
            <a:extLst>
              <a:ext uri="{FF2B5EF4-FFF2-40B4-BE49-F238E27FC236}">
                <a16:creationId xmlns:a16="http://schemas.microsoft.com/office/drawing/2014/main" id="{70207DA4-D495-4DF8-861A-3F9CF1CE721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B40697F-7260-483E-9346-33678C64D164}"/>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3039255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AF2CC-A8EE-4286-9F1F-EA91E9CB301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E9AE571-BC47-46E2-B76F-3E5C711938FC}"/>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4" name="Footer Placeholder 3">
            <a:extLst>
              <a:ext uri="{FF2B5EF4-FFF2-40B4-BE49-F238E27FC236}">
                <a16:creationId xmlns:a16="http://schemas.microsoft.com/office/drawing/2014/main" id="{1D1A36B9-6213-47D9-B287-E0D5DACCB3A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A4BCFAC-70E8-499A-8EA4-A0B8A01FFCC5}"/>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1855508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D97A7C-425F-43DA-B4F8-8FC9BC518615}"/>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3" name="Footer Placeholder 2">
            <a:extLst>
              <a:ext uri="{FF2B5EF4-FFF2-40B4-BE49-F238E27FC236}">
                <a16:creationId xmlns:a16="http://schemas.microsoft.com/office/drawing/2014/main" id="{87AF66AC-B80E-4DFC-A881-0347DE2DC2F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920A594-3206-401C-883B-89C415CB5A57}"/>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1573577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1A383-5EC5-408A-8A8C-6A97F715CD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C463592-E161-4A81-ADE1-6399D94A73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BD113D9-23F3-482E-BAFB-4BF6DB706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8CA7C14-AB5F-41D9-8210-ADC3EEBF3DEF}"/>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6" name="Footer Placeholder 5">
            <a:extLst>
              <a:ext uri="{FF2B5EF4-FFF2-40B4-BE49-F238E27FC236}">
                <a16:creationId xmlns:a16="http://schemas.microsoft.com/office/drawing/2014/main" id="{8F9178D9-B5BE-4750-BC0D-A0BE57D8699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92E9FB-9B2E-4EF3-ADD8-DED0D8E4CCC2}"/>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116921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C9A4E-DC89-4AD8-A9AD-5BEB655E25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30FDCF8-E73E-4EED-B898-DA855DF7E0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35EEF8F-FB4D-442F-9776-2373E5945C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BCDF756-EFF3-428B-85FA-9D99578300F2}"/>
              </a:ext>
            </a:extLst>
          </p:cNvPr>
          <p:cNvSpPr>
            <a:spLocks noGrp="1"/>
          </p:cNvSpPr>
          <p:nvPr>
            <p:ph type="dt" sz="half" idx="10"/>
          </p:nvPr>
        </p:nvSpPr>
        <p:spPr/>
        <p:txBody>
          <a:bodyPr/>
          <a:lstStyle/>
          <a:p>
            <a:fld id="{03FF2338-F4E4-4E41-A7E3-7B8F80E6C2FE}" type="datetimeFigureOut">
              <a:rPr lang="en-GB" smtClean="0"/>
              <a:t>23/09/2020</a:t>
            </a:fld>
            <a:endParaRPr lang="en-GB"/>
          </a:p>
        </p:txBody>
      </p:sp>
      <p:sp>
        <p:nvSpPr>
          <p:cNvPr id="6" name="Footer Placeholder 5">
            <a:extLst>
              <a:ext uri="{FF2B5EF4-FFF2-40B4-BE49-F238E27FC236}">
                <a16:creationId xmlns:a16="http://schemas.microsoft.com/office/drawing/2014/main" id="{631BA4D4-268C-43E5-8F72-6B44DD141FE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0574DC0-8101-49D1-990D-7AB837810C87}"/>
              </a:ext>
            </a:extLst>
          </p:cNvPr>
          <p:cNvSpPr>
            <a:spLocks noGrp="1"/>
          </p:cNvSpPr>
          <p:nvPr>
            <p:ph type="sldNum" sz="quarter" idx="12"/>
          </p:nvPr>
        </p:nvSpPr>
        <p:spPr/>
        <p:txBody>
          <a:bodyPr/>
          <a:lstStyle/>
          <a:p>
            <a:fld id="{7B64F3D5-A5FD-4D05-B759-FD5252277F6A}" type="slidenum">
              <a:rPr lang="en-GB" smtClean="0"/>
              <a:t>‹#›</a:t>
            </a:fld>
            <a:endParaRPr lang="en-GB"/>
          </a:p>
        </p:txBody>
      </p:sp>
    </p:spTree>
    <p:extLst>
      <p:ext uri="{BB962C8B-B14F-4D97-AF65-F5344CB8AC3E}">
        <p14:creationId xmlns:p14="http://schemas.microsoft.com/office/powerpoint/2010/main" val="816415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603AE1-4517-4B69-A0DA-CCC440F5A6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D4E7C2-1096-4989-82F9-253559AE8C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54989F-5F44-448F-9AFC-80AC8DE922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FF2338-F4E4-4E41-A7E3-7B8F80E6C2FE}" type="datetimeFigureOut">
              <a:rPr lang="en-GB" smtClean="0"/>
              <a:t>23/09/2020</a:t>
            </a:fld>
            <a:endParaRPr lang="en-GB"/>
          </a:p>
        </p:txBody>
      </p:sp>
      <p:sp>
        <p:nvSpPr>
          <p:cNvPr id="5" name="Footer Placeholder 4">
            <a:extLst>
              <a:ext uri="{FF2B5EF4-FFF2-40B4-BE49-F238E27FC236}">
                <a16:creationId xmlns:a16="http://schemas.microsoft.com/office/drawing/2014/main" id="{C50FCF0D-9E45-48FB-BFEA-9FCBFC0771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18EC4FD-8526-4B60-8664-3CABE92363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64F3D5-A5FD-4D05-B759-FD5252277F6A}" type="slidenum">
              <a:rPr lang="en-GB" smtClean="0"/>
              <a:t>‹#›</a:t>
            </a:fld>
            <a:endParaRPr lang="en-GB"/>
          </a:p>
        </p:txBody>
      </p:sp>
    </p:spTree>
    <p:extLst>
      <p:ext uri="{BB962C8B-B14F-4D97-AF65-F5344CB8AC3E}">
        <p14:creationId xmlns:p14="http://schemas.microsoft.com/office/powerpoint/2010/main" val="11786966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90C69-B436-4254-B79B-C873A5B3D35E}"/>
              </a:ext>
            </a:extLst>
          </p:cNvPr>
          <p:cNvSpPr>
            <a:spLocks noGrp="1"/>
          </p:cNvSpPr>
          <p:nvPr>
            <p:ph type="ctrTitle"/>
          </p:nvPr>
        </p:nvSpPr>
        <p:spPr/>
        <p:txBody>
          <a:bodyPr>
            <a:normAutofit/>
          </a:bodyPr>
          <a:lstStyle/>
          <a:p>
            <a:r>
              <a:rPr lang="en-GB" dirty="0"/>
              <a:t/>
            </a:r>
            <a:br>
              <a:rPr lang="en-GB" dirty="0"/>
            </a:br>
            <a:r>
              <a:rPr lang="en-GB" sz="4800" dirty="0" smtClean="0"/>
              <a:t>FS_MUSIM teleconference</a:t>
            </a:r>
            <a:endParaRPr lang="en-GB" sz="4800" dirty="0"/>
          </a:p>
        </p:txBody>
      </p:sp>
      <p:sp>
        <p:nvSpPr>
          <p:cNvPr id="3" name="Subtitle 2">
            <a:extLst>
              <a:ext uri="{FF2B5EF4-FFF2-40B4-BE49-F238E27FC236}">
                <a16:creationId xmlns:a16="http://schemas.microsoft.com/office/drawing/2014/main" id="{A17B38C1-F98C-4696-A14E-6075EA17396B}"/>
              </a:ext>
            </a:extLst>
          </p:cNvPr>
          <p:cNvSpPr>
            <a:spLocks noGrp="1"/>
          </p:cNvSpPr>
          <p:nvPr>
            <p:ph type="subTitle" idx="1"/>
          </p:nvPr>
        </p:nvSpPr>
        <p:spPr>
          <a:xfrm>
            <a:off x="1524000" y="3602038"/>
            <a:ext cx="9144000" cy="821916"/>
          </a:xfrm>
        </p:spPr>
        <p:txBody>
          <a:bodyPr>
            <a:normAutofit fontScale="77500" lnSpcReduction="20000"/>
          </a:bodyPr>
          <a:lstStyle/>
          <a:p>
            <a:r>
              <a:rPr lang="en-GB" sz="3600" dirty="0" smtClean="0"/>
              <a:t>Samsung</a:t>
            </a:r>
          </a:p>
          <a:p>
            <a:r>
              <a:rPr lang="en-GB" sz="3600" dirty="0" smtClean="0"/>
              <a:t>(September 24</a:t>
            </a:r>
            <a:r>
              <a:rPr lang="en-GB" sz="3600" baseline="30000" dirty="0" smtClean="0"/>
              <a:t>th</a:t>
            </a:r>
            <a:r>
              <a:rPr lang="en-GB" sz="3600" dirty="0" smtClean="0"/>
              <a:t> 2020)</a:t>
            </a:r>
            <a:endParaRPr lang="en-GB" sz="3600" dirty="0"/>
          </a:p>
        </p:txBody>
      </p:sp>
    </p:spTree>
    <p:extLst>
      <p:ext uri="{BB962C8B-B14F-4D97-AF65-F5344CB8AC3E}">
        <p14:creationId xmlns:p14="http://schemas.microsoft.com/office/powerpoint/2010/main" val="2767862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N" dirty="0" smtClean="0"/>
              <a:t>Agenda</a:t>
            </a:r>
            <a:endParaRPr lang="en-IN" dirty="0"/>
          </a:p>
        </p:txBody>
      </p:sp>
      <p:sp>
        <p:nvSpPr>
          <p:cNvPr id="3" name="Content Placeholder 2"/>
          <p:cNvSpPr>
            <a:spLocks noGrp="1"/>
          </p:cNvSpPr>
          <p:nvPr>
            <p:ph idx="1"/>
          </p:nvPr>
        </p:nvSpPr>
        <p:spPr/>
        <p:txBody>
          <a:bodyPr/>
          <a:lstStyle/>
          <a:p>
            <a:pPr lvl="1"/>
            <a:r>
              <a:rPr lang="en-IN" dirty="0" smtClean="0"/>
              <a:t>MUSIM </a:t>
            </a:r>
            <a:r>
              <a:rPr lang="en-IN" dirty="0"/>
              <a:t>Assistance Information (content and whether/how/when it is used), paging filtering (content and whether/how/when it is used</a:t>
            </a:r>
            <a:r>
              <a:rPr lang="en-IN" dirty="0" smtClean="0"/>
              <a:t>)</a:t>
            </a:r>
          </a:p>
          <a:p>
            <a:pPr lvl="1"/>
            <a:r>
              <a:rPr lang="en-IN" dirty="0"/>
              <a:t>Notification type of solutions (7, 8, 12, 13, 27</a:t>
            </a:r>
            <a:r>
              <a:rPr lang="en-IN" dirty="0" smtClean="0"/>
              <a:t>)</a:t>
            </a:r>
            <a:endParaRPr lang="en-IN" dirty="0"/>
          </a:p>
          <a:p>
            <a:pPr lvl="1"/>
            <a:r>
              <a:rPr lang="en-IN" dirty="0"/>
              <a:t>Various add-ons (different Paging Cause (9), upper bound timer (11)) </a:t>
            </a:r>
          </a:p>
          <a:p>
            <a:pPr lvl="1"/>
            <a:r>
              <a:rPr lang="en-IN" dirty="0"/>
              <a:t>Optimizations for “on the same network” (24, 26) or in presence of non-3GPP access (23, 25)</a:t>
            </a:r>
          </a:p>
          <a:p>
            <a:pPr lvl="1"/>
            <a:r>
              <a:rPr lang="en-IN" dirty="0"/>
              <a:t>O</a:t>
            </a:r>
            <a:r>
              <a:rPr lang="en-IN" smtClean="0"/>
              <a:t>ther</a:t>
            </a:r>
            <a:endParaRPr lang="en-IN" dirty="0"/>
          </a:p>
          <a:p>
            <a:pPr marL="0" indent="0">
              <a:buNone/>
            </a:pPr>
            <a:endParaRPr lang="en-IN" dirty="0"/>
          </a:p>
        </p:txBody>
      </p:sp>
    </p:spTree>
    <p:extLst>
      <p:ext uri="{BB962C8B-B14F-4D97-AF65-F5344CB8AC3E}">
        <p14:creationId xmlns:p14="http://schemas.microsoft.com/office/powerpoint/2010/main" val="179611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BC7BA-C9E2-44BA-8ABE-D7AB521E20C9}"/>
              </a:ext>
            </a:extLst>
          </p:cNvPr>
          <p:cNvSpPr>
            <a:spLocks noGrp="1"/>
          </p:cNvSpPr>
          <p:nvPr>
            <p:ph type="title"/>
          </p:nvPr>
        </p:nvSpPr>
        <p:spPr>
          <a:xfrm>
            <a:off x="777240" y="678792"/>
            <a:ext cx="10515600" cy="854075"/>
          </a:xfrm>
        </p:spPr>
        <p:txBody>
          <a:bodyPr>
            <a:normAutofit/>
          </a:bodyPr>
          <a:lstStyle/>
          <a:p>
            <a:r>
              <a:rPr lang="en-US" sz="2800" dirty="0" smtClean="0"/>
              <a:t>Paging </a:t>
            </a:r>
            <a:r>
              <a:rPr lang="en-US" sz="2800" dirty="0"/>
              <a:t>filtering (content </a:t>
            </a:r>
            <a:r>
              <a:rPr lang="en-US" sz="2800" dirty="0" smtClean="0"/>
              <a:t>and whether/how/when </a:t>
            </a:r>
            <a:r>
              <a:rPr lang="en-US" sz="2800" dirty="0"/>
              <a:t>it is used)</a:t>
            </a:r>
            <a:endParaRPr lang="en-GB" sz="2800" dirty="0"/>
          </a:p>
        </p:txBody>
      </p:sp>
      <p:sp>
        <p:nvSpPr>
          <p:cNvPr id="3" name="Content Placeholder 2">
            <a:extLst>
              <a:ext uri="{FF2B5EF4-FFF2-40B4-BE49-F238E27FC236}">
                <a16:creationId xmlns:a16="http://schemas.microsoft.com/office/drawing/2014/main" id="{95951B23-14D2-4730-8A8E-40311EC6DC87}"/>
              </a:ext>
            </a:extLst>
          </p:cNvPr>
          <p:cNvSpPr>
            <a:spLocks noGrp="1"/>
          </p:cNvSpPr>
          <p:nvPr>
            <p:ph idx="1"/>
          </p:nvPr>
        </p:nvSpPr>
        <p:spPr>
          <a:xfrm>
            <a:off x="838200" y="1637212"/>
            <a:ext cx="10515600" cy="4040777"/>
          </a:xfrm>
        </p:spPr>
        <p:txBody>
          <a:bodyPr>
            <a:normAutofit/>
          </a:bodyPr>
          <a:lstStyle/>
          <a:p>
            <a:pPr marL="457200" lvl="1" indent="0">
              <a:buNone/>
            </a:pPr>
            <a:r>
              <a:rPr lang="en-GB" dirty="0" smtClean="0"/>
              <a:t>When used(examples):</a:t>
            </a:r>
          </a:p>
          <a:p>
            <a:pPr marL="914400" lvl="1" indent="-457200">
              <a:buFont typeface="+mj-lt"/>
              <a:buAutoNum type="arabicPeriod"/>
            </a:pPr>
            <a:r>
              <a:rPr lang="en-GB" sz="1800" dirty="0" smtClean="0"/>
              <a:t>IDLE mode*(UE_1) + IDLE mode(UE_2): We don’t see a need for paging filtering nor leaving procedure, UE is expected to be open to receive all services.</a:t>
            </a:r>
          </a:p>
          <a:p>
            <a:pPr marL="914400" lvl="1" indent="-457200">
              <a:buFont typeface="+mj-lt"/>
              <a:buAutoNum type="arabicPeriod"/>
            </a:pPr>
            <a:r>
              <a:rPr lang="en-GB" sz="1800" dirty="0" smtClean="0"/>
              <a:t>Connected mode(UE_1) </a:t>
            </a:r>
            <a:r>
              <a:rPr lang="en-GB" sz="1800" dirty="0"/>
              <a:t>+ IDLE </a:t>
            </a:r>
            <a:r>
              <a:rPr lang="en-GB" sz="1800" dirty="0" smtClean="0"/>
              <a:t>mode(UE_2): </a:t>
            </a:r>
            <a:r>
              <a:rPr lang="en-GB" sz="1800" dirty="0"/>
              <a:t> </a:t>
            </a:r>
            <a:r>
              <a:rPr lang="en-GB" sz="1800" dirty="0" smtClean="0"/>
              <a:t>If UE wants to switch the service from UE_1 to UE_2, UE_1 is expected to execute leaving procedure for example sol#5. i.e. to inform the network in connected mode that its not available to receive downlink data further.</a:t>
            </a:r>
          </a:p>
          <a:p>
            <a:pPr marL="914400" lvl="1" indent="-457200">
              <a:buFont typeface="+mj-lt"/>
              <a:buAutoNum type="arabicPeriod"/>
            </a:pPr>
            <a:r>
              <a:rPr lang="en-GB" sz="1800" dirty="0" smtClean="0"/>
              <a:t>IDLE mode(UE_1) + IDLE mode(UE_2): If UE_2 wants to start the service, UE_1 can indicate to network that its not reachable following principles of Paging filtering(sol#10) </a:t>
            </a:r>
            <a:r>
              <a:rPr lang="en-GB" sz="1800" dirty="0"/>
              <a:t>over 3GPPA or N3GPPA </a:t>
            </a:r>
            <a:r>
              <a:rPr lang="en-GB" sz="1800" dirty="0" smtClean="0"/>
              <a:t>to save network_1 resources. </a:t>
            </a:r>
          </a:p>
          <a:p>
            <a:pPr marL="457200" lvl="1" indent="0">
              <a:buNone/>
            </a:pPr>
            <a:r>
              <a:rPr lang="en-GB" sz="1800" dirty="0" smtClean="0"/>
              <a:t> </a:t>
            </a:r>
            <a:r>
              <a:rPr lang="en-GB" sz="800" dirty="0" smtClean="0"/>
              <a:t>							</a:t>
            </a:r>
            <a:r>
              <a:rPr lang="en-GB" sz="1100" dirty="0" smtClean="0"/>
              <a:t>*Idle mode above also includes the case of INACTIVE state.</a:t>
            </a:r>
          </a:p>
          <a:p>
            <a:pPr marL="457200" lvl="1" indent="0">
              <a:buNone/>
            </a:pPr>
            <a:endParaRPr lang="en-GB" sz="1100" dirty="0" smtClean="0"/>
          </a:p>
          <a:p>
            <a:pPr marL="457200" lvl="1" indent="0">
              <a:buNone/>
            </a:pPr>
            <a:r>
              <a:rPr lang="en-GB" dirty="0" smtClean="0"/>
              <a:t>Content:</a:t>
            </a:r>
          </a:p>
          <a:p>
            <a:pPr marL="457200" lvl="1" indent="0">
              <a:buNone/>
            </a:pPr>
            <a:r>
              <a:rPr lang="en-GB" sz="2000" dirty="0" smtClean="0"/>
              <a:t>MUSIM AI is </a:t>
            </a:r>
            <a:r>
              <a:rPr lang="en-GB" sz="2000" u="sng" dirty="0" smtClean="0"/>
              <a:t>common</a:t>
            </a:r>
            <a:r>
              <a:rPr lang="en-GB" sz="2000" dirty="0" smtClean="0"/>
              <a:t> between leaving procedure(e.g. sol#5) and Paging filtering(sol#10)</a:t>
            </a:r>
          </a:p>
          <a:p>
            <a:pPr marL="457200" lvl="1" indent="0">
              <a:buNone/>
            </a:pPr>
            <a:endParaRPr lang="en-GB" dirty="0"/>
          </a:p>
        </p:txBody>
      </p:sp>
    </p:spTree>
    <p:extLst>
      <p:ext uri="{BB962C8B-B14F-4D97-AF65-F5344CB8AC3E}">
        <p14:creationId xmlns:p14="http://schemas.microsoft.com/office/powerpoint/2010/main" val="2342247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26BC7BA-C9E2-44BA-8ABE-D7AB521E20C9}"/>
              </a:ext>
            </a:extLst>
          </p:cNvPr>
          <p:cNvSpPr txBox="1">
            <a:spLocks/>
          </p:cNvSpPr>
          <p:nvPr/>
        </p:nvSpPr>
        <p:spPr>
          <a:xfrm>
            <a:off x="611777" y="818606"/>
            <a:ext cx="10742023" cy="7176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smtClean="0"/>
              <a:t>MUSIM Assistance Information (content and whether/how/when it is used)</a:t>
            </a:r>
            <a:endParaRPr lang="en-GB" sz="2400" dirty="0"/>
          </a:p>
        </p:txBody>
      </p:sp>
      <p:sp>
        <p:nvSpPr>
          <p:cNvPr id="5" name="Content Placeholder 2">
            <a:extLst>
              <a:ext uri="{FF2B5EF4-FFF2-40B4-BE49-F238E27FC236}">
                <a16:creationId xmlns:a16="http://schemas.microsoft.com/office/drawing/2014/main" id="{95951B23-14D2-4730-8A8E-40311EC6DC87}"/>
              </a:ext>
            </a:extLst>
          </p:cNvPr>
          <p:cNvSpPr txBox="1">
            <a:spLocks/>
          </p:cNvSpPr>
          <p:nvPr/>
        </p:nvSpPr>
        <p:spPr>
          <a:xfrm>
            <a:off x="960120" y="3622766"/>
            <a:ext cx="10515600" cy="28477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795567506"/>
              </p:ext>
            </p:extLst>
          </p:nvPr>
        </p:nvGraphicFramePr>
        <p:xfrm>
          <a:off x="724988" y="1793578"/>
          <a:ext cx="1408612" cy="2590800"/>
        </p:xfrm>
        <a:graphic>
          <a:graphicData uri="http://schemas.openxmlformats.org/drawingml/2006/table">
            <a:tbl>
              <a:tblPr firstRow="1" bandRow="1">
                <a:tableStyleId>{5C22544A-7EE6-4342-B048-85BDC9FD1C3A}</a:tableStyleId>
              </a:tblPr>
              <a:tblGrid>
                <a:gridCol w="1408612">
                  <a:extLst>
                    <a:ext uri="{9D8B030D-6E8A-4147-A177-3AD203B41FA5}">
                      <a16:colId xmlns:a16="http://schemas.microsoft.com/office/drawing/2014/main" val="1867952542"/>
                    </a:ext>
                  </a:extLst>
                </a:gridCol>
              </a:tblGrid>
              <a:tr h="358730">
                <a:tc>
                  <a:txBody>
                    <a:bodyPr/>
                    <a:lstStyle/>
                    <a:p>
                      <a:r>
                        <a:rPr lang="en-IN" dirty="0" smtClean="0"/>
                        <a:t>MUSIM AI </a:t>
                      </a:r>
                      <a:endParaRPr lang="en-IN" dirty="0"/>
                    </a:p>
                  </a:txBody>
                  <a:tcPr/>
                </a:tc>
                <a:extLst>
                  <a:ext uri="{0D108BD9-81ED-4DB2-BD59-A6C34878D82A}">
                    <a16:rowId xmlns:a16="http://schemas.microsoft.com/office/drawing/2014/main" val="2917488307"/>
                  </a:ext>
                </a:extLst>
              </a:tr>
              <a:tr h="370840">
                <a:tc>
                  <a:txBody>
                    <a:bodyPr/>
                    <a:lstStyle/>
                    <a:p>
                      <a:r>
                        <a:rPr lang="en-IN" sz="1000" dirty="0" smtClean="0"/>
                        <a:t>PDU session ID(s)</a:t>
                      </a:r>
                      <a:endParaRPr lang="en-IN" sz="1000" dirty="0"/>
                    </a:p>
                  </a:txBody>
                  <a:tcPr/>
                </a:tc>
                <a:extLst>
                  <a:ext uri="{0D108BD9-81ED-4DB2-BD59-A6C34878D82A}">
                    <a16:rowId xmlns:a16="http://schemas.microsoft.com/office/drawing/2014/main" val="3781878072"/>
                  </a:ext>
                </a:extLst>
              </a:tr>
              <a:tr h="370840">
                <a:tc>
                  <a:txBody>
                    <a:bodyPr/>
                    <a:lstStyle/>
                    <a:p>
                      <a:r>
                        <a:rPr lang="en-IN" sz="1000" dirty="0" smtClean="0"/>
                        <a:t>Paging causes</a:t>
                      </a:r>
                      <a:endParaRPr lang="en-IN" sz="1000" dirty="0"/>
                    </a:p>
                  </a:txBody>
                  <a:tcPr/>
                </a:tc>
                <a:extLst>
                  <a:ext uri="{0D108BD9-81ED-4DB2-BD59-A6C34878D82A}">
                    <a16:rowId xmlns:a16="http://schemas.microsoft.com/office/drawing/2014/main" val="736532042"/>
                  </a:ext>
                </a:extLst>
              </a:tr>
              <a:tr h="370840">
                <a:tc>
                  <a:txBody>
                    <a:bodyPr/>
                    <a:lstStyle/>
                    <a:p>
                      <a:r>
                        <a:rPr lang="en-IN" sz="1000" dirty="0" smtClean="0"/>
                        <a:t>N3GPPA paging</a:t>
                      </a:r>
                      <a:endParaRPr lang="en-IN" sz="1000" dirty="0"/>
                    </a:p>
                  </a:txBody>
                  <a:tcPr/>
                </a:tc>
                <a:extLst>
                  <a:ext uri="{0D108BD9-81ED-4DB2-BD59-A6C34878D82A}">
                    <a16:rowId xmlns:a16="http://schemas.microsoft.com/office/drawing/2014/main" val="22710138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000" dirty="0" smtClean="0"/>
                        <a:t>Timer</a:t>
                      </a:r>
                    </a:p>
                  </a:txBody>
                  <a:tcPr/>
                </a:tc>
                <a:extLst>
                  <a:ext uri="{0D108BD9-81ED-4DB2-BD59-A6C34878D82A}">
                    <a16:rowId xmlns:a16="http://schemas.microsoft.com/office/drawing/2014/main" val="2066894616"/>
                  </a:ext>
                </a:extLst>
              </a:tr>
              <a:tr h="370840">
                <a:tc>
                  <a:txBody>
                    <a:bodyPr/>
                    <a:lstStyle/>
                    <a:p>
                      <a:endParaRPr lang="en-IN" dirty="0"/>
                    </a:p>
                  </a:txBody>
                  <a:tcPr/>
                </a:tc>
                <a:extLst>
                  <a:ext uri="{0D108BD9-81ED-4DB2-BD59-A6C34878D82A}">
                    <a16:rowId xmlns:a16="http://schemas.microsoft.com/office/drawing/2014/main" val="2439057415"/>
                  </a:ext>
                </a:extLst>
              </a:tr>
              <a:tr h="370840">
                <a:tc>
                  <a:txBody>
                    <a:bodyPr/>
                    <a:lstStyle/>
                    <a:p>
                      <a:endParaRPr lang="en-IN" dirty="0"/>
                    </a:p>
                  </a:txBody>
                  <a:tcPr/>
                </a:tc>
                <a:extLst>
                  <a:ext uri="{0D108BD9-81ED-4DB2-BD59-A6C34878D82A}">
                    <a16:rowId xmlns:a16="http://schemas.microsoft.com/office/drawing/2014/main" val="98397331"/>
                  </a:ext>
                </a:extLst>
              </a:tr>
            </a:tbl>
          </a:graphicData>
        </a:graphic>
      </p:graphicFrame>
      <p:sp>
        <p:nvSpPr>
          <p:cNvPr id="7" name="TextBox 6"/>
          <p:cNvSpPr txBox="1"/>
          <p:nvPr/>
        </p:nvSpPr>
        <p:spPr>
          <a:xfrm>
            <a:off x="2943496" y="1694565"/>
            <a:ext cx="8662851" cy="3970318"/>
          </a:xfrm>
          <a:prstGeom prst="rect">
            <a:avLst/>
          </a:prstGeom>
          <a:noFill/>
        </p:spPr>
        <p:txBody>
          <a:bodyPr wrap="square" rtlCol="0">
            <a:spAutoFit/>
          </a:bodyPr>
          <a:lstStyle/>
          <a:p>
            <a:pPr marL="342900" indent="-342900">
              <a:buAutoNum type="arabicPeriod"/>
            </a:pPr>
            <a:r>
              <a:rPr lang="en-IN" sz="1400" dirty="0" smtClean="0"/>
              <a:t>MUSIM AI is provided by UE when it is leaving the network over 3GPPA either in IDLE mode (following principles of sol#10) or in connected mode (e.g. sol#5). i.e. whenever UE is not reachable over 3GPPA for some or all the services to save network resources. If MUSIM AI is not included all the services are blocked when leaving procedure is executed, network will wait for resume procedure for resumption of services.</a:t>
            </a:r>
          </a:p>
          <a:p>
            <a:pPr marL="342900" indent="-342900">
              <a:buAutoNum type="arabicPeriod"/>
            </a:pPr>
            <a:r>
              <a:rPr lang="en-IN" sz="1400" dirty="0" smtClean="0"/>
              <a:t>PDU session ID(s) : The list of PDU session ID(s) for which UE will respond to paging message. If not included UE will not respond for paging of any downlink data packet.</a:t>
            </a:r>
          </a:p>
          <a:p>
            <a:pPr marL="342900" indent="-342900">
              <a:buAutoNum type="arabicPeriod"/>
            </a:pPr>
            <a:r>
              <a:rPr lang="en-IN" sz="1400" dirty="0" smtClean="0"/>
              <a:t>Paging causes: List of paging causes UE shall respond to paging. If not included UE will not respond for any paging cause.</a:t>
            </a:r>
          </a:p>
          <a:p>
            <a:pPr marL="342900" indent="-342900">
              <a:buAutoNum type="arabicPeriod"/>
            </a:pPr>
            <a:r>
              <a:rPr lang="en-IN" sz="1400" dirty="0" smtClean="0"/>
              <a:t>N3GPPA paging: If registered on same PLMN for both 3GPPA and N3GPPA, UE guides network to page(i.e. send NOTIFICATION message) the UE only on N3GPPA taking into account other MUSIM AI. </a:t>
            </a:r>
          </a:p>
          <a:p>
            <a:pPr marL="342900" indent="-342900">
              <a:buAutoNum type="arabicPeriod"/>
            </a:pPr>
            <a:r>
              <a:rPr lang="en-IN" sz="1400" dirty="0" smtClean="0"/>
              <a:t>Timer : Indicates the duration UE will not be able to receive the paging </a:t>
            </a:r>
            <a:r>
              <a:rPr lang="en-IN" sz="1400" dirty="0"/>
              <a:t>message taking into account other MUSIM AI. </a:t>
            </a:r>
            <a:r>
              <a:rPr lang="en-IN" sz="1400" dirty="0" smtClean="0"/>
              <a:t>After its expiry services are automatically resumed. </a:t>
            </a:r>
            <a:r>
              <a:rPr lang="en-IN" sz="1400" u="sng" dirty="0" smtClean="0"/>
              <a:t>In worst case:</a:t>
            </a:r>
          </a:p>
          <a:p>
            <a:pPr marL="800100" lvl="1" indent="-342900">
              <a:buAutoNum type="arabicPeriod"/>
            </a:pPr>
            <a:r>
              <a:rPr lang="en-IN" sz="1400" dirty="0" smtClean="0"/>
              <a:t>If UE is able to receive the service before timer </a:t>
            </a:r>
            <a:r>
              <a:rPr lang="en-IN" sz="1400" dirty="0"/>
              <a:t>expires , due to change in conditions of the UE, </a:t>
            </a:r>
            <a:r>
              <a:rPr lang="en-IN" sz="1400" dirty="0" smtClean="0"/>
              <a:t>UE will execute resume procedure.</a:t>
            </a:r>
          </a:p>
          <a:p>
            <a:pPr marL="800100" lvl="1" indent="-342900">
              <a:buAutoNum type="arabicPeriod"/>
            </a:pPr>
            <a:r>
              <a:rPr lang="en-IN" sz="1400" dirty="0" smtClean="0"/>
              <a:t>If UE is not able to receive the service after timer expires too, due to change in conditions of the UE, UE will re-execute the leaving procedure following principles of sol#10.</a:t>
            </a:r>
          </a:p>
          <a:p>
            <a:pPr lvl="1"/>
            <a:r>
              <a:rPr lang="en-IN" sz="1400" dirty="0"/>
              <a:t>If timer is not included then network is mandated to wait for resume procedure from the UE to resume the operations</a:t>
            </a:r>
            <a:r>
              <a:rPr lang="en-IN" sz="1400" dirty="0" smtClean="0"/>
              <a:t>.</a:t>
            </a:r>
          </a:p>
        </p:txBody>
      </p:sp>
    </p:spTree>
    <p:extLst>
      <p:ext uri="{BB962C8B-B14F-4D97-AF65-F5344CB8AC3E}">
        <p14:creationId xmlns:p14="http://schemas.microsoft.com/office/powerpoint/2010/main" val="1313003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BC7BA-C9E2-44BA-8ABE-D7AB521E20C9}"/>
              </a:ext>
            </a:extLst>
          </p:cNvPr>
          <p:cNvSpPr>
            <a:spLocks noGrp="1"/>
          </p:cNvSpPr>
          <p:nvPr>
            <p:ph type="title"/>
          </p:nvPr>
        </p:nvSpPr>
        <p:spPr>
          <a:xfrm>
            <a:off x="487680" y="626151"/>
            <a:ext cx="10515600" cy="810725"/>
          </a:xfrm>
        </p:spPr>
        <p:txBody>
          <a:bodyPr>
            <a:normAutofit/>
          </a:bodyPr>
          <a:lstStyle/>
          <a:p>
            <a:r>
              <a:rPr lang="en-US" sz="1800" dirty="0" smtClean="0"/>
              <a:t>Agenda 1: Notification </a:t>
            </a:r>
            <a:r>
              <a:rPr lang="en-US" sz="1800" dirty="0"/>
              <a:t>type of solutions (7, 8, 12, 13, 27)</a:t>
            </a:r>
            <a:endParaRPr lang="en-GB" sz="1800" dirty="0"/>
          </a:p>
        </p:txBody>
      </p:sp>
      <p:sp>
        <p:nvSpPr>
          <p:cNvPr id="3" name="Content Placeholder 2">
            <a:extLst>
              <a:ext uri="{FF2B5EF4-FFF2-40B4-BE49-F238E27FC236}">
                <a16:creationId xmlns:a16="http://schemas.microsoft.com/office/drawing/2014/main" id="{95951B23-14D2-4730-8A8E-40311EC6DC87}"/>
              </a:ext>
            </a:extLst>
          </p:cNvPr>
          <p:cNvSpPr>
            <a:spLocks noGrp="1"/>
          </p:cNvSpPr>
          <p:nvPr>
            <p:ph idx="1"/>
          </p:nvPr>
        </p:nvSpPr>
        <p:spPr>
          <a:xfrm>
            <a:off x="148047" y="1392762"/>
            <a:ext cx="11512731" cy="402957"/>
          </a:xfrm>
        </p:spPr>
        <p:txBody>
          <a:bodyPr>
            <a:normAutofit/>
          </a:bodyPr>
          <a:lstStyle/>
          <a:p>
            <a:pPr lvl="1"/>
            <a:r>
              <a:rPr lang="en-GB" sz="1400" dirty="0" smtClean="0"/>
              <a:t>Samsung supports solution#8 mainly because it utilizes existing architecture.</a:t>
            </a:r>
            <a:endParaRPr lang="en-GB" sz="1400" dirty="0"/>
          </a:p>
        </p:txBody>
      </p:sp>
      <p:sp>
        <p:nvSpPr>
          <p:cNvPr id="4" name="Title 1">
            <a:extLst>
              <a:ext uri="{FF2B5EF4-FFF2-40B4-BE49-F238E27FC236}">
                <a16:creationId xmlns:a16="http://schemas.microsoft.com/office/drawing/2014/main" id="{326BC7BA-C9E2-44BA-8ABE-D7AB521E20C9}"/>
              </a:ext>
            </a:extLst>
          </p:cNvPr>
          <p:cNvSpPr txBox="1">
            <a:spLocks/>
          </p:cNvSpPr>
          <p:nvPr/>
        </p:nvSpPr>
        <p:spPr>
          <a:xfrm>
            <a:off x="481149" y="2100507"/>
            <a:ext cx="10742023" cy="7176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smtClean="0"/>
              <a:t>Agenda 3</a:t>
            </a:r>
            <a:r>
              <a:rPr lang="en-IN" sz="2000" dirty="0" smtClean="0"/>
              <a:t>: </a:t>
            </a:r>
            <a:r>
              <a:rPr lang="en-IN" sz="2000" dirty="0"/>
              <a:t>Various add-ons (different Paging Cause (9), upper bound timer (11)) </a:t>
            </a:r>
            <a:endParaRPr lang="en-GB" sz="2000" dirty="0"/>
          </a:p>
        </p:txBody>
      </p:sp>
      <p:sp>
        <p:nvSpPr>
          <p:cNvPr id="5" name="Content Placeholder 2">
            <a:extLst>
              <a:ext uri="{FF2B5EF4-FFF2-40B4-BE49-F238E27FC236}">
                <a16:creationId xmlns:a16="http://schemas.microsoft.com/office/drawing/2014/main" id="{95951B23-14D2-4730-8A8E-40311EC6DC87}"/>
              </a:ext>
            </a:extLst>
          </p:cNvPr>
          <p:cNvSpPr txBox="1">
            <a:spLocks/>
          </p:cNvSpPr>
          <p:nvPr/>
        </p:nvSpPr>
        <p:spPr>
          <a:xfrm>
            <a:off x="960120" y="3622766"/>
            <a:ext cx="10515600" cy="28477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GB" dirty="0"/>
          </a:p>
        </p:txBody>
      </p:sp>
      <p:sp>
        <p:nvSpPr>
          <p:cNvPr id="7" name="TextBox 6"/>
          <p:cNvSpPr txBox="1"/>
          <p:nvPr/>
        </p:nvSpPr>
        <p:spPr>
          <a:xfrm>
            <a:off x="481149" y="2846244"/>
            <a:ext cx="10528662" cy="1231106"/>
          </a:xfrm>
          <a:prstGeom prst="rect">
            <a:avLst/>
          </a:prstGeom>
          <a:noFill/>
        </p:spPr>
        <p:txBody>
          <a:bodyPr wrap="square" rtlCol="0">
            <a:spAutoFit/>
          </a:bodyPr>
          <a:lstStyle/>
          <a:p>
            <a:pPr marL="342900" indent="-342900">
              <a:buFont typeface="+mj-lt"/>
              <a:buAutoNum type="arabicPeriod"/>
            </a:pPr>
            <a:r>
              <a:rPr lang="en-IN" sz="1400" dirty="0" smtClean="0"/>
              <a:t>Paging causes: We think we have spent good amount of time and understood different company positions. Thus prefer to not spend more time in this call. Our position is same from last meeting for different paging causes.</a:t>
            </a:r>
            <a:endParaRPr lang="en-IN" sz="1400" dirty="0"/>
          </a:p>
          <a:p>
            <a:pPr marL="342900" indent="-342900">
              <a:buFont typeface="+mj-lt"/>
              <a:buAutoNum type="arabicPeriod"/>
            </a:pPr>
            <a:r>
              <a:rPr lang="en-IN" sz="1400" dirty="0" smtClean="0"/>
              <a:t>Upper bound timer(solution #11): We support the motivation of the solution but we think this should be discussed directly in CT1 because it’s a protocol issue and not architecture issue.</a:t>
            </a:r>
          </a:p>
          <a:p>
            <a:endParaRPr lang="en-IN" dirty="0"/>
          </a:p>
        </p:txBody>
      </p:sp>
      <p:sp>
        <p:nvSpPr>
          <p:cNvPr id="8" name="Rectangle 7"/>
          <p:cNvSpPr/>
          <p:nvPr/>
        </p:nvSpPr>
        <p:spPr>
          <a:xfrm>
            <a:off x="494211" y="4393951"/>
            <a:ext cx="10522131" cy="369332"/>
          </a:xfrm>
          <a:prstGeom prst="rect">
            <a:avLst/>
          </a:prstGeom>
        </p:spPr>
        <p:txBody>
          <a:bodyPr wrap="square">
            <a:spAutoFit/>
          </a:bodyPr>
          <a:lstStyle/>
          <a:p>
            <a:r>
              <a:rPr lang="en-IN" dirty="0">
                <a:latin typeface="+mj-lt"/>
                <a:ea typeface="+mj-ea"/>
                <a:cs typeface="+mj-cs"/>
              </a:rPr>
              <a:t>Agenda 4: Optimizations for “on the same network” (24, 26) or in presence of non-3GPP access (23, 25)</a:t>
            </a:r>
          </a:p>
        </p:txBody>
      </p:sp>
      <p:sp>
        <p:nvSpPr>
          <p:cNvPr id="9" name="TextBox 8"/>
          <p:cNvSpPr txBox="1"/>
          <p:nvPr/>
        </p:nvSpPr>
        <p:spPr>
          <a:xfrm>
            <a:off x="487680" y="4907928"/>
            <a:ext cx="10528662" cy="1015663"/>
          </a:xfrm>
          <a:prstGeom prst="rect">
            <a:avLst/>
          </a:prstGeom>
          <a:noFill/>
        </p:spPr>
        <p:txBody>
          <a:bodyPr wrap="square" rtlCol="0">
            <a:spAutoFit/>
          </a:bodyPr>
          <a:lstStyle/>
          <a:p>
            <a:pPr marL="342900" indent="-342900">
              <a:buFont typeface="+mj-lt"/>
              <a:buAutoNum type="arabicPeriod"/>
            </a:pPr>
            <a:r>
              <a:rPr lang="en-IN" sz="1400" dirty="0" smtClean="0"/>
              <a:t>Samsung supports solution 24,26. Mainly because just by enhancing the knowledge of the network that both USIMs belongs to same UE and minimal changes, it can solve both KI#1 and KI#2. Working offline to explore possibility of merging solution 24 and 26. </a:t>
            </a:r>
          </a:p>
          <a:p>
            <a:pPr marL="342900" indent="-342900">
              <a:buFont typeface="+mj-lt"/>
              <a:buAutoNum type="arabicPeriod" startAt="2"/>
            </a:pPr>
            <a:r>
              <a:rPr lang="en-IN" sz="1400" dirty="0" smtClean="0"/>
              <a:t>Solutions 25: Discussed as part of MUSIM AI in slide 2 called as “N3GPPA paging” </a:t>
            </a:r>
          </a:p>
          <a:p>
            <a:r>
              <a:rPr lang="en-IN" dirty="0" smtClean="0"/>
              <a:t> </a:t>
            </a:r>
            <a:endParaRPr lang="en-IN" dirty="0"/>
          </a:p>
        </p:txBody>
      </p:sp>
    </p:spTree>
    <p:extLst>
      <p:ext uri="{BB962C8B-B14F-4D97-AF65-F5344CB8AC3E}">
        <p14:creationId xmlns:p14="http://schemas.microsoft.com/office/powerpoint/2010/main" val="2968573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951B23-14D2-4730-8A8E-40311EC6DC87}"/>
              </a:ext>
            </a:extLst>
          </p:cNvPr>
          <p:cNvSpPr>
            <a:spLocks noGrp="1"/>
          </p:cNvSpPr>
          <p:nvPr>
            <p:ph idx="1"/>
          </p:nvPr>
        </p:nvSpPr>
        <p:spPr>
          <a:xfrm>
            <a:off x="402771" y="966651"/>
            <a:ext cx="10515600" cy="5201603"/>
          </a:xfrm>
        </p:spPr>
        <p:txBody>
          <a:bodyPr>
            <a:normAutofit/>
          </a:bodyPr>
          <a:lstStyle/>
          <a:p>
            <a:pPr marL="457200" lvl="1" indent="0">
              <a:buNone/>
            </a:pPr>
            <a:r>
              <a:rPr lang="en-GB" dirty="0" smtClean="0"/>
              <a:t>Questions on conclusion </a:t>
            </a:r>
            <a:r>
              <a:rPr lang="en-GB" dirty="0" err="1" smtClean="0"/>
              <a:t>pCRs</a:t>
            </a:r>
            <a:r>
              <a:rPr lang="en-GB" dirty="0" smtClean="0"/>
              <a:t> for upcoming meeting(s):</a:t>
            </a:r>
          </a:p>
          <a:p>
            <a:pPr marL="457200" lvl="1" indent="0">
              <a:buNone/>
            </a:pPr>
            <a:endParaRPr lang="en-GB" dirty="0" smtClean="0"/>
          </a:p>
          <a:p>
            <a:pPr marL="914400" lvl="1" indent="-457200">
              <a:buAutoNum type="arabicParenR"/>
            </a:pPr>
            <a:r>
              <a:rPr lang="en-GB" sz="2000" dirty="0" smtClean="0"/>
              <a:t>Should we again(similar to last meeting) aim for merging of all conclusion papers in single </a:t>
            </a:r>
            <a:r>
              <a:rPr lang="en-GB" sz="2000" dirty="0" err="1" smtClean="0"/>
              <a:t>tdoc</a:t>
            </a:r>
            <a:r>
              <a:rPr lang="en-GB" sz="2000" dirty="0" smtClean="0"/>
              <a:t> and work on revisions during the meeting –or- we should aim to have separate conclusion papers?</a:t>
            </a:r>
          </a:p>
          <a:p>
            <a:pPr marL="457200" lvl="1" indent="0">
              <a:buNone/>
            </a:pPr>
            <a:r>
              <a:rPr lang="en-GB" sz="1600" dirty="0" smtClean="0"/>
              <a:t>Samsung view: </a:t>
            </a:r>
          </a:p>
          <a:p>
            <a:pPr marL="1371600" lvl="2" indent="-457200">
              <a:buFont typeface="+mj-lt"/>
              <a:buAutoNum type="alphaUcPeriod"/>
            </a:pPr>
            <a:r>
              <a:rPr lang="en-GB" sz="1600" dirty="0" smtClean="0"/>
              <a:t>What we did in last meeting was fine for interim conclusions and evaluations. But if we follow same thing in future meetings for final conclusions, our concern is, we </a:t>
            </a:r>
            <a:r>
              <a:rPr lang="en-GB" sz="1600" dirty="0"/>
              <a:t>may end up having different branches of revisions </a:t>
            </a:r>
            <a:r>
              <a:rPr lang="en-GB" sz="1600" dirty="0" smtClean="0"/>
              <a:t>of same </a:t>
            </a:r>
            <a:r>
              <a:rPr lang="en-GB" sz="1600" dirty="0" err="1" smtClean="0"/>
              <a:t>tdoc</a:t>
            </a:r>
            <a:r>
              <a:rPr lang="en-GB" sz="1600" dirty="0" smtClean="0"/>
              <a:t>, based on different company positions. This different branches may never get stabilized.</a:t>
            </a:r>
          </a:p>
          <a:p>
            <a:pPr marL="1371600" lvl="2" indent="-457200">
              <a:buFont typeface="+mj-lt"/>
              <a:buAutoNum type="alphaUcPeriod"/>
            </a:pPr>
            <a:r>
              <a:rPr lang="en-GB" sz="1600" dirty="0" smtClean="0"/>
              <a:t>We think we should work on separate conclusion papers depending on positions. So that at the end we have stable conclusion </a:t>
            </a:r>
            <a:r>
              <a:rPr lang="en-GB" sz="1600" dirty="0" err="1" smtClean="0"/>
              <a:t>pCRs</a:t>
            </a:r>
            <a:r>
              <a:rPr lang="en-GB" sz="1600" dirty="0" smtClean="0"/>
              <a:t>. Which in worst case can go for show of hands and conclude a given KI#.</a:t>
            </a:r>
          </a:p>
          <a:p>
            <a:pPr marL="914400" lvl="2" indent="0">
              <a:buNone/>
            </a:pPr>
            <a:endParaRPr lang="en-GB" sz="1600" dirty="0" smtClean="0"/>
          </a:p>
        </p:txBody>
      </p:sp>
      <p:sp>
        <p:nvSpPr>
          <p:cNvPr id="5" name="Title 1">
            <a:extLst>
              <a:ext uri="{FF2B5EF4-FFF2-40B4-BE49-F238E27FC236}">
                <a16:creationId xmlns:a16="http://schemas.microsoft.com/office/drawing/2014/main" id="{326BC7BA-C9E2-44BA-8ABE-D7AB521E20C9}"/>
              </a:ext>
            </a:extLst>
          </p:cNvPr>
          <p:cNvSpPr>
            <a:spLocks noGrp="1"/>
          </p:cNvSpPr>
          <p:nvPr>
            <p:ph type="title"/>
          </p:nvPr>
        </p:nvSpPr>
        <p:spPr>
          <a:xfrm>
            <a:off x="838200" y="365125"/>
            <a:ext cx="10515600" cy="514441"/>
          </a:xfrm>
        </p:spPr>
        <p:txBody>
          <a:bodyPr>
            <a:normAutofit fontScale="90000"/>
          </a:bodyPr>
          <a:lstStyle/>
          <a:p>
            <a:r>
              <a:rPr lang="en-US" dirty="0" smtClean="0"/>
              <a:t>Agenda 5: Others</a:t>
            </a:r>
            <a:endParaRPr lang="en-GB" dirty="0"/>
          </a:p>
        </p:txBody>
      </p:sp>
    </p:spTree>
    <p:extLst>
      <p:ext uri="{BB962C8B-B14F-4D97-AF65-F5344CB8AC3E}">
        <p14:creationId xmlns:p14="http://schemas.microsoft.com/office/powerpoint/2010/main" val="2833221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90C69-B436-4254-B79B-C873A5B3D35E}"/>
              </a:ext>
            </a:extLst>
          </p:cNvPr>
          <p:cNvSpPr>
            <a:spLocks noGrp="1"/>
          </p:cNvSpPr>
          <p:nvPr>
            <p:ph type="ctrTitle"/>
          </p:nvPr>
        </p:nvSpPr>
        <p:spPr/>
        <p:txBody>
          <a:bodyPr>
            <a:normAutofit/>
          </a:bodyPr>
          <a:lstStyle/>
          <a:p>
            <a:r>
              <a:rPr lang="en-GB" dirty="0"/>
              <a:t/>
            </a:r>
            <a:br>
              <a:rPr lang="en-GB" dirty="0"/>
            </a:br>
            <a:r>
              <a:rPr lang="en-GB" dirty="0" smtClean="0"/>
              <a:t>Thank You !! </a:t>
            </a:r>
            <a:endParaRPr lang="en-GB" dirty="0"/>
          </a:p>
        </p:txBody>
      </p:sp>
    </p:spTree>
    <p:extLst>
      <p:ext uri="{BB962C8B-B14F-4D97-AF65-F5344CB8AC3E}">
        <p14:creationId xmlns:p14="http://schemas.microsoft.com/office/powerpoint/2010/main" val="26680529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TotalTime>
  <Words>936</Words>
  <Application>Microsoft Office PowerPoint</Application>
  <PresentationFormat>Widescreen</PresentationFormat>
  <Paragraphs>49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 FS_MUSIM teleconference</vt:lpstr>
      <vt:lpstr>Agenda</vt:lpstr>
      <vt:lpstr>Paging filtering (content and whether/how/when it is used)</vt:lpstr>
      <vt:lpstr>PowerPoint Presentation</vt:lpstr>
      <vt:lpstr>Agenda 1: Notification type of solutions (7, 8, 12, 13, 27)</vt:lpstr>
      <vt:lpstr>Agenda 5: Others</vt:lpstr>
      <vt:lpstr> Thank You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Pre-SA2#129 FS_RACS conference call</dc:title>
  <dc:creator>Qualcomm user-r2</dc:creator>
  <cp:keywords>CTPClassification=CTP_NT</cp:keywords>
  <cp:lastModifiedBy>Lalit Kumar/Standards /SRI-Bangalore/Staff Engineer/삼성전자</cp:lastModifiedBy>
  <cp:revision>95</cp:revision>
  <dcterms:created xsi:type="dcterms:W3CDTF">2018-09-28T10:07:21Z</dcterms:created>
  <dcterms:modified xsi:type="dcterms:W3CDTF">2020-09-23T05:30:43Z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65c82a6e-8e3c-4915-87d7-275e25195393</vt:lpwstr>
  </property>
  <property fmtid="{D5CDD505-2E9C-101B-9397-08002B2CF9AE}" pid="4" name="CTP_TimeStamp">
    <vt:lpwstr>2019-09-27 11:38:06Z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