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3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AC" lastIdx="4" clrIdx="0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2D9E9-D0AA-428E-B594-6E219B38BA7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B9E2C-F369-43C5-BDB2-0DE5A3879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04857-002C-4435-8337-6A626DC2E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B595A1-F3DA-4DDC-9AFC-AC55F233E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F95B-A0A7-435B-8C21-E2474AABC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84518-C6EA-4348-917E-2F7BB9E59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2A065-FEA2-4BD7-8E2D-65E4B2D9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8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BCADC-6E15-432A-92ED-C0DA72B5B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F03E7C-8E6C-4C4C-BCFD-20C827314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2F381-9814-4B3B-AAE5-55EDA3992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CE8DB-E0F0-4183-A53E-D55342C2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0929-E461-4156-B17D-9A2F098D0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5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80370F-6E17-43F3-AC2E-F6E3460153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A3A0E-189C-4910-88D0-F3F059EBF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31B32-24B7-4F0A-A231-CBACE9D81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D6C8F-246A-4A8F-9224-3F9082F9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0015C-8DD7-4C81-A28B-129B3E6BF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71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 userDrawn="1"/>
        </p:nvSpPr>
        <p:spPr>
          <a:xfrm>
            <a:off x="0" y="299588"/>
            <a:ext cx="12192000" cy="834851"/>
          </a:xfrm>
          <a:prstGeom prst="rect">
            <a:avLst/>
          </a:prstGeom>
          <a:solidFill>
            <a:schemeClr val="tx2"/>
          </a:solidFill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65655"/>
            <a:endParaRPr lang="en-US" sz="4267">
              <a:solidFill>
                <a:prstClr val="white"/>
              </a:solidFill>
              <a:latin typeface="Intel Clear Pro Bold"/>
              <a:cs typeface="Intel Clear Pro Bold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3697" y="454377"/>
            <a:ext cx="11126353" cy="525272"/>
          </a:xfrm>
        </p:spPr>
        <p:txBody>
          <a:bodyPr/>
          <a:lstStyle>
            <a:lvl1pPr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93696" y="1558456"/>
            <a:ext cx="11126355" cy="4284985"/>
          </a:xfrm>
        </p:spPr>
        <p:txBody>
          <a:bodyPr/>
          <a:lstStyle>
            <a:lvl2pPr marL="304792" indent="-304792">
              <a:buFont typeface="Arial" charset="0"/>
              <a:buChar char="•"/>
              <a:tabLst/>
              <a:defRPr/>
            </a:lvl2pPr>
            <a:lvl3pPr marL="533387" indent="-228594">
              <a:tabLst/>
              <a:defRPr/>
            </a:lvl3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</a:pPr>
            <a:fld id="{FD44707B-D922-47D5-BD24-D96E91B70543}" type="slidenum">
              <a:rPr/>
              <a:pPr eaLnBrk="0" hangingPunct="0">
                <a:spcBef>
                  <a:spcPct val="50000"/>
                </a:spcBef>
              </a:pPr>
              <a:t>‹#›</a:t>
            </a:fld>
            <a:endParaRPr/>
          </a:p>
        </p:txBody>
      </p:sp>
      <p:sp>
        <p:nvSpPr>
          <p:cNvPr id="6" name="TextBox 5"/>
          <p:cNvSpPr txBox="1"/>
          <p:nvPr userDrawn="1"/>
        </p:nvSpPr>
        <p:spPr>
          <a:xfrm>
            <a:off x="607483" y="6530464"/>
            <a:ext cx="9829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+mn-lt"/>
              </a:rPr>
              <a:t>Intel Confidential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189356" y="6473314"/>
            <a:ext cx="3809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+mn-lt"/>
              </a:rPr>
              <a:t>Next Generation and Standards (NGS) 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+mn-lt"/>
              </a:rPr>
              <a:t>Client and Internet of Things (IoT) Businesses and Systems Architecture Group</a:t>
            </a:r>
          </a:p>
        </p:txBody>
      </p:sp>
    </p:spTree>
    <p:extLst>
      <p:ext uri="{BB962C8B-B14F-4D97-AF65-F5344CB8AC3E}">
        <p14:creationId xmlns:p14="http://schemas.microsoft.com/office/powerpoint/2010/main" val="404197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2B011-4027-4DB2-A730-052BD4BDA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9D551-2F1C-4B50-9EC8-614FD40D4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945FA-503A-4871-A920-E33E6E6FA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6F26C-34CB-442F-833A-0BAB19935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966CA-4202-418B-BB81-567A6D98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DAA1C-748B-4AC8-968D-DA0044C44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BB90E-DCCB-4709-A6D2-113C86FC0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45F19-8A0A-4E81-9649-78B61EC51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BF35-76A9-41F6-8365-33173B526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12D76-14A2-4E39-9FB3-0D60F1F31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45B22-3EA7-4CA9-91B9-E1BDF0F80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F6755-789D-4442-9248-1C5E1372E3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2FCFA6-814F-47EC-91D3-62890A8E5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BB0ABD-D123-4D45-A3D1-9C219F238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208520-1DD8-410B-88E3-D8C043B1B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DB5CC-6772-4881-BD5B-099125BD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9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240DE-EB80-4993-9C73-1A206A169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50A6E-40A9-412E-A4C4-06A649400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1EFA8-44E8-4277-85A7-D85587C68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904D4E-5340-4C04-8198-8EEAA57F56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C1E61B-9996-4061-B3EC-9AA7284BC9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9C634F-A76F-4408-ADD1-003F78168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84A060-6CE1-4686-B7A1-7357732D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1E2806-DADC-4AA8-BA72-5D7D9D789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1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9315E-1A1D-45A0-A6FB-6C15A4399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DB7962-5F3D-4DF6-AB20-3AF7C4CD6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47D3BB-4AB4-4F3F-AC83-76949128C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73B5A8-D571-45F7-A984-B8F622E60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9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7A0DDB-15F6-4509-ACCF-09F5E1D93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78DF7C-0419-42B8-B20E-AB8D0E011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47BC3-14B2-42BD-85A7-3AA2DFCB6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9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D6287-B11C-46BB-B21F-B52896C77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4B00D-EA3F-4878-A1F4-871822DF7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4BC71-5965-42F0-9042-3D362D320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81689-92C4-441C-AB72-0A9775E0A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44E41-51F1-4392-BD41-3235F08F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882BE-DA27-41AD-8FBA-5F9DDC61A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0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ABB7C-A6C7-4C9A-87AC-9FA01A50C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82DBED-1F8B-401E-B4F4-980EAEFD7B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2DB98-1C46-434C-8C9D-5CC2F6B20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C322C-AB3D-4F66-8B7A-FC444E23B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EEA7-BBD7-4BD8-BE95-6E03DC47BC0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1C1BC-A706-4FB1-84D1-4537E8170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6A4AE-FE5D-4DA3-A4A2-9301140AA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6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AB2544-0847-4025-AEE3-EF1C7FB9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02FBA-589C-4E77-878D-EE245897D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B7766-3526-4CFC-9AE9-B8AD1F3A3A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EEEA7-BBD7-4BD8-BE95-6E03DC47BC0D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FF28C-D405-46F7-B3CD-25BE63CD9F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8F037-0431-4DFA-BC03-4A8BC519D3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2C537-700B-4995-9BF0-FE84EE302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A2A64-AA81-4120-B658-0F5BEF9CE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872" y="1044726"/>
            <a:ext cx="10417833" cy="2387600"/>
          </a:xfrm>
        </p:spPr>
        <p:txBody>
          <a:bodyPr>
            <a:normAutofit/>
          </a:bodyPr>
          <a:lstStyle/>
          <a:p>
            <a:r>
              <a:rPr lang="en-GB" sz="4000" dirty="0"/>
              <a:t>FS_MUSIM plan for Q4</a:t>
            </a: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6EA4C5-C5E1-46D3-B007-04ED3F373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18648"/>
            <a:ext cx="9144000" cy="539151"/>
          </a:xfrm>
        </p:spPr>
        <p:txBody>
          <a:bodyPr/>
          <a:lstStyle/>
          <a:p>
            <a:r>
              <a:rPr lang="en-GB" dirty="0"/>
              <a:t>Intel (Rapporteur)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90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697" y="454377"/>
            <a:ext cx="11126353" cy="541687"/>
          </a:xfrm>
        </p:spPr>
        <p:txBody>
          <a:bodyPr>
            <a:normAutofit fontScale="90000"/>
          </a:bodyPr>
          <a:lstStyle/>
          <a:p>
            <a:r>
              <a:rPr lang="en-US" altLang="zh-CN" sz="4400" dirty="0">
                <a:cs typeface="+mn-ea"/>
                <a:sym typeface="+mn-lt"/>
              </a:rPr>
              <a:t>Plan for resolving issues in Q4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696" y="1246909"/>
            <a:ext cx="10887104" cy="5611091"/>
          </a:xfrm>
        </p:spPr>
        <p:txBody>
          <a:bodyPr>
            <a:normAutofit/>
          </a:bodyPr>
          <a:lstStyle/>
          <a:p>
            <a:r>
              <a:rPr lang="en-US" sz="2000" dirty="0"/>
              <a:t>SA2#141E</a:t>
            </a:r>
          </a:p>
          <a:p>
            <a:pPr lvl="2"/>
            <a:r>
              <a:rPr lang="en-US" sz="1600" dirty="0"/>
              <a:t>Attempt to conclude items that have little or no dependency with other working groups</a:t>
            </a:r>
          </a:p>
          <a:p>
            <a:pPr lvl="3"/>
            <a:r>
              <a:rPr lang="en-US" sz="1400" dirty="0"/>
              <a:t>This includes KI#1 and KI#3 items for which there is an ongoing exchange with other working groups (e.g. Push Notification type of solutions).</a:t>
            </a:r>
          </a:p>
          <a:p>
            <a:pPr lvl="2"/>
            <a:r>
              <a:rPr lang="en-US" sz="1600" dirty="0"/>
              <a:t>If consensus cannot be reached, identify open questions (from now until CC#4 input deadline) that would need resolution via show of hands.</a:t>
            </a:r>
          </a:p>
          <a:p>
            <a:pPr lvl="2"/>
            <a:r>
              <a:rPr lang="en-US" sz="1600" dirty="0"/>
              <a:t>SA2#141E CC#4 – Plan for “Show of hands” during CC#4.</a:t>
            </a:r>
          </a:p>
          <a:p>
            <a:pPr lvl="2"/>
            <a:r>
              <a:rPr lang="en-US" sz="1600" dirty="0"/>
              <a:t>Document the outcome of CC#4 as part of conclusion during SA#142E.</a:t>
            </a:r>
          </a:p>
          <a:p>
            <a:endParaRPr lang="en-US" sz="2000" dirty="0"/>
          </a:p>
          <a:p>
            <a:r>
              <a:rPr lang="en-US" sz="2000" dirty="0"/>
              <a:t>SA2#142E</a:t>
            </a:r>
          </a:p>
          <a:p>
            <a:pPr lvl="2"/>
            <a:r>
              <a:rPr lang="en-US" sz="1600" dirty="0"/>
              <a:t>For items that remain unresolved after SA2#141E and items that require show of hands still, plan for “Show of hands” during a CC of SA2#142E</a:t>
            </a:r>
          </a:p>
          <a:p>
            <a:pPr lvl="2"/>
            <a:r>
              <a:rPr lang="en-US" sz="1600" dirty="0"/>
              <a:t>Document the outcome of the CC as part of revision of the papers submitted during SA#142E.</a:t>
            </a:r>
          </a:p>
          <a:p>
            <a:pPr marL="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</a:pPr>
            <a:fld id="{FD44707B-D922-47D5-BD24-D96E91B70543}" type="slidenum">
              <a:rPr lang="en-US" smtClean="0"/>
              <a:pPr eaLnBrk="0" hangingPunct="0">
                <a:spcBef>
                  <a:spcPct val="50000"/>
                </a:spcBef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3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652ebac36f3a3857a7e2f843bdf61faf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4be07f95e4277b4637c061ba86aa002a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80E986-3F43-4D7A-9A92-BD817A31ED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556C86-444B-4505-9709-F50697CD94B6}">
  <ds:schemaRefs>
    <ds:schemaRef ds:uri="ba37140e-f4c5-4a6c-a9b4-20a691ce6c8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C1B702-7A25-411A-B1AA-A7A09BC704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7140e-f4c5-4a6c-a9b4-20a691ce6c8a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173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Intel Clear Pro Bold</vt:lpstr>
      <vt:lpstr>Office Theme</vt:lpstr>
      <vt:lpstr>FS_MUSIM plan for Q4</vt:lpstr>
      <vt:lpstr>Plan for resolving issues in Q4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RACS handling multiple RRC encoding formats</dc:title>
  <dc:creator>Qualcomm-HZ</dc:creator>
  <cp:keywords>CTPClassification=CTP_NT</cp:keywords>
  <cp:lastModifiedBy>intel user</cp:lastModifiedBy>
  <cp:revision>132</cp:revision>
  <dcterms:created xsi:type="dcterms:W3CDTF">2020-04-01T14:45:13Z</dcterms:created>
  <dcterms:modified xsi:type="dcterms:W3CDTF">2020-09-23T08:48:23Z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  <property fmtid="{D5CDD505-2E9C-101B-9397-08002B2CF9AE}" pid="3" name="TitusGUID">
    <vt:lpwstr>7e8e8631-8578-436b-a0c3-c2f709982f55</vt:lpwstr>
  </property>
  <property fmtid="{D5CDD505-2E9C-101B-9397-08002B2CF9AE}" pid="4" name="CTP_TimeStamp">
    <vt:lpwstr>2020-08-05 11:44:53Z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