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2"/>
  </p:notesMasterIdLst>
  <p:handoutMasterIdLst>
    <p:handoutMasterId r:id="rId13"/>
  </p:handoutMasterIdLst>
  <p:sldIdLst>
    <p:sldId id="303" r:id="rId2"/>
    <p:sldId id="791" r:id="rId3"/>
    <p:sldId id="792" r:id="rId4"/>
    <p:sldId id="793" r:id="rId5"/>
    <p:sldId id="794" r:id="rId6"/>
    <p:sldId id="795" r:id="rId7"/>
    <p:sldId id="796" r:id="rId8"/>
    <p:sldId id="790" r:id="rId9"/>
    <p:sldId id="787" r:id="rId10"/>
    <p:sldId id="788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6699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9/28/2020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9/28/2020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19151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245042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2464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3275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819905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91469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8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2760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#141E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October</a:t>
            </a:r>
            <a:r>
              <a:rPr lang="en-US" altLang="ko-KR" sz="1400" b="1" kern="1200" baseline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12 - 23,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2020,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S2-2006831</a:t>
            </a:r>
            <a:endParaRPr lang="de-DE" sz="1600" b="1" smtClean="0">
              <a:effectLst/>
              <a:latin typeface="+mn-lt"/>
            </a:endParaRPr>
          </a:p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smtClean="0">
                <a:effectLst/>
                <a:latin typeface="+mn-lt"/>
              </a:rPr>
              <a:t>(revision of S2-200xxxx)</a:t>
            </a:r>
            <a:endParaRPr lang="en-GB" altLang="en-US" sz="14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WG2#141E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October 12 - 23,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2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2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1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FS_eV2XARC_Ph2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/>
              <a:t>FS_eV2XARC_Ph2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Sidelink </a:t>
            </a:r>
            <a:r>
              <a:rPr lang="en-US" altLang="ko-KR" sz="1200"/>
              <a:t>DRX related </a:t>
            </a:r>
            <a:r>
              <a:rPr lang="en-US" altLang="ko-KR" sz="120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smtClean="0"/>
              <a:t>None</a:t>
            </a:r>
            <a:endParaRPr lang="de-DE" altLang="de-DE" sz="12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SA2#140E)</a:t>
            </a:r>
            <a:r>
              <a:rPr lang="de-DE" sz="160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For KI#1, new solution </a:t>
            </a:r>
            <a:r>
              <a:rPr lang="en-US" altLang="zh-CN" sz="1200"/>
              <a:t>can </a:t>
            </a:r>
            <a:r>
              <a:rPr lang="en-US" altLang="zh-CN" sz="1200" smtClean="0"/>
              <a:t>be proposed and the last meeting for new solution.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Newly proposed solution should be as stable as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 </a:t>
            </a:r>
            <a:r>
              <a:rPr lang="en-US" altLang="zh-CN" sz="1200"/>
              <a:t>last meeting to propose new </a:t>
            </a:r>
            <a:r>
              <a:rPr lang="en-US" altLang="zh-CN" sz="1200" smtClean="0"/>
              <a:t>key issue</a:t>
            </a:r>
            <a:r>
              <a:rPr lang="en-US" altLang="zh-CN" sz="1200"/>
              <a:t>. </a:t>
            </a:r>
            <a:endParaRPr lang="en-US" altLang="zh-CN" sz="1200" smtClean="0"/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 </a:t>
            </a:r>
            <a:r>
              <a:rPr lang="en-US" altLang="zh-CN" sz="1200"/>
              <a:t>KI can be added to the TR if it has major support and proposes any valuable aspect not covered by KI#1 because KI#1 is already generic.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Liaise with RAN (To: RAN2</a:t>
            </a:r>
            <a:r>
              <a:rPr lang="en-US" altLang="zh-CN" sz="1200" smtClean="0"/>
              <a:t>) on </a:t>
            </a:r>
            <a:r>
              <a:rPr lang="en-US" altLang="zh-CN" sz="1200"/>
              <a:t>solution impacts to request feedback for solution(s) needs RAN feedback/alignment.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/>
              <a:t>Focus for </a:t>
            </a:r>
            <a:r>
              <a:rPr lang="de-DE" altLang="ko-KR" sz="1600" b="1" smtClean="0"/>
              <a:t>SA2#141E meeting (Oct)</a:t>
            </a:r>
            <a:r>
              <a:rPr lang="en-US" altLang="zh-CN" sz="1600" smtClean="0"/>
              <a:t>:</a:t>
            </a:r>
            <a:endParaRPr lang="en-US" altLang="zh-CN" sz="1100" i="1" smtClean="0">
              <a:solidFill>
                <a:srgbClr val="00B050"/>
              </a:solidFill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If new KI added to the TR in SA2#140E meeting, new solution for the KI can be proposed in SA2#141E meeting.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Newly </a:t>
            </a:r>
            <a:r>
              <a:rPr lang="en-US" altLang="zh-CN" sz="1200"/>
              <a:t>proposed solution should be as stable as possible</a:t>
            </a:r>
            <a:r>
              <a:rPr lang="en-US" altLang="zh-CN" sz="1200" smtClean="0"/>
              <a:t>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600" b="1">
                <a:ea typeface="+mn-ea"/>
                <a:cs typeface="+mn-cs"/>
              </a:rPr>
              <a:t>Focus for SA2#142E </a:t>
            </a:r>
            <a:r>
              <a:rPr lang="de-DE" altLang="ko-KR" sz="1600" b="1" smtClean="0">
                <a:ea typeface="+mn-ea"/>
                <a:cs typeface="+mn-cs"/>
              </a:rPr>
              <a:t>meeting (Nov</a:t>
            </a:r>
            <a:r>
              <a:rPr lang="de-DE" altLang="ko-KR" sz="1600" b="1">
                <a:ea typeface="+mn-ea"/>
                <a:cs typeface="+mn-cs"/>
              </a:rPr>
              <a:t>)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Final </a:t>
            </a:r>
            <a:r>
              <a:rPr lang="en-US" altLang="zh-CN" sz="1200"/>
              <a:t>evaluation and conclusions.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Submit </a:t>
            </a:r>
            <a:r>
              <a:rPr lang="en-US" altLang="zh-CN" sz="1200"/>
              <a:t>TR </a:t>
            </a:r>
            <a:r>
              <a:rPr lang="en-US" altLang="zh-CN" sz="1200" smtClean="0"/>
              <a:t>23.776 </a:t>
            </a:r>
            <a:r>
              <a:rPr lang="en-US" altLang="zh-CN" sz="1200"/>
              <a:t>to </a:t>
            </a:r>
            <a:r>
              <a:rPr lang="en-US" altLang="zh-CN" sz="1200" smtClean="0"/>
              <a:t>SA#90 </a:t>
            </a:r>
            <a:r>
              <a:rPr lang="en-US" altLang="zh-CN" sz="1200"/>
              <a:t>plenary for </a:t>
            </a:r>
            <a:r>
              <a:rPr lang="en-US" altLang="zh-CN" sz="1200" smtClean="0"/>
              <a:t>one-step </a:t>
            </a:r>
            <a:r>
              <a:rPr lang="en-US" altLang="zh-CN" sz="1200"/>
              <a:t>approval.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Agree </a:t>
            </a:r>
            <a:r>
              <a:rPr lang="en-US" altLang="zh-CN" sz="1200"/>
              <a:t>a WID</a:t>
            </a:r>
            <a:r>
              <a:rPr lang="en-US" altLang="zh-CN" sz="12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>
                <a:ea typeface="+mn-ea"/>
                <a:cs typeface="+mn-cs"/>
              </a:rPr>
              <a:t>Target Completion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There </a:t>
            </a:r>
            <a:r>
              <a:rPr lang="en-US" altLang="zh-CN" sz="1200"/>
              <a:t>is risk that study item will not be concluded by Sep, 20 or even by Dec, 20 due to RAN </a:t>
            </a:r>
            <a:r>
              <a:rPr lang="en-US" altLang="zh-CN" sz="1200" smtClean="0"/>
              <a:t>dependencies if no feedback is provided by RAN2 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굴림" panose="020B0600000101010101" pitchFamily="50" charset="-127"/>
              <a:buChar char="※"/>
            </a:pPr>
            <a:r>
              <a:rPr lang="en-US" altLang="zh-CN" sz="1100" i="1" smtClean="0">
                <a:latin typeface="Georgia" panose="02040502050405020303" pitchFamily="18" charset="0"/>
              </a:rPr>
              <a:t>According to the current TU allocation, RAN2 </a:t>
            </a:r>
            <a:r>
              <a:rPr lang="en-US" altLang="zh-CN" sz="1100" i="1">
                <a:latin typeface="Georgia" panose="02040502050405020303" pitchFamily="18" charset="0"/>
              </a:rPr>
              <a:t>will start on Rel-17 </a:t>
            </a:r>
            <a:r>
              <a:rPr lang="en-GB" altLang="ko-KR" sz="1100" i="1">
                <a:latin typeface="Georgia" panose="02040502050405020303" pitchFamily="18" charset="0"/>
              </a:rPr>
              <a:t>NRSL_enh</a:t>
            </a:r>
            <a:r>
              <a:rPr lang="en-US" altLang="zh-CN" sz="1100" i="1">
                <a:latin typeface="Georgia" panose="02040502050405020303" pitchFamily="18" charset="0"/>
              </a:rPr>
              <a:t> in Q4.</a:t>
            </a:r>
            <a:endParaRPr lang="en-US" altLang="ko-KR" sz="1100" i="1"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30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SA2#141E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2309375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??%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smtClean="0"/>
              <a:t>23.776 v0.3.0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</a:t>
            </a:r>
            <a:r>
              <a:rPr lang="de-DE" altLang="de-DE" sz="1400" smtClean="0"/>
              <a:t>.  SA2#141E </a:t>
            </a:r>
            <a:r>
              <a:rPr lang="de-DE" altLang="de-DE" sz="1400" dirty="0" smtClean="0"/>
              <a:t>is </a:t>
            </a:r>
            <a:r>
              <a:rPr lang="de-DE" altLang="de-DE" sz="1400" smtClean="0"/>
              <a:t>the third meeting </a:t>
            </a:r>
            <a:r>
              <a:rPr lang="de-DE" altLang="de-DE" sz="1400" dirty="0" smtClean="0"/>
              <a:t>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smtClean="0"/>
              <a:t>2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Sol#1 and </a:t>
            </a:r>
            <a:r>
              <a:rPr lang="en-US" altLang="zh-CN" sz="1400" smtClean="0"/>
              <a:t>6 </a:t>
            </a:r>
            <a:r>
              <a:rPr lang="en-US" altLang="zh-CN" sz="1400"/>
              <a:t>new </a:t>
            </a:r>
            <a:r>
              <a:rPr lang="en-US" altLang="zh-CN" sz="1400" smtClean="0"/>
              <a:t>solutions were </a:t>
            </a:r>
            <a:r>
              <a:rPr lang="en-US" altLang="zh-CN" sz="1400" dirty="0"/>
              <a:t>agreed for inclusion in the </a:t>
            </a:r>
            <a:r>
              <a:rPr lang="en-US" altLang="zh-CN" sz="1400" smtClean="0"/>
              <a:t>TR. </a:t>
            </a:r>
            <a:r>
              <a:rPr lang="de-DE" altLang="ko-KR" sz="1400" smtClean="0"/>
              <a:t>Total </a:t>
            </a:r>
            <a:r>
              <a:rPr lang="de-DE" altLang="ko-KR" sz="1400"/>
              <a:t>7 </a:t>
            </a:r>
            <a:r>
              <a:rPr lang="de-DE" altLang="ko-KR" sz="1400" smtClean="0"/>
              <a:t>solutions in the TR.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Next 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1168400" lvl="3" indent="-184150">
              <a:spcBef>
                <a:spcPts val="0"/>
              </a:spcBef>
              <a:spcAft>
                <a:spcPts val="300"/>
              </a:spcAft>
            </a:pPr>
            <a:r>
              <a:rPr lang="en-US" altLang="zh-CN" sz="1300" smtClean="0"/>
              <a:t>No new solution is allowed as indicated in the status report (S2-2004763) @SA2#139E. </a:t>
            </a:r>
            <a:endParaRPr lang="en-US" altLang="zh-CN" sz="13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/>
              <a:t>Start solution evaluation.</a:t>
            </a:r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Liaise </a:t>
            </a:r>
            <a:r>
              <a:rPr lang="en-US" altLang="zh-CN" sz="1400" dirty="0"/>
              <a:t>with RAN </a:t>
            </a:r>
            <a:r>
              <a:rPr lang="en-US" altLang="zh-CN" sz="1400" dirty="0" smtClean="0"/>
              <a:t>(To: RAN2) </a:t>
            </a:r>
            <a:r>
              <a:rPr lang="en-US" altLang="zh-CN" sz="1400" smtClean="0"/>
              <a:t>on </a:t>
            </a:r>
            <a:r>
              <a:rPr lang="en-GB" altLang="ko-KR" sz="1400"/>
              <a:t>PC5 DRX operation </a:t>
            </a:r>
            <a:r>
              <a:rPr lang="en-US" altLang="zh-CN" sz="1400" smtClean="0"/>
              <a:t>to request feedback for evalution and conclusion for the study.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de-DE" sz="1600" b="1" dirty="0"/>
          </a:p>
        </p:txBody>
      </p:sp>
      <p:sp>
        <p:nvSpPr>
          <p:cNvPr id="6" name="TextBox 5"/>
          <p:cNvSpPr txBox="1"/>
          <p:nvPr/>
        </p:nvSpPr>
        <p:spPr>
          <a:xfrm rot="20178731">
            <a:off x="3920764" y="4204927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</a:t>
            </a:r>
            <a:r>
              <a:rPr lang="en-US" altLang="ko-KR" sz="1600" smtClean="0">
                <a:latin typeface="+mn-lt"/>
              </a:rPr>
              <a:t>be </a:t>
            </a:r>
            <a:r>
              <a:rPr lang="en-US" altLang="ko-KR" sz="1600" smtClean="0">
                <a:latin typeface="+mn-lt"/>
              </a:rPr>
              <a:t>updated </a:t>
            </a:r>
            <a:r>
              <a:rPr lang="en-US" altLang="ko-KR" sz="1600" smtClean="0">
                <a:latin typeface="+mn-lt"/>
              </a:rPr>
              <a:t>after the meeting</a:t>
            </a:r>
            <a:r>
              <a:rPr lang="en-US" altLang="ko-KR" sz="1600" smtClean="0">
                <a:latin typeface="+mn-lt"/>
              </a:rPr>
              <a:t>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732548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SA2#141E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SA2#142E</a:t>
            </a:r>
            <a:r>
              <a:rPr lang="de-DE" sz="1600" b="1" dirty="0" smtClean="0"/>
              <a:t>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Final </a:t>
            </a:r>
            <a:r>
              <a:rPr lang="en-US" altLang="zh-CN" sz="1300" dirty="0"/>
              <a:t>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 target completion date for the study is proposed to be moved to </a:t>
            </a:r>
            <a:r>
              <a:rPr lang="en-US" altLang="zh-CN" sz="1300" smtClean="0"/>
              <a:t>Dec. </a:t>
            </a:r>
            <a:r>
              <a:rPr lang="en-US" altLang="zh-CN" sz="1300"/>
              <a:t>2020.</a:t>
            </a:r>
            <a:endParaRPr lang="en-US" altLang="zh-CN" sz="13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There 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concluded </a:t>
            </a:r>
            <a:r>
              <a:rPr lang="en-US" altLang="zh-CN" sz="1300" dirty="0"/>
              <a:t>even </a:t>
            </a:r>
            <a:r>
              <a:rPr lang="en-US" altLang="zh-CN" sz="1300"/>
              <a:t>by </a:t>
            </a:r>
            <a:r>
              <a:rPr lang="en-US" altLang="zh-CN" sz="1300" smtClean="0"/>
              <a:t>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20178731">
            <a:off x="3482774" y="2160974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</a:t>
            </a:r>
            <a:r>
              <a:rPr lang="en-US" altLang="ko-KR" sz="1600" smtClean="0">
                <a:latin typeface="+mn-lt"/>
              </a:rPr>
              <a:t>be </a:t>
            </a:r>
            <a:r>
              <a:rPr lang="en-US" altLang="ko-KR" sz="1600" smtClean="0">
                <a:latin typeface="+mn-lt"/>
              </a:rPr>
              <a:t>updated </a:t>
            </a:r>
            <a:r>
              <a:rPr lang="en-US" altLang="ko-KR" sz="1600" smtClean="0">
                <a:latin typeface="+mn-lt"/>
              </a:rPr>
              <a:t>after the meeting</a:t>
            </a:r>
            <a:r>
              <a:rPr lang="en-US" altLang="ko-KR" sz="1600" smtClean="0">
                <a:latin typeface="+mn-lt"/>
              </a:rPr>
              <a:t>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048243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SA2#140E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</a:t>
            </a:r>
            <a:r>
              <a:rPr lang="en-GB" altLang="zh-CN" sz="2400" b="1"/>
              <a:t>(</a:t>
            </a:r>
            <a:r>
              <a:rPr lang="en-GB" altLang="zh-CN" sz="2400" b="1" smtClean="0"/>
              <a:t>S2-2006058)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590396718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at </a:t>
            </a:r>
            <a:r>
              <a:rPr lang="en-US" altLang="de-DE" sz="2800" b="1" dirty="0" smtClean="0"/>
              <a:t>SA#89-e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Architectural </a:t>
            </a:r>
            <a:r>
              <a:rPr lang="en-US" altLang="zh-CN" sz="1400" smtClean="0"/>
              <a:t>Assumptions and </a:t>
            </a:r>
            <a:r>
              <a:rPr lang="en-GB" altLang="ko-KR" sz="1400"/>
              <a:t>Architectural </a:t>
            </a:r>
            <a:r>
              <a:rPr lang="en-GB" altLang="ko-KR" sz="1400" smtClean="0"/>
              <a:t>Requirements agreed</a:t>
            </a:r>
            <a:r>
              <a:rPr lang="en-US" altLang="zh-CN" sz="1400" smtClean="0"/>
              <a:t>.</a:t>
            </a:r>
            <a:endParaRPr lang="de-DE" altLang="ko-KR" sz="140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KI#1 “</a:t>
            </a:r>
            <a:r>
              <a:rPr lang="en-GB" altLang="ko-KR" sz="1400"/>
              <a:t>Support of QoS aware NR PC5 power efficiency for pedestrian </a:t>
            </a:r>
            <a:r>
              <a:rPr lang="en-GB" altLang="ko-KR" sz="1400" smtClean="0"/>
              <a:t>UEs</a:t>
            </a:r>
            <a:r>
              <a:rPr lang="de-DE" altLang="ko-KR" sz="1400" smtClean="0"/>
              <a:t>“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KI#1, 6 new solutions agreed, so total 7 solutions are in </a:t>
            </a:r>
            <a:r>
              <a:rPr lang="en-US" altLang="ko-KR" sz="1400" smtClean="0"/>
              <a:t>TR </a:t>
            </a:r>
            <a:r>
              <a:rPr lang="en-US" altLang="ko-KR" sz="1400"/>
              <a:t>23.776.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Evaluation </a:t>
            </a:r>
            <a:r>
              <a:rPr lang="en-US" altLang="zh-CN" sz="1400"/>
              <a:t>and conclusion</a:t>
            </a:r>
            <a:r>
              <a:rPr lang="de-DE" altLang="zh-CN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Liaise with RAN (To: RAN2) 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</a:t>
            </a:r>
            <a:r>
              <a:rPr lang="en-US" altLang="zh-CN" sz="1400" smtClean="0"/>
              <a:t>evalution </a:t>
            </a:r>
            <a:r>
              <a:rPr lang="en-US" altLang="zh-CN" sz="1400"/>
              <a:t>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Target </a:t>
            </a:r>
            <a:r>
              <a:rPr lang="en-US" altLang="zh-CN" sz="1400" b="1" dirty="0"/>
              <a:t>Completion</a:t>
            </a:r>
            <a:r>
              <a:rPr lang="en-US" altLang="zh-CN" sz="1400"/>
              <a:t>: The target completion date for the study is proposed to be moved to </a:t>
            </a:r>
            <a:r>
              <a:rPr lang="en-US" altLang="zh-CN" sz="1400" smtClean="0"/>
              <a:t>Dec. </a:t>
            </a:r>
            <a:r>
              <a:rPr lang="en-US" altLang="zh-CN" sz="1400"/>
              <a:t>2020.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700727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dirty="0" smtClean="0"/>
              <a:t>23.776 v0.2.0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2.  SA2#140E is the second meeting 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smtClean="0"/>
              <a:t>2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Sol#1 and </a:t>
            </a:r>
            <a:r>
              <a:rPr lang="en-US" altLang="zh-CN" sz="1400" smtClean="0"/>
              <a:t>6 </a:t>
            </a:r>
            <a:r>
              <a:rPr lang="en-US" altLang="zh-CN" sz="1400"/>
              <a:t>new </a:t>
            </a:r>
            <a:r>
              <a:rPr lang="en-US" altLang="zh-CN" sz="1400" smtClean="0"/>
              <a:t>solutions were </a:t>
            </a:r>
            <a:r>
              <a:rPr lang="en-US" altLang="zh-CN" sz="1400" dirty="0"/>
              <a:t>agreed for inclusion in the </a:t>
            </a:r>
            <a:r>
              <a:rPr lang="en-US" altLang="zh-CN" sz="1400" smtClean="0"/>
              <a:t>TR. </a:t>
            </a:r>
            <a:r>
              <a:rPr lang="de-DE" altLang="ko-KR" sz="1400" smtClean="0"/>
              <a:t>Total </a:t>
            </a:r>
            <a:r>
              <a:rPr lang="de-DE" altLang="ko-KR" sz="1400"/>
              <a:t>7 </a:t>
            </a:r>
            <a:r>
              <a:rPr lang="de-DE" altLang="ko-KR" sz="1400" smtClean="0"/>
              <a:t>solutions in the TR.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Next 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1168400" lvl="3" indent="-184150">
              <a:spcBef>
                <a:spcPts val="0"/>
              </a:spcBef>
              <a:spcAft>
                <a:spcPts val="300"/>
              </a:spcAft>
            </a:pPr>
            <a:r>
              <a:rPr lang="en-US" altLang="zh-CN" sz="1300" smtClean="0"/>
              <a:t>No new solution is allowed as indicated in the status report (S2-2004763) @SA2#139E. </a:t>
            </a:r>
            <a:endParaRPr lang="en-US" altLang="zh-CN" sz="13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/>
              <a:t>Start solution evaluation.</a:t>
            </a:r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Liaise </a:t>
            </a:r>
            <a:r>
              <a:rPr lang="en-US" altLang="zh-CN" sz="1400" dirty="0"/>
              <a:t>with RAN </a:t>
            </a:r>
            <a:r>
              <a:rPr lang="en-US" altLang="zh-CN" sz="1400" dirty="0" smtClean="0"/>
              <a:t>(To: RAN2) </a:t>
            </a:r>
            <a:r>
              <a:rPr lang="en-US" altLang="zh-CN" sz="1400" smtClean="0"/>
              <a:t>on </a:t>
            </a:r>
            <a:r>
              <a:rPr lang="en-GB" altLang="ko-KR" sz="1400"/>
              <a:t>PC5 DRX operation </a:t>
            </a:r>
            <a:r>
              <a:rPr lang="en-US" altLang="zh-CN" sz="1400" smtClean="0"/>
              <a:t>to request feedback for evalution and conclusion for the study.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55969587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SA2#140E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SA2#141E)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Updates to the existing </a:t>
            </a:r>
            <a:r>
              <a:rPr lang="en-US" altLang="zh-CN" sz="1300" smtClean="0"/>
              <a:t>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200" smtClean="0"/>
              <a:t>New key issue and new solution are not allowed </a:t>
            </a:r>
            <a:r>
              <a:rPr lang="en-US" altLang="zh-CN" sz="1200"/>
              <a:t>as indicated in the status report (S2-2004763) @</a:t>
            </a:r>
            <a:r>
              <a:rPr lang="en-US" altLang="zh-CN" sz="1200" smtClean="0"/>
              <a:t>SA2#139E.</a:t>
            </a:r>
            <a:endParaRPr lang="en-US" altLang="zh-CN" sz="9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Start solution evaluation.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Liaise with RAN (To: RAN2) on PC5 DRX operation to request feedback for </a:t>
            </a:r>
            <a:r>
              <a:rPr lang="en-US" altLang="zh-CN" sz="1300" smtClean="0"/>
              <a:t>evalution </a:t>
            </a:r>
            <a:r>
              <a:rPr lang="en-US" altLang="zh-CN" sz="1300"/>
              <a:t>and conclusion for the study.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de-DE" altLang="ko-KR" sz="1600" b="1" dirty="0">
                <a:ea typeface="+mn-ea"/>
                <a:cs typeface="+mn-cs"/>
              </a:rPr>
              <a:t>Focus for SA2#142E </a:t>
            </a:r>
            <a:r>
              <a:rPr lang="de-DE" altLang="ko-KR" sz="1600" b="1" dirty="0" smtClean="0">
                <a:ea typeface="+mn-ea"/>
                <a:cs typeface="+mn-cs"/>
              </a:rPr>
              <a:t>meeting (Nov</a:t>
            </a:r>
            <a:r>
              <a:rPr lang="de-DE" altLang="ko-KR" sz="1600" b="1" dirty="0">
                <a:ea typeface="+mn-ea"/>
                <a:cs typeface="+mn-cs"/>
              </a:rPr>
              <a:t>)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Final </a:t>
            </a:r>
            <a:r>
              <a:rPr lang="en-US" altLang="zh-CN" sz="1300" dirty="0"/>
              <a:t>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 target completion date for the study is proposed to be moved to </a:t>
            </a:r>
            <a:r>
              <a:rPr lang="en-US" altLang="zh-CN" sz="1300" smtClean="0"/>
              <a:t>Dec. </a:t>
            </a:r>
            <a:r>
              <a:rPr lang="en-US" altLang="zh-CN" sz="1300"/>
              <a:t>2020.</a:t>
            </a:r>
            <a:endParaRPr lang="en-US" altLang="zh-CN" sz="13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There 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concluded </a:t>
            </a:r>
            <a:r>
              <a:rPr lang="en-US" altLang="zh-CN" sz="1300" dirty="0"/>
              <a:t>even </a:t>
            </a:r>
            <a:r>
              <a:rPr lang="en-US" altLang="zh-CN" sz="1300"/>
              <a:t>by </a:t>
            </a:r>
            <a:r>
              <a:rPr lang="en-US" altLang="zh-CN" sz="1300" smtClean="0"/>
              <a:t>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47140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SA2#139E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</a:t>
            </a:r>
            <a:r>
              <a:rPr lang="en-GB" altLang="zh-CN" sz="2400" b="1" dirty="0" smtClean="0"/>
              <a:t>S2-2004763)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61081319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/>
              <a:t>FS_eV2XARC_Ph2 </a:t>
            </a:r>
            <a:r>
              <a:rPr lang="en-US" altLang="de-DE" sz="2800" b="1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564038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smtClean="0"/>
              <a:t>FS_eV2XARC_Ph2 </a:t>
            </a:r>
            <a:r>
              <a:rPr lang="de-DE" altLang="de-DE" sz="1400"/>
              <a:t>TR </a:t>
            </a:r>
            <a:r>
              <a:rPr lang="de-DE" altLang="de-DE" sz="1400" smtClean="0"/>
              <a:t>23.776 v0.1.0 </a:t>
            </a:r>
            <a:r>
              <a:rPr lang="de-DE" altLang="de-DE" sz="1400"/>
              <a:t>is available </a:t>
            </a:r>
            <a:r>
              <a:rPr lang="de-DE" altLang="de-DE" sz="1400">
                <a:hlinkClick r:id="rId3"/>
              </a:rPr>
              <a:t>here</a:t>
            </a:r>
            <a:r>
              <a:rPr lang="de-DE" altLang="de-DE" sz="140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/>
              <a:t>Total TUs requested for Study Phase in 2020 </a:t>
            </a:r>
            <a:r>
              <a:rPr lang="de-DE" altLang="de-DE" sz="1400" smtClean="0"/>
              <a:t>are 2.  SA2#139E is the first meeting that this study was handled. </a:t>
            </a:r>
            <a:endParaRPr lang="de-DE" altLang="de-DE" sz="140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/>
              <a:t>Issue </a:t>
            </a:r>
            <a:r>
              <a:rPr lang="de-DE" altLang="de-DE" sz="1800" b="1" smtClean="0"/>
              <a:t>1 (</a:t>
            </a:r>
            <a:r>
              <a:rPr lang="en-US" altLang="de-DE" sz="1800" b="1"/>
              <a:t>Support of QoS aware NR PC5 power efficiency for pedestrian UEs</a:t>
            </a:r>
            <a:r>
              <a:rPr lang="de-DE" altLang="de-DE" sz="1800" b="1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</a:t>
            </a:r>
            <a:r>
              <a:rPr lang="en-US" altLang="zh-CN" sz="1400"/>
              <a:t>new </a:t>
            </a:r>
            <a:r>
              <a:rPr lang="en-US" altLang="zh-CN" sz="1400" smtClean="0"/>
              <a:t>solution was </a:t>
            </a:r>
            <a:r>
              <a:rPr lang="en-US" altLang="zh-CN" sz="1400"/>
              <a:t>agreed for inclusion in the </a:t>
            </a:r>
            <a:r>
              <a:rPr lang="en-US" altLang="zh-CN" sz="1400" smtClean="0"/>
              <a:t>TR.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/>
              <a:t>Next Steps</a:t>
            </a:r>
            <a:r>
              <a:rPr lang="en-US" altLang="zh-CN" sz="1400"/>
              <a:t>: </a:t>
            </a:r>
            <a:endParaRPr lang="en-US" altLang="zh-CN" sz="140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SA2#140E </a:t>
            </a:r>
            <a:r>
              <a:rPr lang="en-US" altLang="zh-CN" sz="1400"/>
              <a:t>meeting should be the last meeting to propose new </a:t>
            </a:r>
            <a:r>
              <a:rPr lang="en-US" altLang="zh-CN" sz="1400" smtClean="0"/>
              <a:t>solution for KI#1. 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Liaise </a:t>
            </a:r>
            <a:r>
              <a:rPr lang="en-US" altLang="zh-CN" sz="1400"/>
              <a:t>with RAN </a:t>
            </a:r>
            <a:r>
              <a:rPr lang="en-US" altLang="zh-CN" sz="1400" smtClean="0"/>
              <a:t>(To: RAN2) on </a:t>
            </a:r>
            <a:r>
              <a:rPr lang="en-US" altLang="zh-CN" sz="1400"/>
              <a:t>solution impacts </a:t>
            </a:r>
            <a:r>
              <a:rPr lang="en-US" altLang="zh-CN" sz="1400" smtClean="0"/>
              <a:t>to request feedback (at least for Solution#1 "</a:t>
            </a:r>
            <a:r>
              <a:rPr lang="en-GB" altLang="ko-KR" sz="1400" smtClean="0"/>
              <a:t>QoS </a:t>
            </a:r>
            <a:r>
              <a:rPr lang="en-GB" altLang="ko-KR" sz="1400"/>
              <a:t>aware power efficient PC5 communication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") if </a:t>
            </a:r>
            <a:r>
              <a:rPr lang="en-US" altLang="zh-CN" sz="1400"/>
              <a:t>the group </a:t>
            </a:r>
            <a:r>
              <a:rPr lang="en-US" altLang="zh-CN" sz="1400" smtClean="0"/>
              <a:t>agrees.</a:t>
            </a:r>
            <a:endParaRPr lang="de-DE" altLang="de-DE" sz="1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6288</TotalTime>
  <Words>1187</Words>
  <Application>Microsoft Office PowerPoint</Application>
  <PresentationFormat>화면 슬라이드 쇼(4:3)</PresentationFormat>
  <Paragraphs>169</Paragraphs>
  <Slides>10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9" baseType="lpstr">
      <vt:lpstr>Arial </vt:lpstr>
      <vt:lpstr>宋体</vt:lpstr>
      <vt:lpstr>굴림</vt:lpstr>
      <vt:lpstr>맑은 고딕</vt:lpstr>
      <vt:lpstr>Arial</vt:lpstr>
      <vt:lpstr>Calibri</vt:lpstr>
      <vt:lpstr>Georgia</vt:lpstr>
      <vt:lpstr>Times New Roman</vt:lpstr>
      <vt:lpstr>Office Theme</vt:lpstr>
      <vt:lpstr> ♥ FS_eV2XARC_Ph2 Status Report ♥</vt:lpstr>
      <vt:lpstr>FS_eV2XARC_Ph2 status after SA2#141E (1/2)</vt:lpstr>
      <vt:lpstr>FS_eV2XARC_Ph2 status after SA2#141E (2/2)</vt:lpstr>
      <vt:lpstr>BACKUP     SA2#140E FS_eV2XARC_Ph2 Status Report (S2-2006058) for information</vt:lpstr>
      <vt:lpstr>FS_eV2XARC_Ph2 Status at SA#89-e</vt:lpstr>
      <vt:lpstr>FS_eV2XARC_Ph2 status after SA2#140E (1/2)</vt:lpstr>
      <vt:lpstr>FS_eV2XARC_Ph2 status after SA2#140E (2/2)</vt:lpstr>
      <vt:lpstr>BACKUP     SA2#139E FS_eV2XARC_Ph2 Status Report (S2-2004763) for information</vt:lpstr>
      <vt:lpstr>FS_eV2XARC_Ph2 status after SA2#139E (1/2)</vt:lpstr>
      <vt:lpstr>FS_eV2XARC_Ph2 status after SA2#139E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v4 (LG Electronics)</cp:lastModifiedBy>
  <cp:revision>1384</cp:revision>
  <dcterms:created xsi:type="dcterms:W3CDTF">2008-08-30T09:32:10Z</dcterms:created>
  <dcterms:modified xsi:type="dcterms:W3CDTF">2020-09-28T03:01:57Z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