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792" r:id="rId3"/>
    <p:sldId id="809" r:id="rId4"/>
    <p:sldId id="807" r:id="rId5"/>
    <p:sldId id="808" r:id="rId6"/>
    <p:sldId id="799" r:id="rId7"/>
    <p:sldId id="800" r:id="rId8"/>
    <p:sldId id="801" r:id="rId9"/>
    <p:sldId id="802" r:id="rId10"/>
    <p:sldId id="803" r:id="rId11"/>
    <p:sldId id="804" r:id="rId12"/>
    <p:sldId id="805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215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30186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52944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94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06722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9624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8689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7592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10355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893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4942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Meeting #140E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September 1,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S2-2006060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August 19 – September 1,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5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814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15534103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7520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2939246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30305"/>
            <a:ext cx="8554480" cy="3481054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de-DE" altLang="de-DE" sz="1800" b="1" dirty="0"/>
              <a:t>Progress since </a:t>
            </a:r>
            <a:r>
              <a:rPr lang="de-DE" altLang="de-DE" sz="1800" b="1" dirty="0" smtClean="0"/>
              <a:t>SA#88-e</a:t>
            </a:r>
            <a:r>
              <a:rPr lang="de-DE" altLang="de-DE" sz="18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12 new solutions added, and 29 contributions agreed to update current solutions. 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Conclude KI#5 and KI#8, and have an interim requirement for conclusion on KI#1. 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1 LS sent to SA, RAN, RAN2 and RAN3 informing the interim agreement and </a:t>
            </a:r>
            <a:r>
              <a:rPr lang="de-DE" altLang="zh-CN" sz="1200" dirty="0" smtClean="0"/>
              <a:t>list </a:t>
            </a:r>
            <a:r>
              <a:rPr lang="de-DE" altLang="zh-CN" sz="1200" dirty="0"/>
              <a:t>identified RAN </a:t>
            </a:r>
            <a:r>
              <a:rPr lang="de-DE" altLang="zh-CN" sz="1200" dirty="0" smtClean="0"/>
              <a:t>dependencies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TR 23.757 is sent to SA plenary for information.</a:t>
            </a:r>
            <a:endParaRPr lang="en-US" altLang="zh-CN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b="1" dirty="0" smtClean="0"/>
              <a:t>RAN </a:t>
            </a:r>
            <a:r>
              <a:rPr lang="en-US" sz="1800" b="1" dirty="0"/>
              <a:t>impacts and dependencies:</a:t>
            </a:r>
            <a:endParaRPr lang="de-DE" sz="1800" b="1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200" dirty="0"/>
              <a:t>Most of the key issues may lead to RAN </a:t>
            </a:r>
            <a:r>
              <a:rPr lang="en-US" altLang="zh-CN" sz="1200" dirty="0" smtClean="0"/>
              <a:t>impact.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200" dirty="0" smtClean="0"/>
              <a:t>Timely RAN </a:t>
            </a:r>
            <a:r>
              <a:rPr lang="en-US" altLang="zh-CN" sz="1200" dirty="0"/>
              <a:t>feedback is </a:t>
            </a:r>
            <a:r>
              <a:rPr lang="en-US" altLang="zh-CN" sz="1200" dirty="0" smtClean="0"/>
              <a:t>needed for SA2 proceeding </a:t>
            </a:r>
            <a:r>
              <a:rPr lang="en-US" altLang="zh-CN" sz="1200" dirty="0"/>
              <a:t>to normative </a:t>
            </a:r>
            <a:r>
              <a:rPr lang="en-US" altLang="zh-CN" sz="1200" dirty="0" smtClean="0"/>
              <a:t>stages</a:t>
            </a:r>
            <a:r>
              <a:rPr lang="en-US" altLang="zh-CN" sz="1200" dirty="0"/>
              <a:t>.</a:t>
            </a:r>
            <a:endParaRPr lang="en-US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Due to RAN dependencies, completion of the study may not be possible in Q4 for all key issues, </a:t>
            </a:r>
            <a:endParaRPr lang="de-DE" sz="1800" dirty="0" smtClean="0"/>
          </a:p>
          <a:p>
            <a:pPr lvl="0">
              <a:spcBef>
                <a:spcPts val="30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Organize a conference call to discuss Way Forward proposals to finalize the conclusions</a:t>
            </a:r>
            <a:r>
              <a:rPr lang="en-US" altLang="zh-CN" sz="1200" dirty="0" smtClean="0">
                <a:solidFill>
                  <a:srgbClr val="000000"/>
                </a:solidFill>
              </a:rPr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Draw </a:t>
            </a:r>
            <a:r>
              <a:rPr lang="en-US" altLang="zh-CN" sz="1200" dirty="0">
                <a:solidFill>
                  <a:srgbClr val="000000"/>
                </a:solidFill>
              </a:rPr>
              <a:t>final evaluations and conclusions in Q4</a:t>
            </a:r>
            <a:r>
              <a:rPr lang="en-US" altLang="zh-CN" sz="1200" dirty="0" smtClean="0">
                <a:solidFill>
                  <a:srgbClr val="000000"/>
                </a:solidFill>
              </a:rPr>
              <a:t>.</a:t>
            </a:r>
            <a:endParaRPr lang="en-US" altLang="zh-CN" sz="1200" dirty="0" smtClean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dirty="0" smtClean="0"/>
              <a:t>Submit </a:t>
            </a:r>
            <a:r>
              <a:rPr lang="en-US" altLang="zh-CN" sz="1200" dirty="0"/>
              <a:t>a WID to SA plenary for normative work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b="1" dirty="0"/>
              <a:t>Target Completion</a:t>
            </a:r>
            <a:r>
              <a:rPr lang="en-US" altLang="zh-CN" sz="1200" dirty="0"/>
              <a:t>: The target completion date for the study is proposed to be moved to Dec 2020.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b="1" dirty="0"/>
              <a:t>FS_5MBS status at </a:t>
            </a:r>
            <a:r>
              <a:rPr lang="en-US" altLang="de-DE" b="1" dirty="0" smtClean="0"/>
              <a:t>SA#89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1721806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1879084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23.757v0.5.0</a:t>
            </a:r>
            <a:r>
              <a:rPr lang="de-DE" altLang="de-DE" sz="1200" dirty="0" smtClean="0"/>
              <a:t> is available. The TR is sent to SA plenary for information.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 2020Q3 FS_5MBS was discussed in SA2#140E.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Companies tried to have a consolidated architecture in SA2#140E.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 smtClean="0"/>
              <a:t>Architecture shall be determined as early as possible to not impede the progress.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Conclude the architecture.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16 solutions available: 14 already existing (of which 12 updated in SA2#140E) plus 2 new.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Interim requirements for conclusions </a:t>
            </a:r>
            <a:r>
              <a:rPr lang="de-DE" altLang="de-DE" sz="1200" dirty="0" smtClean="0"/>
              <a:t>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13 solutions available: 11 already existing (of which 9 updated in SA2#140E) plus 2 new.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3273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1468363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8 solutions available (3 new, and 1 up</a:t>
            </a:r>
            <a:r>
              <a:rPr lang="en-US" altLang="zh-CN" sz="1400" dirty="0" smtClean="0"/>
              <a:t>d</a:t>
            </a:r>
            <a:r>
              <a:rPr lang="de-DE" altLang="de-DE" sz="1400" dirty="0" smtClean="0"/>
              <a:t>ated).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</a:t>
            </a:r>
            <a:r>
              <a:rPr lang="en-US" altLang="zh-CN" sz="1400" dirty="0" smtClean="0"/>
              <a:t>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5 solutions available: 3 updated in SA2#140E plus 1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solutions.</a:t>
            </a:r>
            <a:r>
              <a:rPr lang="de-DE" altLang="de-DE" sz="1400" dirty="0" smtClean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agreed in SA2#140E.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 smtClean="0"/>
              <a:t>Finalize </a:t>
            </a:r>
            <a:r>
              <a:rPr lang="de-DE" altLang="de-DE" sz="1400" dirty="0"/>
              <a:t>descriptions </a:t>
            </a:r>
            <a:r>
              <a:rPr lang="de-DE" altLang="de-DE" sz="1400" dirty="0" smtClean="0"/>
              <a:t>of solutions and new solutions can be proposed.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Address other KIs firstly and come back after concluding those KIs.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have a separate solutions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</a:t>
            </a:r>
            <a:r>
              <a:rPr lang="de-DE" altLang="de-DE" sz="1400" b="1" dirty="0">
                <a:solidFill>
                  <a:srgbClr val="000000"/>
                </a:solidFill>
              </a:rPr>
              <a:t>:</a:t>
            </a:r>
            <a:r>
              <a:rPr lang="de-DE" altLang="de-DE" sz="1400" dirty="0">
                <a:solidFill>
                  <a:srgbClr val="000000"/>
                </a:solidFill>
              </a:rPr>
              <a:t> If authorization is need, </a:t>
            </a:r>
            <a:r>
              <a:rPr lang="en-US" altLang="de-DE" sz="1400" dirty="0">
                <a:solidFill>
                  <a:srgbClr val="000000"/>
                </a:solidFill>
              </a:rPr>
              <a:t>address this KI in the </a:t>
            </a:r>
            <a:r>
              <a:rPr lang="en-US" altLang="de-DE" sz="1400" dirty="0" smtClean="0"/>
              <a:t>individual solutions and conclude as part of KI#1</a:t>
            </a:r>
            <a:r>
              <a:rPr lang="de-DE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1278864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(SA2#141E)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 unless they are for KI#9. New/updated </a:t>
            </a:r>
            <a:r>
              <a:rPr lang="en-US" sz="1400" dirty="0"/>
              <a:t>key </a:t>
            </a:r>
            <a:r>
              <a:rPr lang="en-US" sz="1400" dirty="0" smtClean="0"/>
              <a:t>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the architecture and </a:t>
            </a:r>
            <a:r>
              <a:rPr lang="en-US" altLang="zh-CN" sz="1400" dirty="0" smtClean="0"/>
              <a:t>KIs.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SA2#141e: </a:t>
            </a:r>
            <a:r>
              <a:rPr lang="en-US" altLang="zh-CN" sz="1400" dirty="0"/>
              <a:t>Evaluate and conclude the </a:t>
            </a:r>
            <a:r>
              <a:rPr lang="en-US" altLang="zh-CN" sz="1400" dirty="0" smtClean="0"/>
              <a:t>architecture and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sz="1400" dirty="0" smtClean="0"/>
              <a:t>Evaluate and conclude the remaining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issues, 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20100880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E-UTRAN/EPC </a:t>
            </a:r>
            <a:r>
              <a:rPr lang="de-DE" altLang="de-DE" sz="1200" dirty="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10418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093849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6366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7476</TotalTime>
  <Words>1988</Words>
  <Application>Microsoft Office PowerPoint</Application>
  <PresentationFormat>全屏显示(4:3)</PresentationFormat>
  <Paragraphs>267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 </vt:lpstr>
      <vt:lpstr>宋体</vt:lpstr>
      <vt:lpstr>Arial</vt:lpstr>
      <vt:lpstr>Calibri</vt:lpstr>
      <vt:lpstr>Times New Roman</vt:lpstr>
      <vt:lpstr>Office Theme</vt:lpstr>
      <vt:lpstr>FS_5MBS Status Report</vt:lpstr>
      <vt:lpstr>PowerPoint 演示文稿</vt:lpstr>
      <vt:lpstr>FS_5MBS status after SA2#140e (1/3)</vt:lpstr>
      <vt:lpstr>FS_5MBS status after SA2#140e (2/3)</vt:lpstr>
      <vt:lpstr>FS_5MBS status after SA2#140e (3/3)</vt:lpstr>
      <vt:lpstr>backup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</cp:lastModifiedBy>
  <cp:revision>1521</cp:revision>
  <dcterms:created xsi:type="dcterms:W3CDTF">2008-08-30T09:32:10Z</dcterms:created>
  <dcterms:modified xsi:type="dcterms:W3CDTF">2020-09-04T14:33:03Z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(3)H2twAjYDuPNIQVTQNTWYuE9K3sr2hPEmyKrPkBXbqjs/aLxairsSHGj6JTPjwnabmxoHFdrV
sTwx5Muro8Q6m3PCyzOda0cHRRQQGAMp3Itchb5YxKCnZY0qbSY/wEYQEKkb1CInAda9NiqX
As1DF4YPe9QW4Tw0hb8vVPZ8yqwuaHMVk40S6AnSqhcTSjlMrJt6atHVz6rAeDGvHyZ6MxRx
HUjcCGUfuOibcJurVN</vt:lpwstr>
  </property>
  <property fmtid="{D5CDD505-2E9C-101B-9397-08002B2CF9AE}" pid="9" name="_2015_ms_pID_7253431">
    <vt:lpwstr>1kqqTPwSSqHvSCgMCMINBpj+0VIutcZM4Rn6nSmxjSTtobAuRzqC+W
H1yyHAVeZHpvSy+nEoG8QrQ7RsAUeoUZRWCRosyV+ktda/0KghwwNMEy/viNjLxyn0MPS0t/
nKb9PUYf0wy1X8TJRCPq8ICpNWuy3iP+7XCLx4G+Qe2iS42JCGRUCqmGdFFhg3i3/8BKH3qu
vtoHZyTU7iS6o/fE8l/bnteMMKINu80uPJCk</vt:lpwstr>
  </property>
  <property fmtid="{D5CDD505-2E9C-101B-9397-08002B2CF9AE}" pid="10" name="_2015_ms_pID_7253432">
    <vt:lpwstr>rA==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1599228362</vt:lpwstr>
  </property>
</Properties>
</file>