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5"/>
  </p:notesMasterIdLst>
  <p:handoutMasterIdLst>
    <p:handoutMasterId r:id="rId16"/>
  </p:handoutMasterIdLst>
  <p:sldIdLst>
    <p:sldId id="303" r:id="rId5"/>
    <p:sldId id="786" r:id="rId6"/>
    <p:sldId id="787" r:id="rId7"/>
    <p:sldId id="792" r:id="rId8"/>
    <p:sldId id="788" r:id="rId9"/>
    <p:sldId id="791" r:id="rId10"/>
    <p:sldId id="793" r:id="rId11"/>
    <p:sldId id="794" r:id="rId12"/>
    <p:sldId id="789" r:id="rId13"/>
    <p:sldId id="790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0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Faccin" userId="bf6741b5-36bc-4b59-a73a-f03584833b71" providerId="ADAL" clId="{06BFC4E8-EEFD-4B3C-A71D-BC4A50731D2B}"/>
    <pc:docChg chg="custSel modSld">
      <pc:chgData name="Stefano Faccin" userId="bf6741b5-36bc-4b59-a73a-f03584833b71" providerId="ADAL" clId="{06BFC4E8-EEFD-4B3C-A71D-BC4A50731D2B}" dt="2020-09-03T14:23:34.606" v="155" actId="20577"/>
      <pc:docMkLst>
        <pc:docMk/>
      </pc:docMkLst>
      <pc:sldChg chg="modSp">
        <pc:chgData name="Stefano Faccin" userId="bf6741b5-36bc-4b59-a73a-f03584833b71" providerId="ADAL" clId="{06BFC4E8-EEFD-4B3C-A71D-BC4A50731D2B}" dt="2020-09-03T14:18:57.794" v="23" actId="20577"/>
        <pc:sldMkLst>
          <pc:docMk/>
          <pc:sldMk cId="2754923581" sldId="786"/>
        </pc:sldMkLst>
        <pc:spChg chg="mod">
          <ac:chgData name="Stefano Faccin" userId="bf6741b5-36bc-4b59-a73a-f03584833b71" providerId="ADAL" clId="{06BFC4E8-EEFD-4B3C-A71D-BC4A50731D2B}" dt="2020-09-03T14:18:57.794" v="23" actId="20577"/>
          <ac:spMkLst>
            <pc:docMk/>
            <pc:sldMk cId="2754923581" sldId="786"/>
            <ac:spMk id="29698" creationId="{00000000-0000-0000-0000-000000000000}"/>
          </ac:spMkLst>
        </pc:spChg>
      </pc:sldChg>
      <pc:sldChg chg="modSp">
        <pc:chgData name="Stefano Faccin" userId="bf6741b5-36bc-4b59-a73a-f03584833b71" providerId="ADAL" clId="{06BFC4E8-EEFD-4B3C-A71D-BC4A50731D2B}" dt="2020-09-03T14:19:33.377" v="32" actId="20577"/>
        <pc:sldMkLst>
          <pc:docMk/>
          <pc:sldMk cId="46549111" sldId="787"/>
        </pc:sldMkLst>
        <pc:spChg chg="mod">
          <ac:chgData name="Stefano Faccin" userId="bf6741b5-36bc-4b59-a73a-f03584833b71" providerId="ADAL" clId="{06BFC4E8-EEFD-4B3C-A71D-BC4A50731D2B}" dt="2020-09-03T14:19:33.377" v="32" actId="20577"/>
          <ac:spMkLst>
            <pc:docMk/>
            <pc:sldMk cId="46549111" sldId="787"/>
            <ac:spMk id="29698" creationId="{00000000-0000-0000-0000-000000000000}"/>
          </ac:spMkLst>
        </pc:spChg>
      </pc:sldChg>
      <pc:sldChg chg="modSp">
        <pc:chgData name="Stefano Faccin" userId="bf6741b5-36bc-4b59-a73a-f03584833b71" providerId="ADAL" clId="{06BFC4E8-EEFD-4B3C-A71D-BC4A50731D2B}" dt="2020-09-03T14:23:34.606" v="155" actId="20577"/>
        <pc:sldMkLst>
          <pc:docMk/>
          <pc:sldMk cId="1422372147" sldId="788"/>
        </pc:sldMkLst>
        <pc:spChg chg="mod">
          <ac:chgData name="Stefano Faccin" userId="bf6741b5-36bc-4b59-a73a-f03584833b71" providerId="ADAL" clId="{06BFC4E8-EEFD-4B3C-A71D-BC4A50731D2B}" dt="2020-09-03T14:19:45.743" v="38" actId="20577"/>
          <ac:spMkLst>
            <pc:docMk/>
            <pc:sldMk cId="1422372147" sldId="788"/>
            <ac:spMk id="29698" creationId="{00000000-0000-0000-0000-000000000000}"/>
          </ac:spMkLst>
        </pc:spChg>
        <pc:spChg chg="mod">
          <ac:chgData name="Stefano Faccin" userId="bf6741b5-36bc-4b59-a73a-f03584833b71" providerId="ADAL" clId="{06BFC4E8-EEFD-4B3C-A71D-BC4A50731D2B}" dt="2020-09-03T14:23:34.606" v="155" actId="20577"/>
          <ac:spMkLst>
            <pc:docMk/>
            <pc:sldMk cId="1422372147" sldId="788"/>
            <ac:spMk id="29716" creationId="{00000000-0000-0000-0000-000000000000}"/>
          </ac:spMkLst>
        </pc:spChg>
      </pc:sldChg>
      <pc:sldChg chg="modSp">
        <pc:chgData name="Stefano Faccin" userId="bf6741b5-36bc-4b59-a73a-f03584833b71" providerId="ADAL" clId="{06BFC4E8-EEFD-4B3C-A71D-BC4A50731D2B}" dt="2020-09-03T14:19:39.430" v="36" actId="20577"/>
        <pc:sldMkLst>
          <pc:docMk/>
          <pc:sldMk cId="3517308284" sldId="792"/>
        </pc:sldMkLst>
        <pc:spChg chg="mod">
          <ac:chgData name="Stefano Faccin" userId="bf6741b5-36bc-4b59-a73a-f03584833b71" providerId="ADAL" clId="{06BFC4E8-EEFD-4B3C-A71D-BC4A50731D2B}" dt="2020-09-03T14:19:39.430" v="36" actId="20577"/>
          <ac:spMkLst>
            <pc:docMk/>
            <pc:sldMk cId="3517308284" sldId="792"/>
            <ac:spMk id="2969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889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6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50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19 August – 2 September,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S2-2005869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315246"/>
            <a:ext cx="5473170" cy="43468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100" dirty="0">
                <a:solidFill>
                  <a:schemeClr val="bg1"/>
                </a:solidFill>
              </a:rPr>
              <a:t>TSG SA WG2#140E</a:t>
            </a:r>
            <a:r>
              <a:rPr lang="en-GB" altLang="de-DE" sz="1100" baseline="0" dirty="0">
                <a:solidFill>
                  <a:schemeClr val="bg1"/>
                </a:solidFill>
              </a:rPr>
              <a:t> Electronic meeting, 19 August – 2 September, 2020</a:t>
            </a:r>
            <a:endParaRPr lang="en-GB" altLang="de-DE" sz="11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4/23754-010.z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/>
              <a:t>FS_ID_UAS_SA2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Stefano Faccin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Qualcomm Incorporated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b="1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b="1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ea typeface="+mn-ea"/>
                <a:cs typeface="+mn-cs"/>
              </a:rPr>
              <a:t>None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 yet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(SA2#137)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Process new solutions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Focus on processing solution and not adopting new key issues at next meeting, to allow May meeting to complete solutions, evaluations and conclusions.</a:t>
            </a:r>
          </a:p>
        </p:txBody>
      </p:sp>
    </p:spTree>
    <p:extLst>
      <p:ext uri="{BB962C8B-B14F-4D97-AF65-F5344CB8AC3E}">
        <p14:creationId xmlns:p14="http://schemas.microsoft.com/office/powerpoint/2010/main" val="23341610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SA2#140e (overall)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Minor update to architectural assumptions, several solutions merged, most solutions have detailed added to make evaluation more feasible</a:t>
            </a:r>
            <a:r>
              <a:rPr lang="en-US" sz="1200" dirty="0"/>
              <a:t>. Five new solutions added, one being a merger of four existing ones.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Initial set of conclusions on principles for solutions, covering KI#1 and KI#2, plus additional conclusions.</a:t>
            </a: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One solution (#8) proposes porting to NR the LTE aerial features.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Final evaluation and conclusion </a:t>
            </a:r>
            <a:r>
              <a:rPr lang="en-GB" sz="1200" dirty="0"/>
              <a:t>of what to progress towards a normative phase </a:t>
            </a:r>
            <a:r>
              <a:rPr lang="en-US" altLang="zh-CN" sz="1200" dirty="0"/>
              <a:t>in Q4.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The target completion date for the study is proposed to be moved to Dec 2020.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Submit TR 23.754 to SA#90-e plenary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Agree a WID.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8A487373-E8FB-453B-A616-ABFE3B64DD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29702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SA2#140E (1/3)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26190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/>
              <a:t>FS_ID_UAS_SA2 </a:t>
            </a:r>
            <a:r>
              <a:rPr lang="de-DE" altLang="de-DE" sz="1200" dirty="0"/>
              <a:t>TR 23.754 </a:t>
            </a:r>
            <a:r>
              <a:rPr lang="de-DE" altLang="de-DE" sz="1200" dirty="0">
                <a:solidFill>
                  <a:srgbClr val="FF0000"/>
                </a:solidFill>
              </a:rPr>
              <a:t>v0.3.0</a:t>
            </a:r>
            <a:r>
              <a:rPr lang="de-DE" altLang="de-DE" sz="1200" dirty="0"/>
              <a:t> is available here.</a:t>
            </a:r>
            <a:r>
              <a:rPr lang="de-DE" altLang="de-DE" sz="1200" dirty="0">
                <a:highlight>
                  <a:srgbClr val="FF0000"/>
                </a:highlight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Architectural and reference architecture have been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Five new solutions added, one being the merger of four existing ones, for a total of 26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Several solution were merged and clarified.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9 solutions address KI#1.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Initial principle conclusions were captured.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14 solutions address KI#2.</a:t>
            </a:r>
          </a:p>
          <a:p>
            <a:pPr lvl="1"/>
            <a:r>
              <a:rPr lang="en-US" altLang="zh-CN" sz="1200" dirty="0"/>
              <a:t>Initial principle conclusions were captured.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sz="1200" dirty="0"/>
              <a:t>6 </a:t>
            </a:r>
            <a:r>
              <a:rPr lang="en-US" altLang="zh-CN" sz="1200" dirty="0"/>
              <a:t>solutions address KI#3.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sz="1200" dirty="0"/>
              <a:t>8 </a:t>
            </a:r>
            <a:r>
              <a:rPr lang="en-US" altLang="zh-CN" sz="1200" dirty="0"/>
              <a:t>solutions address KI#4.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SA2#140E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294359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sz="1200" dirty="0"/>
              <a:t>9 </a:t>
            </a:r>
            <a:r>
              <a:rPr lang="en-US" altLang="zh-CN" sz="1200" dirty="0"/>
              <a:t>solutions address KI#5.</a:t>
            </a:r>
            <a:endParaRPr lang="en-US" sz="1200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sz="1200" dirty="0"/>
              <a:t>4 </a:t>
            </a:r>
            <a:r>
              <a:rPr lang="en-US" altLang="zh-CN" sz="1200" dirty="0"/>
              <a:t>solutions address KI#6.</a:t>
            </a:r>
            <a:endParaRPr lang="en-US" sz="1200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8 solutions address KI#7.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1730828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SA2#140e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One solution (#8) proposes porting to NR the LTE aerial features.</a:t>
            </a:r>
            <a:endParaRPr lang="en-US" sz="1200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The extent to which SA2 can influence the features of the CAA-Level UAV ID assigned and defined in the aviation space.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(SA2#141-e)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Evaluations and conclusions.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key issues.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Coordination CC to plan on mergers, evaluations, and conclusions.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Send LS to RAN on proposal in solution #8.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Suggest contributors to merge solutions and complete the existing ones, instead of bringing new solutions. Focus on processing solutions (mergers, adding details), evaluation, and conclusions.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</a:t>
            </a:r>
            <a:r>
              <a:rPr lang="en-US" altLang="zh-CN" sz="12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identified.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b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2400" b="1" dirty="0"/>
              <a:t>Previous</a:t>
            </a:r>
            <a:r>
              <a:rPr lang="en-GB" sz="2400" dirty="0"/>
              <a:t> </a:t>
            </a:r>
            <a:r>
              <a:rPr lang="en-US" sz="2400" b="1" dirty="0"/>
              <a:t>FS_UAS_ID </a:t>
            </a:r>
            <a:r>
              <a:rPr lang="en-US" altLang="de-DE" sz="2400" b="1" dirty="0"/>
              <a:t>Status </a:t>
            </a:r>
            <a:r>
              <a:rPr lang="en-GB" altLang="zh-CN" sz="2400" b="1" dirty="0"/>
              <a:t>Report (S2-2002032) for information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4916566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SA2#139-e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3. 1 TU is used and 2 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Issue, architectural assumptions and requirements, and reference architecture have been agreed at 136AH and updated at 139-e.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21 solutions, most spanning across multiple key issues, are in the TR after 139-e.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7 solutions address KI#1.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 10 solutions address KI#2.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sz="1200" dirty="0"/>
              <a:t>3 </a:t>
            </a:r>
            <a:r>
              <a:rPr lang="en-US" altLang="zh-CN" sz="1200" dirty="0"/>
              <a:t>solutions address KI#3.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sz="1200" dirty="0"/>
              <a:t>7 </a:t>
            </a:r>
            <a:r>
              <a:rPr lang="en-US" altLang="zh-CN" sz="1200" dirty="0"/>
              <a:t>solutions address KI#4.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48315235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sz="2800" b="1" kern="1200" dirty="0"/>
              <a:t>FS_ID_UAS_SA2 </a:t>
            </a:r>
            <a:r>
              <a:rPr lang="en-US" altLang="de-DE" sz="2800" b="1" dirty="0"/>
              <a:t>status after SA2#139-e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r>
              <a:rPr lang="de-DE" altLang="de-DE" sz="1600" b="1" dirty="0"/>
              <a:t>Key Issue </a:t>
            </a:r>
            <a:r>
              <a:rPr lang="en-GB" sz="1600" b="1" dirty="0"/>
              <a:t>5 (UAV authorization revocation and (re)authorization failures):</a:t>
            </a:r>
          </a:p>
          <a:p>
            <a:pPr lvl="1"/>
            <a:r>
              <a:rPr lang="en-US" sz="1200" dirty="0"/>
              <a:t>7 </a:t>
            </a:r>
            <a:r>
              <a:rPr lang="en-US" altLang="zh-CN" sz="1200" dirty="0"/>
              <a:t>solutions address KI#5.</a:t>
            </a:r>
            <a:endParaRPr lang="en-US" sz="1200" dirty="0"/>
          </a:p>
          <a:p>
            <a:r>
              <a:rPr lang="de-DE" altLang="de-DE" sz="1600" b="1" dirty="0"/>
              <a:t>Key Issue </a:t>
            </a:r>
            <a:r>
              <a:rPr lang="en-US" sz="1600" b="1" dirty="0"/>
              <a:t>6 (UAV Controller and UAV association): </a:t>
            </a:r>
          </a:p>
          <a:p>
            <a:pPr lvl="1"/>
            <a:r>
              <a:rPr lang="en-US" sz="1200" dirty="0"/>
              <a:t>3 </a:t>
            </a:r>
            <a:r>
              <a:rPr lang="en-US" altLang="zh-CN" sz="1200" dirty="0"/>
              <a:t>solutions address KI#6.</a:t>
            </a:r>
            <a:endParaRPr lang="en-US" sz="1200" dirty="0"/>
          </a:p>
          <a:p>
            <a:r>
              <a:rPr lang="en-GB" sz="1600" b="1" dirty="0"/>
              <a:t>Key Issue 7 (User Plane Connectivity for UAVs)</a:t>
            </a:r>
          </a:p>
          <a:p>
            <a:pPr lvl="1"/>
            <a:r>
              <a:rPr lang="en-US" altLang="zh-CN" sz="1200" dirty="0"/>
              <a:t>5 solutions address KI#7.</a:t>
            </a:r>
            <a:endParaRPr lang="en-US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One solution (#8) proposes porting to NR the LTE aerial features.</a:t>
            </a:r>
            <a:endParaRPr lang="en-US" sz="1200" dirty="0">
              <a:ea typeface="+mn-ea"/>
              <a:cs typeface="+mn-cs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The extent to which SA2 can influence the features of the CAA-Level UAV ID assigned and defined in the aviation space.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(SA2#140-e)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Evaluations and conclusions. New solutions have not been explicitly excluded but, with a target completion of September 2020, it is clear that new solutions would not allow for evaluation and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new key issues. Suggest contributors to merge solutions and complete the existing ones, instead of bringing new solutions. Focus on processing solutions (mergers, adding details), evaluation, and conclusions.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</a:t>
            </a:r>
            <a:r>
              <a:rPr lang="en-US" altLang="zh-CN" sz="1200" b="1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Q3 if new solutions are brought to the August meeting.</a:t>
            </a:r>
          </a:p>
        </p:txBody>
      </p:sp>
    </p:spTree>
    <p:extLst>
      <p:ext uri="{BB962C8B-B14F-4D97-AF65-F5344CB8AC3E}">
        <p14:creationId xmlns:p14="http://schemas.microsoft.com/office/powerpoint/2010/main" val="332822250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sz="2800" b="1" kern="1200" dirty="0"/>
              <a:t>FS_ID_UAS_SA2</a:t>
            </a:r>
            <a:br>
              <a:rPr lang="en-US" sz="2800" b="1" kern="1200" dirty="0"/>
            </a:br>
            <a:r>
              <a:rPr lang="en-US" altLang="de-DE" sz="2800" b="1" dirty="0"/>
              <a:t>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FS_ID_UAS_SA2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supporting Unmanned Aerial Systems Connectivity, Identification, and Tracking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SP-181114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/>
              <a:t>FS_ID_UAS_SA2 </a:t>
            </a:r>
            <a:r>
              <a:rPr lang="de-DE" altLang="de-DE" sz="1200" dirty="0"/>
              <a:t>TR 23.754 v0.1.0 is available </a:t>
            </a:r>
            <a:r>
              <a:rPr lang="de-DE" altLang="de-DE" sz="1200" dirty="0">
                <a:hlinkClick r:id="rId3"/>
              </a:rPr>
              <a:t>here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3. 1 TU is used and 2 TUs 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Issue, architectural assumptions and requirements, and reference architecture have been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</a:t>
            </a:r>
            <a:r>
              <a:rPr lang="en-GB" sz="1600" b="1" dirty="0"/>
              <a:t>UAV </a:t>
            </a:r>
            <a:r>
              <a:rPr lang="en-US" sz="1600" b="1" dirty="0"/>
              <a:t>identification</a:t>
            </a:r>
            <a:r>
              <a:rPr lang="de-DE" altLang="de-DE" sz="1600" b="1" dirty="0"/>
              <a:t>) 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contributions focused on this KI could be handled due to lack of time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SA2#137 to handle solutions</a:t>
            </a:r>
          </a:p>
          <a:p>
            <a:r>
              <a:rPr lang="de-DE" altLang="de-DE" sz="1600" b="1" dirty="0"/>
              <a:t>Key Issue 2 (</a:t>
            </a:r>
            <a:r>
              <a:rPr lang="en-GB" sz="1600" b="1" dirty="0"/>
              <a:t>UAV authorization by UTM)</a:t>
            </a:r>
            <a:endParaRPr lang="en-US" sz="1600" b="1" dirty="0"/>
          </a:p>
          <a:p>
            <a:pPr lvl="1"/>
            <a:r>
              <a:rPr lang="en-US" altLang="zh-CN" sz="1200" dirty="0"/>
              <a:t>No contributions focused on this KI could be handled due to lack of time </a:t>
            </a:r>
          </a:p>
          <a:p>
            <a:r>
              <a:rPr lang="de-DE" altLang="de-DE" sz="1600" b="1" dirty="0"/>
              <a:t>Key Issue 3 ( </a:t>
            </a:r>
            <a:r>
              <a:rPr lang="en-GB" sz="1600" b="1" dirty="0"/>
              <a:t>UAV Controller identification</a:t>
            </a:r>
            <a:r>
              <a:rPr lang="en-US" sz="1600" b="1" dirty="0"/>
              <a:t> and authorization/authentication):</a:t>
            </a:r>
          </a:p>
          <a:p>
            <a:pPr lvl="1"/>
            <a:r>
              <a:rPr lang="en-US" altLang="zh-CN" sz="1200" dirty="0"/>
              <a:t>No contributions focused on this KI could be handled due to lack of time</a:t>
            </a:r>
            <a:endParaRPr lang="en-US" sz="1200" dirty="0"/>
          </a:p>
          <a:p>
            <a:r>
              <a:rPr lang="de-DE" altLang="de-DE" sz="1600" b="1" dirty="0"/>
              <a:t>Key Issue 4 (</a:t>
            </a:r>
            <a:r>
              <a:rPr lang="en-GB" sz="1600" b="1" dirty="0"/>
              <a:t>UAV and UAV Controller tracking): </a:t>
            </a:r>
          </a:p>
          <a:p>
            <a:pPr lvl="1"/>
            <a:r>
              <a:rPr lang="en-US" altLang="zh-CN" sz="1200" dirty="0"/>
              <a:t>One (partial) solution was added to the TR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3163974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DEF8B8-53C8-4D7D-95BB-CC442AFD32D4}">
  <ds:schemaRefs>
    <ds:schemaRef ds:uri="http://schemas.microsoft.com/office/2006/documentManagement/types"/>
    <ds:schemaRef ds:uri="cc9c437c-ae0c-4066-8d90-a0f7de78612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27755</TotalTime>
  <Words>1408</Words>
  <Application>Microsoft Office PowerPoint</Application>
  <PresentationFormat>On-screen Show (4:3)</PresentationFormat>
  <Paragraphs>185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</vt:lpstr>
      <vt:lpstr>Calibri</vt:lpstr>
      <vt:lpstr>Times New Roman</vt:lpstr>
      <vt:lpstr>Office Theme</vt:lpstr>
      <vt:lpstr>   FS_ID_UAS_SA2 Status Report</vt:lpstr>
      <vt:lpstr>FS_ID_UAS_SA2 Status after SA2#140e (overall)</vt:lpstr>
      <vt:lpstr>FS_ID_UAS_SA2 status after SA2#140E (1/3)</vt:lpstr>
      <vt:lpstr>FS_ID_UAS_SA2 status after SA2#140E (2/3)</vt:lpstr>
      <vt:lpstr>FS_ID_UAS_SA2 status after SA2#140e (3/3)</vt:lpstr>
      <vt:lpstr>BACKUP     Previous FS_UAS_ID Status Report (S2-2002032) for information</vt:lpstr>
      <vt:lpstr>FS_ID_UAS_SA2 status after SA2#139-e (1/2)</vt:lpstr>
      <vt:lpstr>FS_ID_UAS_SA2 status after SA2#139-e (2/2)</vt:lpstr>
      <vt:lpstr>FS_ID_UAS_SA2 status after SA2#136AH (1/2)</vt:lpstr>
      <vt:lpstr>FS_ID_UAS_SA2 status after SA2#136AH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S2-2006533</cp:lastModifiedBy>
  <cp:revision>1254</cp:revision>
  <dcterms:created xsi:type="dcterms:W3CDTF">2008-08-30T09:32:10Z</dcterms:created>
  <dcterms:modified xsi:type="dcterms:W3CDTF">2020-09-03T14:23:52Z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