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0"/>
  </p:notesMasterIdLst>
  <p:handoutMasterIdLst>
    <p:handoutMasterId r:id="rId11"/>
  </p:handoutMasterIdLst>
  <p:sldIdLst>
    <p:sldId id="303" r:id="rId2"/>
    <p:sldId id="797" r:id="rId3"/>
    <p:sldId id="822" r:id="rId4"/>
    <p:sldId id="792" r:id="rId5"/>
    <p:sldId id="794" r:id="rId6"/>
    <p:sldId id="799" r:id="rId7"/>
    <p:sldId id="800" r:id="rId8"/>
    <p:sldId id="801" r:id="rId9"/>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66FF"/>
    <a:srgbClr val="FF3300"/>
    <a:srgbClr val="62A14D"/>
    <a:srgbClr val="000000"/>
    <a:srgbClr val="C6D254"/>
    <a:srgbClr val="B1D254"/>
    <a:srgbClr val="72AF2F"/>
    <a:srgbClr val="5C88D0"/>
    <a:srgbClr val="2A6E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91" autoAdjust="0"/>
    <p:restoredTop sz="94625" autoAdjust="0"/>
  </p:normalViewPr>
  <p:slideViewPr>
    <p:cSldViewPr snapToGrid="0">
      <p:cViewPr varScale="1">
        <p:scale>
          <a:sx n="117" d="100"/>
          <a:sy n="117" d="100"/>
        </p:scale>
        <p:origin x="1944"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9/4/2020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9/4/2020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2</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879956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ECE0B2C6-996E-45E1-BA1D-CBDA9768A258}" type="slidenum">
              <a:rPr lang="en-GB" altLang="en-US" smtClean="0"/>
              <a:pPr>
                <a:defRPr/>
              </a:pPr>
              <a:t>3</a:t>
            </a:fld>
            <a:endParaRPr lang="en-GB" altLang="en-US"/>
          </a:p>
        </p:txBody>
      </p:sp>
    </p:spTree>
    <p:extLst>
      <p:ext uri="{BB962C8B-B14F-4D97-AF65-F5344CB8AC3E}">
        <p14:creationId xmlns:p14="http://schemas.microsoft.com/office/powerpoint/2010/main" val="981301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4</a:t>
            </a:fld>
            <a:endParaRPr lang="en-GB" altLang="en-US"/>
          </a:p>
        </p:txBody>
      </p:sp>
    </p:spTree>
    <p:extLst>
      <p:ext uri="{BB962C8B-B14F-4D97-AF65-F5344CB8AC3E}">
        <p14:creationId xmlns:p14="http://schemas.microsoft.com/office/powerpoint/2010/main" val="3244742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5</a:t>
            </a:fld>
            <a:endParaRPr lang="en-GB" altLang="en-US"/>
          </a:p>
        </p:txBody>
      </p:sp>
    </p:spTree>
    <p:extLst>
      <p:ext uri="{BB962C8B-B14F-4D97-AF65-F5344CB8AC3E}">
        <p14:creationId xmlns:p14="http://schemas.microsoft.com/office/powerpoint/2010/main" val="3244742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6</a:t>
            </a:fld>
            <a:endParaRPr lang="en-GB" altLang="en-US"/>
          </a:p>
        </p:txBody>
      </p:sp>
    </p:spTree>
    <p:extLst>
      <p:ext uri="{BB962C8B-B14F-4D97-AF65-F5344CB8AC3E}">
        <p14:creationId xmlns:p14="http://schemas.microsoft.com/office/powerpoint/2010/main" val="3784216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7</a:t>
            </a:fld>
            <a:endParaRPr lang="en-GB" altLang="en-US"/>
          </a:p>
        </p:txBody>
      </p:sp>
    </p:spTree>
    <p:extLst>
      <p:ext uri="{BB962C8B-B14F-4D97-AF65-F5344CB8AC3E}">
        <p14:creationId xmlns:p14="http://schemas.microsoft.com/office/powerpoint/2010/main" val="3574524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8</a:t>
            </a:fld>
            <a:endParaRPr lang="en-GB" altLang="en-US"/>
          </a:p>
        </p:txBody>
      </p:sp>
    </p:spTree>
    <p:extLst>
      <p:ext uri="{BB962C8B-B14F-4D97-AF65-F5344CB8AC3E}">
        <p14:creationId xmlns:p14="http://schemas.microsoft.com/office/powerpoint/2010/main" val="4121256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30297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C3947184-0D1D-408C-AED3-3BCA870F919C}"/>
              </a:ext>
            </a:extLst>
          </p:cNvPr>
          <p:cNvSpPr txBox="1"/>
          <p:nvPr userDrawn="1"/>
        </p:nvSpPr>
        <p:spPr>
          <a:xfrm>
            <a:off x="707019" y="6379580"/>
            <a:ext cx="2996333" cy="338554"/>
          </a:xfrm>
          <a:prstGeom prst="rect">
            <a:avLst/>
          </a:prstGeom>
          <a:noFill/>
        </p:spPr>
        <p:txBody>
          <a:bodyPr wrap="none" rtlCol="0">
            <a:spAutoFit/>
          </a:bodyPr>
          <a:lstStyle/>
          <a:p>
            <a:r>
              <a:rPr lang="en-US" sz="1600" b="1" dirty="0"/>
              <a:t>FS_eNS_Ph2 after SA2#140E</a:t>
            </a:r>
          </a:p>
        </p:txBody>
      </p:sp>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6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3gpp.org/ftp/Specs/archive/23_series/23.700-40"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1101329"/>
          </a:xfrm>
        </p:spPr>
        <p:txBody>
          <a:bodyPr>
            <a:noAutofit/>
          </a:bodyPr>
          <a:lstStyle/>
          <a:p>
            <a:pPr>
              <a:defRPr/>
            </a:pPr>
            <a:r>
              <a:rPr lang="en-GB" sz="3600" b="1" i="1" dirty="0">
                <a:effectLst>
                  <a:outerShdw blurRad="38100" dist="38100" dir="2700000" algn="tl">
                    <a:srgbClr val="C0C0C0"/>
                  </a:outerShdw>
                </a:effectLst>
              </a:rPr>
              <a:t>  </a:t>
            </a:r>
            <a:r>
              <a:rPr lang="en-GB" sz="3600" dirty="0"/>
              <a:t> </a:t>
            </a:r>
            <a:r>
              <a:rPr lang="en-US" sz="3600" b="1" dirty="0"/>
              <a:t>FS_eNS_Ph2 WG2 </a:t>
            </a:r>
            <a:br>
              <a:rPr lang="en-US" sz="3600" b="1" dirty="0"/>
            </a:br>
            <a:r>
              <a:rPr lang="en-US" altLang="de-DE" sz="3600" b="1" dirty="0"/>
              <a:t>Status </a:t>
            </a:r>
            <a:r>
              <a:rPr lang="en-GB" altLang="zh-CN" sz="3600" b="1" dirty="0"/>
              <a:t>Report</a:t>
            </a:r>
            <a:endParaRPr lang="en-GB" sz="3600" b="1" dirty="0"/>
          </a:p>
        </p:txBody>
      </p:sp>
      <p:sp>
        <p:nvSpPr>
          <p:cNvPr id="6147" name="Subtitle 6"/>
          <p:cNvSpPr>
            <a:spLocks noGrp="1"/>
          </p:cNvSpPr>
          <p:nvPr>
            <p:ph type="subTitle" idx="1"/>
          </p:nvPr>
        </p:nvSpPr>
        <p:spPr>
          <a:xfrm>
            <a:off x="1541243" y="4006360"/>
            <a:ext cx="6400800" cy="1314450"/>
          </a:xfrm>
        </p:spPr>
        <p:txBody>
          <a:bodyPr/>
          <a:lstStyle/>
          <a:p>
            <a:pPr>
              <a:lnSpc>
                <a:spcPct val="80000"/>
              </a:lnSpc>
            </a:pPr>
            <a:r>
              <a:rPr lang="en-US" altLang="en-US" sz="2000" b="1" dirty="0"/>
              <a:t/>
            </a:r>
            <a:br>
              <a:rPr lang="en-US" altLang="en-US" sz="2000" b="1" dirty="0"/>
            </a:br>
            <a:r>
              <a:rPr lang="en-GB" sz="1800" b="1" dirty="0">
                <a:latin typeface="Arial" charset="0"/>
              </a:rPr>
              <a:t>Tricci So </a:t>
            </a:r>
          </a:p>
          <a:p>
            <a:pPr>
              <a:lnSpc>
                <a:spcPct val="80000"/>
              </a:lnSpc>
            </a:pPr>
            <a:r>
              <a:rPr lang="en-GB" sz="1800" b="1" dirty="0">
                <a:latin typeface="Arial" charset="0"/>
              </a:rPr>
              <a:t>ZTETX Inc. </a:t>
            </a:r>
          </a:p>
          <a:p>
            <a:pPr>
              <a:lnSpc>
                <a:spcPct val="80000"/>
              </a:lnSpc>
              <a:defRPr/>
            </a:pP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
        <p:nvSpPr>
          <p:cNvPr id="2" name="Text Box 14">
            <a:extLst>
              <a:ext uri="{FF2B5EF4-FFF2-40B4-BE49-F238E27FC236}">
                <a16:creationId xmlns:a16="http://schemas.microsoft.com/office/drawing/2014/main" id="{256CAAB9-6CE9-4AA8-B7A4-B3E93BB02A0A}"/>
              </a:ext>
            </a:extLst>
          </p:cNvPr>
          <p:cNvSpPr txBox="1">
            <a:spLocks noChangeArrowheads="1"/>
          </p:cNvSpPr>
          <p:nvPr/>
        </p:nvSpPr>
        <p:spPr bwMode="auto">
          <a:xfrm>
            <a:off x="298450" y="85317"/>
            <a:ext cx="5810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r>
              <a:rPr lang="de-DE" sz="1200" b="1" kern="1200" dirty="0">
                <a:solidFill>
                  <a:schemeClr val="tx1"/>
                </a:solidFill>
                <a:latin typeface="Arial "/>
                <a:ea typeface="+mn-ea"/>
                <a:cs typeface="Arial" panose="020B0604020202020204" pitchFamily="34" charset="0"/>
              </a:rPr>
              <a:t>3GPP TSG SA WG2 Meeting #140E</a:t>
            </a:r>
          </a:p>
          <a:p>
            <a:r>
              <a:rPr lang="de-DE" sz="1200" b="1" kern="1200" dirty="0">
                <a:solidFill>
                  <a:schemeClr val="tx1"/>
                </a:solidFill>
                <a:latin typeface="Arial "/>
                <a:ea typeface="+mn-ea"/>
                <a:cs typeface="Arial" panose="020B0604020202020204" pitchFamily="34" charset="0"/>
              </a:rPr>
              <a:t>Elbonia, 19 Aug. – 1 Sep. 2020</a:t>
            </a:r>
            <a:endParaRPr lang="sv-SE" altLang="en-US" sz="1200" b="1" kern="1200" dirty="0">
              <a:solidFill>
                <a:schemeClr val="tx1"/>
              </a:solidFill>
              <a:latin typeface="Arial "/>
              <a:ea typeface="+mn-ea"/>
              <a:cs typeface="Arial" panose="020B0604020202020204" pitchFamily="34" charset="0"/>
            </a:endParaRPr>
          </a:p>
        </p:txBody>
      </p:sp>
      <p:sp>
        <p:nvSpPr>
          <p:cNvPr id="3" name="TextBox 2">
            <a:extLst>
              <a:ext uri="{FF2B5EF4-FFF2-40B4-BE49-F238E27FC236}">
                <a16:creationId xmlns:a16="http://schemas.microsoft.com/office/drawing/2014/main" id="{9D462C67-BC76-4B82-9F85-BA641627B071}"/>
              </a:ext>
            </a:extLst>
          </p:cNvPr>
          <p:cNvSpPr txBox="1"/>
          <p:nvPr/>
        </p:nvSpPr>
        <p:spPr>
          <a:xfrm>
            <a:off x="7530210" y="28159"/>
            <a:ext cx="1300356" cy="338554"/>
          </a:xfrm>
          <a:prstGeom prst="rect">
            <a:avLst/>
          </a:prstGeom>
          <a:noFill/>
        </p:spPr>
        <p:txBody>
          <a:bodyPr wrap="none" rtlCol="0">
            <a:spAutoFit/>
          </a:bodyPr>
          <a:lstStyle/>
          <a:p>
            <a:r>
              <a:rPr lang="en-US" sz="1600" b="1" dirty="0"/>
              <a:t>S2-2005868</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1101329"/>
          </a:xfrm>
        </p:spPr>
        <p:txBody>
          <a:bodyPr>
            <a:noAutofit/>
          </a:bodyPr>
          <a:lstStyle/>
          <a:p>
            <a:pPr>
              <a:defRPr/>
            </a:pPr>
            <a:r>
              <a:rPr lang="en-GB" sz="3600" b="1" i="1" dirty="0">
                <a:effectLst>
                  <a:outerShdw blurRad="38100" dist="38100" dir="2700000" algn="tl">
                    <a:srgbClr val="C0C0C0"/>
                  </a:outerShdw>
                </a:effectLst>
              </a:rPr>
              <a:t>  </a:t>
            </a:r>
            <a:r>
              <a:rPr lang="en-GB" sz="3600" dirty="0"/>
              <a:t> </a:t>
            </a:r>
            <a:r>
              <a:rPr lang="en-US" sz="3600" b="1" dirty="0"/>
              <a:t>FS_eNS_Ph2 after SA2#140E</a:t>
            </a:r>
            <a:endParaRPr lang="en-GB" sz="3600" b="1" dirty="0"/>
          </a:p>
        </p:txBody>
      </p:sp>
      <p:sp>
        <p:nvSpPr>
          <p:cNvPr id="2" name="Text Box 14">
            <a:extLst>
              <a:ext uri="{FF2B5EF4-FFF2-40B4-BE49-F238E27FC236}">
                <a16:creationId xmlns:a16="http://schemas.microsoft.com/office/drawing/2014/main" id="{F531A054-B122-44B9-BE57-AD98196B45D4}"/>
              </a:ext>
            </a:extLst>
          </p:cNvPr>
          <p:cNvSpPr txBox="1">
            <a:spLocks noChangeArrowheads="1"/>
          </p:cNvSpPr>
          <p:nvPr/>
        </p:nvSpPr>
        <p:spPr bwMode="auto">
          <a:xfrm>
            <a:off x="298450" y="85317"/>
            <a:ext cx="5810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r>
              <a:rPr lang="de-DE" sz="1200" b="1" kern="1200" dirty="0">
                <a:solidFill>
                  <a:schemeClr val="tx1"/>
                </a:solidFill>
                <a:latin typeface="Arial "/>
                <a:ea typeface="+mn-ea"/>
                <a:cs typeface="Arial" panose="020B0604020202020204" pitchFamily="34" charset="0"/>
              </a:rPr>
              <a:t>3GPP TSG SA WG2 Meeting #140E</a:t>
            </a:r>
          </a:p>
          <a:p>
            <a:r>
              <a:rPr lang="de-DE" sz="1200" b="1" kern="1200" dirty="0">
                <a:solidFill>
                  <a:schemeClr val="tx1"/>
                </a:solidFill>
                <a:latin typeface="Arial "/>
                <a:ea typeface="+mn-ea"/>
                <a:cs typeface="Arial" panose="020B0604020202020204" pitchFamily="34" charset="0"/>
              </a:rPr>
              <a:t>Elbonia, 19 Aug. – 1 Sep. 2020</a:t>
            </a:r>
            <a:endParaRPr lang="sv-SE" altLang="en-US" sz="1200" b="1" kern="1200" dirty="0">
              <a:solidFill>
                <a:schemeClr val="tx1"/>
              </a:solidFill>
              <a:latin typeface="Arial "/>
              <a:ea typeface="+mn-ea"/>
              <a:cs typeface="Arial" panose="020B0604020202020204" pitchFamily="34" charset="0"/>
            </a:endParaRPr>
          </a:p>
        </p:txBody>
      </p:sp>
      <p:sp>
        <p:nvSpPr>
          <p:cNvPr id="4" name="TextBox 3">
            <a:extLst>
              <a:ext uri="{FF2B5EF4-FFF2-40B4-BE49-F238E27FC236}">
                <a16:creationId xmlns:a16="http://schemas.microsoft.com/office/drawing/2014/main" id="{9A5C9206-7241-4F42-B512-F9734291BE84}"/>
              </a:ext>
            </a:extLst>
          </p:cNvPr>
          <p:cNvSpPr txBox="1"/>
          <p:nvPr/>
        </p:nvSpPr>
        <p:spPr>
          <a:xfrm>
            <a:off x="7530210" y="28159"/>
            <a:ext cx="1300356" cy="338554"/>
          </a:xfrm>
          <a:prstGeom prst="rect">
            <a:avLst/>
          </a:prstGeom>
          <a:noFill/>
        </p:spPr>
        <p:txBody>
          <a:bodyPr wrap="none" rtlCol="0">
            <a:spAutoFit/>
          </a:bodyPr>
          <a:lstStyle/>
          <a:p>
            <a:r>
              <a:rPr lang="en-US" sz="1600" b="1" dirty="0"/>
              <a:t>S2-2005868</a:t>
            </a:r>
          </a:p>
        </p:txBody>
      </p:sp>
    </p:spTree>
    <p:extLst>
      <p:ext uri="{BB962C8B-B14F-4D97-AF65-F5344CB8AC3E}">
        <p14:creationId xmlns:p14="http://schemas.microsoft.com/office/powerpoint/2010/main" val="279340568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GB" altLang="en-US" b="1" dirty="0"/>
              <a:t>FS_eNS_Ph2 Rel-17 Study/Work</a:t>
            </a:r>
            <a:endParaRPr lang="de-DE" altLang="de-DE" b="1"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3369669542"/>
              </p:ext>
            </p:extLst>
          </p:nvPr>
        </p:nvGraphicFramePr>
        <p:xfrm>
          <a:off x="179388" y="1272188"/>
          <a:ext cx="8810067" cy="900651"/>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a:solidFill>
                            <a:schemeClr val="lt1"/>
                          </a:solidFill>
                          <a:effectLst/>
                          <a:latin typeface="+mn-lt"/>
                          <a:ea typeface="+mn-ea"/>
                          <a:cs typeface="+mn-cs"/>
                        </a:rPr>
                        <a:t>FS_eNS_Ph2</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l" fontAlgn="b"/>
                      <a:r>
                        <a:rPr lang="en-US" sz="1400" b="1" i="0" u="none" strike="noStrike" dirty="0">
                          <a:solidFill>
                            <a:schemeClr val="bg1"/>
                          </a:solidFill>
                          <a:effectLst/>
                          <a:latin typeface="Calibri" panose="020F0502020204030204" pitchFamily="34" charset="0"/>
                        </a:rPr>
                        <a:t>Study on Enhancement of Network Slicing Phase 2</a:t>
                      </a: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55% -&gt; 75%</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Sep, 20 -&gt; </a:t>
                      </a:r>
                      <a:r>
                        <a:rPr kumimoji="0" lang="en-US" sz="1400" b="1" i="0" u="none" strike="noStrike" kern="1200" cap="none" spc="0" normalizeH="0" baseline="0" noProof="0" dirty="0">
                          <a:ln>
                            <a:noFill/>
                          </a:ln>
                          <a:solidFill>
                            <a:srgbClr val="FF0000"/>
                          </a:solidFill>
                          <a:effectLst/>
                          <a:uLnTx/>
                          <a:uFillTx/>
                          <a:latin typeface="+mn-lt"/>
                          <a:ea typeface="+mn-ea"/>
                          <a:cs typeface="+mn-cs"/>
                        </a:rPr>
                        <a:t>Dec, 20</a:t>
                      </a:r>
                      <a:endParaRPr lang="en-US" sz="1400" b="1" i="0" dirty="0">
                        <a:solidFill>
                          <a:srgbClr val="FF000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SP-190628</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
        <p:nvSpPr>
          <p:cNvPr id="29716" name="Content Placeholder 7"/>
          <p:cNvSpPr>
            <a:spLocks noGrp="1"/>
          </p:cNvSpPr>
          <p:nvPr>
            <p:ph sz="half" idx="2"/>
          </p:nvPr>
        </p:nvSpPr>
        <p:spPr>
          <a:xfrm>
            <a:off x="179388" y="2206356"/>
            <a:ext cx="8810067" cy="3636141"/>
          </a:xfrm>
        </p:spPr>
        <p:txBody>
          <a:bodyPr/>
          <a:lstStyle/>
          <a:p>
            <a:pPr>
              <a:spcBef>
                <a:spcPts val="0"/>
              </a:spcBef>
              <a:spcAft>
                <a:spcPts val="0"/>
              </a:spcAft>
            </a:pPr>
            <a:r>
              <a:rPr lang="de-DE" altLang="de-DE" sz="2000" dirty="0"/>
              <a:t>Progress since SA#88E:</a:t>
            </a:r>
          </a:p>
          <a:p>
            <a:pPr lvl="1">
              <a:lnSpc>
                <a:spcPts val="1600"/>
              </a:lnSpc>
              <a:spcBef>
                <a:spcPts val="0"/>
              </a:spcBef>
              <a:spcAft>
                <a:spcPts val="0"/>
              </a:spcAft>
            </a:pPr>
            <a:r>
              <a:rPr lang="en-US" altLang="zh-CN" sz="1400" dirty="0"/>
              <a:t>Latest TR will be found on server </a:t>
            </a:r>
            <a:r>
              <a:rPr lang="en-US" sz="1100" dirty="0">
                <a:hlinkClick r:id="rId3"/>
              </a:rPr>
              <a:t>https://www.3gpp.org/ftp/Specs/archive/23_series/23.700-40</a:t>
            </a:r>
            <a:endParaRPr lang="en-US" altLang="zh-CN" sz="1400" dirty="0"/>
          </a:p>
          <a:p>
            <a:pPr lvl="1">
              <a:lnSpc>
                <a:spcPts val="1600"/>
              </a:lnSpc>
              <a:spcBef>
                <a:spcPts val="0"/>
              </a:spcBef>
              <a:spcAft>
                <a:spcPts val="0"/>
              </a:spcAft>
            </a:pPr>
            <a:r>
              <a:rPr lang="en-US" altLang="zh-CN" sz="1400" b="1" dirty="0"/>
              <a:t>7</a:t>
            </a:r>
            <a:r>
              <a:rPr lang="en-US" altLang="zh-CN" sz="1400" dirty="0"/>
              <a:t> KIs are in total. </a:t>
            </a:r>
          </a:p>
          <a:p>
            <a:pPr lvl="1">
              <a:lnSpc>
                <a:spcPts val="1600"/>
              </a:lnSpc>
              <a:spcBef>
                <a:spcPts val="0"/>
              </a:spcBef>
              <a:spcAft>
                <a:spcPts val="0"/>
              </a:spcAft>
            </a:pPr>
            <a:r>
              <a:rPr lang="en-US" altLang="zh-CN" sz="1400" b="1" dirty="0"/>
              <a:t>11</a:t>
            </a:r>
            <a:r>
              <a:rPr lang="en-US" altLang="zh-CN" sz="1400" dirty="0"/>
              <a:t> new solutions have been added.  Total </a:t>
            </a:r>
            <a:r>
              <a:rPr lang="en-US" altLang="zh-CN" sz="1400" b="1" dirty="0"/>
              <a:t>42</a:t>
            </a:r>
            <a:r>
              <a:rPr lang="en-US" altLang="zh-CN" sz="1400" dirty="0"/>
              <a:t> solutions in TR to address various KIs. </a:t>
            </a:r>
          </a:p>
          <a:p>
            <a:pPr lvl="1">
              <a:lnSpc>
                <a:spcPts val="1600"/>
              </a:lnSpc>
              <a:spcBef>
                <a:spcPts val="0"/>
              </a:spcBef>
              <a:spcAft>
                <a:spcPts val="0"/>
              </a:spcAft>
            </a:pPr>
            <a:r>
              <a:rPr lang="en-US" altLang="zh-CN" sz="1400" dirty="0"/>
              <a:t>An </a:t>
            </a:r>
            <a:r>
              <a:rPr lang="en-US" altLang="zh-CN" sz="1400" dirty="0" err="1"/>
              <a:t>LSout</a:t>
            </a:r>
            <a:r>
              <a:rPr lang="en-US" altLang="zh-CN" sz="1400" dirty="0"/>
              <a:t> </a:t>
            </a:r>
            <a:r>
              <a:rPr lang="en-US" altLang="zh-CN" sz="1400" dirty="0">
                <a:solidFill>
                  <a:srgbClr val="0000FF"/>
                </a:solidFill>
              </a:rPr>
              <a:t>S2-2006526</a:t>
            </a:r>
            <a:r>
              <a:rPr lang="en-US" altLang="zh-CN" sz="1400" dirty="0"/>
              <a:t> was sent to RAN2, RAN3 and CT1 to seek some clarifications on existing capabilities in RAN and CT regarding frequency band configuration within &amp; among Tas within Allowed NSSAI</a:t>
            </a:r>
            <a:endParaRPr lang="en-US" sz="1400" dirty="0"/>
          </a:p>
          <a:p>
            <a:pPr marL="457200" lvl="1" indent="-457200">
              <a:spcBef>
                <a:spcPts val="0"/>
              </a:spcBef>
              <a:spcAft>
                <a:spcPts val="0"/>
              </a:spcAft>
              <a:buBlip>
                <a:blip r:embed="rId4"/>
              </a:buBlip>
            </a:pPr>
            <a:r>
              <a:rPr lang="en-US" sz="2000" dirty="0">
                <a:ea typeface="+mn-ea"/>
                <a:cs typeface="+mn-cs"/>
              </a:rPr>
              <a:t>RAN impacts and dependencies:</a:t>
            </a:r>
            <a:endParaRPr lang="de-DE" sz="2000" dirty="0">
              <a:ea typeface="+mn-ea"/>
              <a:cs typeface="+mn-cs"/>
            </a:endParaRPr>
          </a:p>
          <a:p>
            <a:pPr lvl="1">
              <a:spcBef>
                <a:spcPts val="0"/>
              </a:spcBef>
              <a:spcAft>
                <a:spcPts val="0"/>
              </a:spcAft>
            </a:pPr>
            <a:r>
              <a:rPr lang="en-US" sz="1400" dirty="0"/>
              <a:t>KI#s 3, 5 and 7 could have dependency on RAN. </a:t>
            </a:r>
          </a:p>
          <a:p>
            <a:pPr lvl="0">
              <a:spcBef>
                <a:spcPts val="0"/>
              </a:spcBef>
              <a:spcAft>
                <a:spcPts val="0"/>
              </a:spcAft>
            </a:pPr>
            <a:r>
              <a:rPr lang="de-DE" sz="2000" dirty="0"/>
              <a:t>Next steps:</a:t>
            </a:r>
          </a:p>
          <a:p>
            <a:pPr lvl="1">
              <a:spcBef>
                <a:spcPts val="0"/>
              </a:spcBef>
              <a:spcAft>
                <a:spcPts val="0"/>
              </a:spcAft>
            </a:pPr>
            <a:r>
              <a:rPr lang="en-US" altLang="zh-CN" sz="1400" dirty="0"/>
              <a:t>Resolve disagreement on the interpretation of frequency bands configuration within &amp; among the TAs for a given Allowed NSSAI.  Wait for feedback for </a:t>
            </a:r>
            <a:r>
              <a:rPr lang="en-US" altLang="zh-CN" sz="1400" dirty="0" err="1"/>
              <a:t>LSout</a:t>
            </a:r>
            <a:r>
              <a:rPr lang="en-US" altLang="zh-CN" sz="1400" dirty="0"/>
              <a:t> </a:t>
            </a:r>
            <a:r>
              <a:rPr lang="en-US" altLang="zh-CN" sz="1400" dirty="0">
                <a:solidFill>
                  <a:srgbClr val="0000FF"/>
                </a:solidFill>
              </a:rPr>
              <a:t>S2-2006526</a:t>
            </a:r>
            <a:r>
              <a:rPr lang="en-US" altLang="zh-CN" sz="1400" dirty="0"/>
              <a:t> which was sent to RAN2, RAN3 and CT1 to seek some clarifications on existing capabilities in RAN and CT to help to settle on this issue.</a:t>
            </a:r>
          </a:p>
          <a:p>
            <a:pPr lvl="1">
              <a:spcBef>
                <a:spcPts val="0"/>
              </a:spcBef>
              <a:spcAft>
                <a:spcPts val="0"/>
              </a:spcAft>
            </a:pPr>
            <a:r>
              <a:rPr lang="en-US" altLang="zh-CN" sz="1400" dirty="0"/>
              <a:t>New issues were brought up (i.e. operator controlled UE behavior on slicing </a:t>
            </a:r>
            <a:r>
              <a:rPr lang="en-US" altLang="zh-CN" sz="1400" dirty="0" smtClean="0"/>
              <a:t>access, interworking </a:t>
            </a:r>
            <a:r>
              <a:rPr lang="en-US" altLang="zh-CN" sz="1400" dirty="0"/>
              <a:t>support </a:t>
            </a:r>
            <a:r>
              <a:rPr lang="en-US" altLang="zh-CN" sz="1400" dirty="0" smtClean="0"/>
              <a:t>and N3GPP support) </a:t>
            </a:r>
            <a:r>
              <a:rPr lang="en-US" altLang="zh-CN" sz="1400" dirty="0"/>
              <a:t>to be determined if they are within the scope of FS_eNS_Ph2 Rel-17 study </a:t>
            </a:r>
          </a:p>
          <a:p>
            <a:pPr lvl="1">
              <a:spcBef>
                <a:spcPts val="0"/>
              </a:spcBef>
              <a:spcAft>
                <a:spcPts val="0"/>
              </a:spcAft>
            </a:pPr>
            <a:r>
              <a:rPr lang="en-US" sz="1400" dirty="0"/>
              <a:t>Solution Clean-up, prepare and moderate the discussions on the evaluation  and conclusion(s) for each Key Issue.</a:t>
            </a:r>
          </a:p>
          <a:p>
            <a:pPr lvl="1">
              <a:spcBef>
                <a:spcPts val="0"/>
              </a:spcBef>
              <a:spcAft>
                <a:spcPts val="0"/>
              </a:spcAft>
            </a:pPr>
            <a:r>
              <a:rPr lang="en-US" altLang="zh-CN" sz="1400" b="1" dirty="0"/>
              <a:t>Target Completion</a:t>
            </a:r>
            <a:r>
              <a:rPr lang="en-US" altLang="zh-CN" sz="1400" dirty="0"/>
              <a:t>: There is possibility that study item will not conclude by Dec., 20 due to high number of key issues, high number of proposed solutions, new key issues and RAN dependency. </a:t>
            </a:r>
          </a:p>
          <a:p>
            <a:pPr lvl="1">
              <a:spcBef>
                <a:spcPts val="0"/>
              </a:spcBef>
              <a:spcAft>
                <a:spcPts val="0"/>
              </a:spcAft>
            </a:pPr>
            <a:endParaRPr lang="en-US" sz="1400" dirty="0"/>
          </a:p>
          <a:p>
            <a:pPr lvl="1">
              <a:spcBef>
                <a:spcPts val="0"/>
              </a:spcBef>
              <a:spcAft>
                <a:spcPts val="0"/>
              </a:spcAft>
            </a:pPr>
            <a:endParaRPr lang="en-US" altLang="zh-CN" sz="1400" dirty="0"/>
          </a:p>
        </p:txBody>
      </p:sp>
    </p:spTree>
    <p:extLst>
      <p:ext uri="{BB962C8B-B14F-4D97-AF65-F5344CB8AC3E}">
        <p14:creationId xmlns:p14="http://schemas.microsoft.com/office/powerpoint/2010/main" val="161410377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SA2#140E (1/5)</a:t>
            </a:r>
            <a:endParaRPr lang="de-DE" altLang="de-DE" sz="2800" b="1" dirty="0"/>
          </a:p>
        </p:txBody>
      </p:sp>
      <p:sp>
        <p:nvSpPr>
          <p:cNvPr id="29716" name="Content Placeholder 7"/>
          <p:cNvSpPr>
            <a:spLocks noGrp="1"/>
          </p:cNvSpPr>
          <p:nvPr>
            <p:ph sz="half" idx="2"/>
          </p:nvPr>
        </p:nvSpPr>
        <p:spPr>
          <a:xfrm>
            <a:off x="405791" y="1319759"/>
            <a:ext cx="8554481" cy="4824918"/>
          </a:xfrm>
        </p:spPr>
        <p:txBody>
          <a:bodyPr/>
          <a:lstStyle/>
          <a:p>
            <a:pPr marL="457200" lvl="1" indent="-457200">
              <a:spcBef>
                <a:spcPts val="0"/>
              </a:spcBef>
              <a:spcAft>
                <a:spcPts val="300"/>
              </a:spcAft>
              <a:buBlip>
                <a:blip r:embed="rId3"/>
              </a:buBlip>
            </a:pPr>
            <a:r>
              <a:rPr lang="en-US" sz="1600" b="1" dirty="0">
                <a:ea typeface="+mn-ea"/>
                <a:cs typeface="+mn-cs"/>
              </a:rPr>
              <a:t>RAN and other impacts and dependencies</a:t>
            </a:r>
            <a:r>
              <a:rPr lang="en-US" sz="1600" dirty="0">
                <a:ea typeface="+mn-ea"/>
                <a:cs typeface="+mn-cs"/>
              </a:rPr>
              <a:t>:</a:t>
            </a:r>
            <a:endParaRPr lang="de-DE" sz="1600" dirty="0">
              <a:ea typeface="+mn-ea"/>
              <a:cs typeface="+mn-cs"/>
            </a:endParaRPr>
          </a:p>
          <a:p>
            <a:pPr lvl="1">
              <a:spcBef>
                <a:spcPts val="0"/>
              </a:spcBef>
              <a:spcAft>
                <a:spcPts val="300"/>
              </a:spcAft>
            </a:pPr>
            <a:r>
              <a:rPr lang="en-US" sz="1200" dirty="0"/>
              <a:t>KI#3, 5 and 7 may potentially lead to solutions with RAN impact and may require RAN coordination.</a:t>
            </a:r>
          </a:p>
          <a:p>
            <a:pPr lvl="1">
              <a:spcBef>
                <a:spcPts val="0"/>
              </a:spcBef>
              <a:spcAft>
                <a:spcPts val="300"/>
              </a:spcAft>
            </a:pPr>
            <a:r>
              <a:rPr lang="en-US" sz="1200" dirty="0"/>
              <a:t>KI#1 &amp; 2 may potentially lead to solution that requires SA5 coordination</a:t>
            </a:r>
          </a:p>
          <a:p>
            <a:pPr marL="457200" lvl="1" indent="0">
              <a:spcBef>
                <a:spcPts val="0"/>
              </a:spcBef>
              <a:spcAft>
                <a:spcPts val="300"/>
              </a:spcAft>
              <a:buNone/>
            </a:pPr>
            <a:endParaRPr lang="en-US" altLang="zh-CN" sz="1200" dirty="0"/>
          </a:p>
          <a:p>
            <a:pPr lvl="0">
              <a:spcBef>
                <a:spcPts val="0"/>
              </a:spcBef>
              <a:spcAft>
                <a:spcPts val="300"/>
              </a:spcAft>
            </a:pPr>
            <a:r>
              <a:rPr lang="de-DE" sz="1600" b="1" dirty="0"/>
              <a:t>Contentious Issue</a:t>
            </a:r>
            <a:r>
              <a:rPr lang="de-DE" sz="1600" dirty="0"/>
              <a:t>:</a:t>
            </a:r>
          </a:p>
          <a:p>
            <a:pPr lvl="1">
              <a:spcBef>
                <a:spcPts val="0"/>
              </a:spcBef>
              <a:spcAft>
                <a:spcPts val="300"/>
              </a:spcAft>
            </a:pPr>
            <a:r>
              <a:rPr lang="de-DE" sz="1200" dirty="0"/>
              <a:t>For KI#7 - </a:t>
            </a:r>
            <a:r>
              <a:rPr lang="en-GB" sz="1200" dirty="0"/>
              <a:t>Whether all frequency bands are homogenously support across all TAs within the RA for all S-NSSAIs within the Allowed NSSAI.</a:t>
            </a:r>
          </a:p>
          <a:p>
            <a:pPr lvl="1">
              <a:spcBef>
                <a:spcPts val="0"/>
              </a:spcBef>
              <a:spcAft>
                <a:spcPts val="300"/>
              </a:spcAft>
            </a:pPr>
            <a:r>
              <a:rPr lang="en-GB" sz="1200" dirty="0"/>
              <a:t>For KI#1 &amp; 2 –</a:t>
            </a:r>
            <a:r>
              <a:rPr lang="en-US" altLang="zh-CN" sz="1200" dirty="0"/>
              <a:t> Operator controlled UE behavior on slicing access </a:t>
            </a:r>
            <a:r>
              <a:rPr lang="en-US" altLang="zh-CN" sz="1200" dirty="0"/>
              <a:t>and N3GPP support</a:t>
            </a:r>
            <a:endParaRPr lang="en-US" altLang="zh-CN" sz="1200" dirty="0"/>
          </a:p>
          <a:p>
            <a:pPr lvl="1">
              <a:spcBef>
                <a:spcPts val="0"/>
              </a:spcBef>
              <a:spcAft>
                <a:spcPts val="300"/>
              </a:spcAft>
            </a:pPr>
            <a:r>
              <a:rPr lang="en-US" altLang="zh-CN" sz="1200" dirty="0"/>
              <a:t>For KI#1, 2, </a:t>
            </a:r>
            <a:r>
              <a:rPr lang="en-US" altLang="zh-CN" sz="1200" dirty="0" smtClean="0"/>
              <a:t>3, 5 and 6 -  </a:t>
            </a:r>
            <a:r>
              <a:rPr lang="en-US" altLang="zh-CN" sz="1200" dirty="0"/>
              <a:t>Interworking </a:t>
            </a:r>
            <a:r>
              <a:rPr lang="en-US" altLang="zh-CN" sz="1200" dirty="0" smtClean="0"/>
              <a:t>support</a:t>
            </a:r>
            <a:endParaRPr lang="en-US" altLang="zh-CN" sz="1200" dirty="0" smtClean="0">
              <a:solidFill>
                <a:srgbClr val="FF0000"/>
              </a:solidFill>
            </a:endParaRPr>
          </a:p>
          <a:p>
            <a:pPr lvl="1">
              <a:spcBef>
                <a:spcPts val="0"/>
              </a:spcBef>
              <a:spcAft>
                <a:spcPts val="300"/>
              </a:spcAft>
            </a:pPr>
            <a:endParaRPr lang="de-DE" sz="1200" dirty="0"/>
          </a:p>
          <a:p>
            <a:pPr>
              <a:spcBef>
                <a:spcPts val="0"/>
              </a:spcBef>
              <a:spcAft>
                <a:spcPts val="300"/>
              </a:spcAft>
            </a:pPr>
            <a:r>
              <a:rPr lang="de-DE" sz="1600" b="1" dirty="0"/>
              <a:t>Focus for the Next Meeting (SA2#141E)</a:t>
            </a:r>
            <a:r>
              <a:rPr lang="de-DE" sz="1600" dirty="0"/>
              <a:t>:</a:t>
            </a:r>
          </a:p>
          <a:p>
            <a:pPr lvl="1">
              <a:spcBef>
                <a:spcPts val="0"/>
              </a:spcBef>
              <a:spcAft>
                <a:spcPts val="300"/>
              </a:spcAft>
            </a:pPr>
            <a:r>
              <a:rPr lang="en-US" sz="1200" dirty="0"/>
              <a:t>Complete solution, evaluation  and conclusion(s) for each Key Issue</a:t>
            </a:r>
          </a:p>
          <a:p>
            <a:pPr lvl="1">
              <a:spcBef>
                <a:spcPts val="0"/>
              </a:spcBef>
              <a:spcAft>
                <a:spcPts val="300"/>
              </a:spcAft>
            </a:pPr>
            <a:r>
              <a:rPr lang="en-US" altLang="zh-CN" sz="1200" dirty="0"/>
              <a:t>May prioritize </a:t>
            </a:r>
            <a:r>
              <a:rPr lang="en-US" altLang="zh-CN" sz="1200" dirty="0" err="1"/>
              <a:t>Ki#s</a:t>
            </a:r>
            <a:r>
              <a:rPr lang="en-US" altLang="zh-CN" sz="1200" dirty="0"/>
              <a:t>  1, 2, 4 and 6 that do not have RAN dependency above others to ensure sufficient time to conclude the KI#s that are relative stable</a:t>
            </a:r>
          </a:p>
          <a:p>
            <a:pPr lvl="1">
              <a:spcBef>
                <a:spcPts val="0"/>
              </a:spcBef>
              <a:spcAft>
                <a:spcPts val="300"/>
              </a:spcAft>
            </a:pPr>
            <a:r>
              <a:rPr lang="en-US" altLang="zh-CN" sz="1200" b="1" dirty="0"/>
              <a:t>Target Completion</a:t>
            </a:r>
            <a:r>
              <a:rPr lang="en-US" altLang="zh-CN" sz="1200" dirty="0"/>
              <a:t>: Study is aimed to be completed by Dec., 20.  </a:t>
            </a:r>
          </a:p>
          <a:p>
            <a:pPr lvl="2">
              <a:spcBef>
                <a:spcPts val="0"/>
              </a:spcBef>
              <a:spcAft>
                <a:spcPts val="300"/>
              </a:spcAft>
            </a:pPr>
            <a:endParaRPr lang="en-US" altLang="zh-CN" sz="1000" dirty="0"/>
          </a:p>
          <a:p>
            <a:pPr>
              <a:spcBef>
                <a:spcPts val="0"/>
              </a:spcBef>
              <a:spcAft>
                <a:spcPts val="300"/>
              </a:spcAft>
            </a:pPr>
            <a:r>
              <a:rPr lang="en-US" altLang="zh-CN" sz="1600" b="1" dirty="0"/>
              <a:t>Overall Plan</a:t>
            </a:r>
            <a:r>
              <a:rPr lang="en-US" altLang="zh-CN" sz="1600" dirty="0"/>
              <a:t>:</a:t>
            </a:r>
          </a:p>
          <a:p>
            <a:pPr lvl="1">
              <a:spcBef>
                <a:spcPts val="0"/>
              </a:spcBef>
              <a:spcAft>
                <a:spcPts val="300"/>
              </a:spcAft>
            </a:pPr>
            <a:r>
              <a:rPr lang="en-US" altLang="zh-CN" sz="1200" dirty="0"/>
              <a:t>SA2#141E (Oct.2020): Final solution clean-up. </a:t>
            </a:r>
            <a:r>
              <a:rPr lang="en-US" sz="1200" dirty="0"/>
              <a:t>.   There were several proposals been postponed and they are likely be resubmitted. </a:t>
            </a:r>
            <a:r>
              <a:rPr lang="en-US" altLang="zh-CN" sz="1200" dirty="0"/>
              <a:t>Starting the moderated discussions on solution evaluation and to proceed with conclusion on each KI.  Many KIs may require show-hand for solution selection in order to come to conclusion. </a:t>
            </a:r>
          </a:p>
          <a:p>
            <a:pPr lvl="1">
              <a:spcBef>
                <a:spcPts val="0"/>
              </a:spcBef>
              <a:spcAft>
                <a:spcPts val="300"/>
              </a:spcAft>
            </a:pPr>
            <a:r>
              <a:rPr lang="en-US" altLang="zh-CN" sz="1200" dirty="0"/>
              <a:t>SA2#142E (Nov.2020): Complete evaluation and conclusions. Submit TR 23.700-40 to SA#90E plenary for approval. </a:t>
            </a:r>
          </a:p>
        </p:txBody>
      </p:sp>
    </p:spTree>
    <p:extLst>
      <p:ext uri="{BB962C8B-B14F-4D97-AF65-F5344CB8AC3E}">
        <p14:creationId xmlns:p14="http://schemas.microsoft.com/office/powerpoint/2010/main" val="427517930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(2/5)</a:t>
            </a:r>
            <a:endParaRPr lang="de-DE" altLang="de-DE" sz="2800" b="1" dirty="0"/>
          </a:p>
        </p:txBody>
      </p:sp>
      <p:graphicFrame>
        <p:nvGraphicFramePr>
          <p:cNvPr id="2" name="Table 1">
            <a:extLst>
              <a:ext uri="{FF2B5EF4-FFF2-40B4-BE49-F238E27FC236}">
                <a16:creationId xmlns:a16="http://schemas.microsoft.com/office/drawing/2014/main" id="{EE0012F2-3BE5-48A5-AD75-82B54B854B0A}"/>
              </a:ext>
            </a:extLst>
          </p:cNvPr>
          <p:cNvGraphicFramePr>
            <a:graphicFrameLocks noGrp="1"/>
          </p:cNvGraphicFramePr>
          <p:nvPr>
            <p:extLst>
              <p:ext uri="{D42A27DB-BD31-4B8C-83A1-F6EECF244321}">
                <p14:modId xmlns:p14="http://schemas.microsoft.com/office/powerpoint/2010/main" val="2568312707"/>
              </p:ext>
            </p:extLst>
          </p:nvPr>
        </p:nvGraphicFramePr>
        <p:xfrm>
          <a:off x="179388" y="1286963"/>
          <a:ext cx="8790991" cy="4943378"/>
        </p:xfrm>
        <a:graphic>
          <a:graphicData uri="http://schemas.openxmlformats.org/drawingml/2006/table">
            <a:tbl>
              <a:tblPr firstRow="1" firstCol="1" bandRow="1">
                <a:tableStyleId>{5C22544A-7EE6-4342-B048-85BDC9FD1C3A}</a:tableStyleId>
              </a:tblPr>
              <a:tblGrid>
                <a:gridCol w="573840">
                  <a:extLst>
                    <a:ext uri="{9D8B030D-6E8A-4147-A177-3AD203B41FA5}">
                      <a16:colId xmlns:a16="http://schemas.microsoft.com/office/drawing/2014/main" val="1880015959"/>
                    </a:ext>
                  </a:extLst>
                </a:gridCol>
                <a:gridCol w="7400761">
                  <a:extLst>
                    <a:ext uri="{9D8B030D-6E8A-4147-A177-3AD203B41FA5}">
                      <a16:colId xmlns:a16="http://schemas.microsoft.com/office/drawing/2014/main" val="1870109907"/>
                    </a:ext>
                  </a:extLst>
                </a:gridCol>
                <a:gridCol w="816390">
                  <a:extLst>
                    <a:ext uri="{9D8B030D-6E8A-4147-A177-3AD203B41FA5}">
                      <a16:colId xmlns:a16="http://schemas.microsoft.com/office/drawing/2014/main" val="3285362356"/>
                    </a:ext>
                  </a:extLst>
                </a:gridCol>
              </a:tblGrid>
              <a:tr h="417560">
                <a:tc>
                  <a:txBody>
                    <a:bodyPr/>
                    <a:lstStyle/>
                    <a:p>
                      <a:pPr marL="0" marR="0" algn="ctr">
                        <a:lnSpc>
                          <a:spcPct val="107000"/>
                        </a:lnSpc>
                        <a:spcBef>
                          <a:spcPts val="0"/>
                        </a:spcBef>
                        <a:spcAft>
                          <a:spcPts val="0"/>
                        </a:spcAft>
                      </a:pPr>
                      <a:r>
                        <a:rPr lang="en-US" sz="1200">
                          <a:effectLst/>
                        </a:rPr>
                        <a:t>Key Issue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0" marR="0" algn="ctr">
                        <a:lnSpc>
                          <a:spcPct val="107000"/>
                        </a:lnSpc>
                        <a:spcBef>
                          <a:spcPts val="0"/>
                        </a:spcBef>
                        <a:spcAft>
                          <a:spcPts val="0"/>
                        </a:spcAft>
                      </a:pPr>
                      <a:r>
                        <a:rPr lang="en-US" sz="1200">
                          <a:effectLst/>
                        </a:rPr>
                        <a:t>Key Issue Descriptions &amp; Status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0" marR="0" algn="ctr">
                        <a:lnSpc>
                          <a:spcPct val="107000"/>
                        </a:lnSpc>
                        <a:spcBef>
                          <a:spcPts val="0"/>
                        </a:spcBef>
                        <a:spcAft>
                          <a:spcPts val="0"/>
                        </a:spcAft>
                      </a:pPr>
                      <a:r>
                        <a:rPr lang="en-US" sz="1200">
                          <a:effectLst/>
                        </a:rPr>
                        <a:t>Associated Solutions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1920854763"/>
                  </a:ext>
                </a:extLst>
              </a:tr>
              <a:tr h="275746">
                <a:tc rowSpan="2">
                  <a:txBody>
                    <a:bodyPr/>
                    <a:lstStyle/>
                    <a:p>
                      <a:pPr marL="0" marR="0" algn="ctr">
                        <a:lnSpc>
                          <a:spcPct val="107000"/>
                        </a:lnSpc>
                        <a:spcBef>
                          <a:spcPts val="0"/>
                        </a:spcBef>
                        <a:spcAft>
                          <a:spcPts val="0"/>
                        </a:spcAft>
                      </a:pPr>
                      <a:r>
                        <a:rPr lang="en-GB"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0" marR="0">
                        <a:lnSpc>
                          <a:spcPct val="107000"/>
                        </a:lnSpc>
                        <a:spcBef>
                          <a:spcPts val="0"/>
                        </a:spcBef>
                        <a:spcAft>
                          <a:spcPts val="300"/>
                        </a:spcAft>
                      </a:pPr>
                      <a:r>
                        <a:rPr lang="en-GB" sz="1200" b="1" dirty="0">
                          <a:effectLst/>
                        </a:rPr>
                        <a:t>Support of network slice related quota on the maximum number of UEs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rowSpan="2">
                  <a:txBody>
                    <a:bodyPr/>
                    <a:lstStyle/>
                    <a:p>
                      <a:pPr marL="0" marR="0">
                        <a:lnSpc>
                          <a:spcPct val="107000"/>
                        </a:lnSpc>
                        <a:spcBef>
                          <a:spcPts val="0"/>
                        </a:spcBef>
                        <a:spcAft>
                          <a:spcPts val="0"/>
                        </a:spcAft>
                      </a:pPr>
                      <a:r>
                        <a:rPr lang="en-US" sz="1200" dirty="0">
                          <a:effectLst/>
                        </a:rPr>
                        <a:t>#1, #2, #3, #4, #8, #9, #15, #18, #19, #38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3181715290"/>
                  </a:ext>
                </a:extLst>
              </a:tr>
              <a:tr h="1835392">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1 solution PCF-based, 1 solution CHF based, 1 solution AMF/NSSF based, 3 solutions are new NF(s) (e.g. NSQ, SQM, QEF, QCF etc.) based, 2 solutions are NWDAF based and 1 solution is AMF and O&amp;M based </a:t>
                      </a:r>
                      <a:endParaRPr lang="en-US" sz="1200" dirty="0">
                        <a:solidFill>
                          <a:schemeClr val="tx1"/>
                        </a:solidFill>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~90%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None</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new issues (i.e. interworking and operator controlled UE behavior) were raised.</a:t>
                      </a:r>
                    </a:p>
                  </a:txBody>
                  <a:tcPr marL="53901" marR="53901" marT="0" marB="0"/>
                </a:tc>
                <a:tc vMerge="1">
                  <a:txBody>
                    <a:bodyPr/>
                    <a:lstStyle/>
                    <a:p>
                      <a:endParaRPr lang="en-US"/>
                    </a:p>
                  </a:txBody>
                  <a:tcPr/>
                </a:tc>
                <a:extLst>
                  <a:ext uri="{0D108BD9-81ED-4DB2-BD59-A6C34878D82A}">
                    <a16:rowId xmlns:a16="http://schemas.microsoft.com/office/drawing/2014/main" val="3662238387"/>
                  </a:ext>
                </a:extLst>
              </a:tr>
              <a:tr h="275746">
                <a:tc rowSpan="2">
                  <a:txBody>
                    <a:bodyPr/>
                    <a:lstStyle/>
                    <a:p>
                      <a:pPr marL="0" marR="0" algn="ctr">
                        <a:lnSpc>
                          <a:spcPct val="107000"/>
                        </a:lnSpc>
                        <a:spcBef>
                          <a:spcPts val="0"/>
                        </a:spcBef>
                        <a:spcAft>
                          <a:spcPts val="0"/>
                        </a:spcAft>
                      </a:pPr>
                      <a:r>
                        <a:rPr lang="en-GB" sz="1200">
                          <a:effectLst/>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0" marR="0">
                        <a:lnSpc>
                          <a:spcPct val="107000"/>
                        </a:lnSpc>
                        <a:spcBef>
                          <a:spcPts val="0"/>
                        </a:spcBef>
                        <a:spcAft>
                          <a:spcPts val="300"/>
                        </a:spcAft>
                      </a:pPr>
                      <a:r>
                        <a:rPr lang="en-GB" sz="1200" b="1" dirty="0">
                          <a:effectLst/>
                        </a:rPr>
                        <a:t>Support of network slice related quota on the maximum number of PDU Sessions</a:t>
                      </a: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rowSpan="2">
                  <a:txBody>
                    <a:bodyPr/>
                    <a:lstStyle/>
                    <a:p>
                      <a:pPr marL="0" marR="0">
                        <a:lnSpc>
                          <a:spcPct val="107000"/>
                        </a:lnSpc>
                        <a:spcBef>
                          <a:spcPts val="0"/>
                        </a:spcBef>
                        <a:spcAft>
                          <a:spcPts val="0"/>
                        </a:spcAft>
                      </a:pPr>
                      <a:r>
                        <a:rPr lang="en-US" sz="1200" dirty="0">
                          <a:effectLst/>
                        </a:rPr>
                        <a:t>#5, #6, #7, #8, #9, #10, #11, #18, #19, #32, #35, #36, #38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2528666459"/>
                  </a:ext>
                </a:extLst>
              </a:tr>
              <a:tr h="1835392">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2 solutions are PCF-based (can be merged), 1 solution is NRF based, 3 solutions are new NF(s) (e.g. NSQ, SQM, QEF, QCF etc.)  based, 2 solutions are NWDAF based and 1 solution is AMF and O&amp;M based, 1 solution defines only the </a:t>
                      </a:r>
                      <a:r>
                        <a:rPr lang="en-GB" sz="1200" kern="1200" dirty="0">
                          <a:solidFill>
                            <a:schemeClr val="tx1"/>
                          </a:solidFill>
                          <a:effectLst/>
                          <a:latin typeface="+mn-lt"/>
                          <a:ea typeface="+mn-ea"/>
                          <a:cs typeface="+mn-cs"/>
                        </a:rPr>
                        <a:t>operator’s policy configuration part for quota control from UDM, </a:t>
                      </a:r>
                      <a:r>
                        <a:rPr lang="en-GB" sz="1200" dirty="0">
                          <a:effectLst/>
                        </a:rPr>
                        <a:t>1 solution CHF based, </a:t>
                      </a:r>
                      <a:r>
                        <a:rPr lang="en-GB" sz="1200" kern="1200" dirty="0">
                          <a:solidFill>
                            <a:schemeClr val="tx1"/>
                          </a:solidFill>
                          <a:effectLst/>
                          <a:latin typeface="+mn-lt"/>
                          <a:ea typeface="+mn-ea"/>
                          <a:cs typeface="+mn-cs"/>
                        </a:rPr>
                        <a:t>1 solution defines how to ensure the handover operation to maintain the quota count for PDU sessions, </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~90%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None</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new issues (i.e. interworking and operator controlled UE behavior) were raised.</a:t>
                      </a:r>
                    </a:p>
                  </a:txBody>
                  <a:tcPr marL="53901" marR="53901" marT="0" marB="0"/>
                </a:tc>
                <a:tc vMerge="1">
                  <a:txBody>
                    <a:bodyPr/>
                    <a:lstStyle/>
                    <a:p>
                      <a:endParaRPr lang="en-US"/>
                    </a:p>
                  </a:txBody>
                  <a:tcPr/>
                </a:tc>
                <a:extLst>
                  <a:ext uri="{0D108BD9-81ED-4DB2-BD59-A6C34878D82A}">
                    <a16:rowId xmlns:a16="http://schemas.microsoft.com/office/drawing/2014/main" val="3680062264"/>
                  </a:ext>
                </a:extLst>
              </a:tr>
            </a:tbl>
          </a:graphicData>
        </a:graphic>
      </p:graphicFrame>
    </p:spTree>
    <p:extLst>
      <p:ext uri="{BB962C8B-B14F-4D97-AF65-F5344CB8AC3E}">
        <p14:creationId xmlns:p14="http://schemas.microsoft.com/office/powerpoint/2010/main" val="207684359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(3/5)</a:t>
            </a:r>
            <a:endParaRPr lang="de-DE" altLang="de-DE" sz="2800" b="1" dirty="0"/>
          </a:p>
        </p:txBody>
      </p:sp>
      <p:graphicFrame>
        <p:nvGraphicFramePr>
          <p:cNvPr id="2" name="Table 1">
            <a:extLst>
              <a:ext uri="{FF2B5EF4-FFF2-40B4-BE49-F238E27FC236}">
                <a16:creationId xmlns:a16="http://schemas.microsoft.com/office/drawing/2014/main" id="{3B986D40-13A3-47EA-B994-D2AD7998D650}"/>
              </a:ext>
            </a:extLst>
          </p:cNvPr>
          <p:cNvGraphicFramePr>
            <a:graphicFrameLocks noGrp="1"/>
          </p:cNvGraphicFramePr>
          <p:nvPr>
            <p:extLst>
              <p:ext uri="{D42A27DB-BD31-4B8C-83A1-F6EECF244321}">
                <p14:modId xmlns:p14="http://schemas.microsoft.com/office/powerpoint/2010/main" val="2946628422"/>
              </p:ext>
            </p:extLst>
          </p:nvPr>
        </p:nvGraphicFramePr>
        <p:xfrm>
          <a:off x="179389" y="1452563"/>
          <a:ext cx="8694735" cy="4808612"/>
        </p:xfrm>
        <a:graphic>
          <a:graphicData uri="http://schemas.openxmlformats.org/drawingml/2006/table">
            <a:tbl>
              <a:tblPr firstRow="1" firstCol="1" bandRow="1">
                <a:tableStyleId>{5C22544A-7EE6-4342-B048-85BDC9FD1C3A}</a:tableStyleId>
              </a:tblPr>
              <a:tblGrid>
                <a:gridCol w="624242">
                  <a:extLst>
                    <a:ext uri="{9D8B030D-6E8A-4147-A177-3AD203B41FA5}">
                      <a16:colId xmlns:a16="http://schemas.microsoft.com/office/drawing/2014/main" val="1893724916"/>
                    </a:ext>
                  </a:extLst>
                </a:gridCol>
                <a:gridCol w="7508476">
                  <a:extLst>
                    <a:ext uri="{9D8B030D-6E8A-4147-A177-3AD203B41FA5}">
                      <a16:colId xmlns:a16="http://schemas.microsoft.com/office/drawing/2014/main" val="2171204294"/>
                    </a:ext>
                  </a:extLst>
                </a:gridCol>
                <a:gridCol w="562017">
                  <a:extLst>
                    <a:ext uri="{9D8B030D-6E8A-4147-A177-3AD203B41FA5}">
                      <a16:colId xmlns:a16="http://schemas.microsoft.com/office/drawing/2014/main" val="1374123026"/>
                    </a:ext>
                  </a:extLst>
                </a:gridCol>
              </a:tblGrid>
              <a:tr h="275910">
                <a:tc rowSpan="2">
                  <a:txBody>
                    <a:bodyPr/>
                    <a:lstStyle/>
                    <a:p>
                      <a:pPr marL="0" marR="0" algn="ctr">
                        <a:lnSpc>
                          <a:spcPct val="107000"/>
                        </a:lnSpc>
                        <a:spcBef>
                          <a:spcPts val="0"/>
                        </a:spcBef>
                        <a:spcAft>
                          <a:spcPts val="0"/>
                        </a:spcAft>
                      </a:pPr>
                      <a:r>
                        <a:rPr lang="en-GB" sz="1200" dirty="0">
                          <a:effectLst/>
                        </a:rPr>
                        <a:t>#3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a:txBody>
                    <a:bodyPr/>
                    <a:lstStyle/>
                    <a:p>
                      <a:pPr marL="0" marR="0">
                        <a:lnSpc>
                          <a:spcPct val="107000"/>
                        </a:lnSpc>
                        <a:spcBef>
                          <a:spcPts val="0"/>
                        </a:spcBef>
                        <a:spcAft>
                          <a:spcPts val="300"/>
                        </a:spcAft>
                      </a:pPr>
                      <a:r>
                        <a:rPr lang="en-GB" sz="1200">
                          <a:effectLst/>
                        </a:rPr>
                        <a:t>Limitation of data rate per network slice in UL and DL per UE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rowSpan="2">
                  <a:txBody>
                    <a:bodyPr/>
                    <a:lstStyle/>
                    <a:p>
                      <a:pPr marL="0" marR="0">
                        <a:lnSpc>
                          <a:spcPct val="107000"/>
                        </a:lnSpc>
                        <a:spcBef>
                          <a:spcPts val="0"/>
                        </a:spcBef>
                        <a:spcAft>
                          <a:spcPts val="0"/>
                        </a:spcAft>
                      </a:pPr>
                      <a:r>
                        <a:rPr lang="en-US" sz="1200" dirty="0">
                          <a:effectLst/>
                        </a:rPr>
                        <a:t>#13, #20, #21, #22,</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#37</a:t>
                      </a:r>
                    </a:p>
                  </a:txBody>
                  <a:tcPr marL="67107" marR="67107" marT="0" marB="0"/>
                </a:tc>
                <a:extLst>
                  <a:ext uri="{0D108BD9-81ED-4DB2-BD59-A6C34878D82A}">
                    <a16:rowId xmlns:a16="http://schemas.microsoft.com/office/drawing/2014/main" val="3134898237"/>
                  </a:ext>
                </a:extLst>
              </a:tr>
              <a:tr h="2079886">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2 solution is PCF-based, 1 solution is based on new NF(s) (NSQ) and 1 solution requires the coordination between UE and network which includes RAN’s support</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~80%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RAN dependency from couple solutions</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new issue (i.e. interworking) was raised.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vMerge="1">
                  <a:txBody>
                    <a:bodyPr/>
                    <a:lstStyle/>
                    <a:p>
                      <a:endParaRPr lang="en-US"/>
                    </a:p>
                  </a:txBody>
                  <a:tcPr/>
                </a:tc>
                <a:extLst>
                  <a:ext uri="{0D108BD9-81ED-4DB2-BD59-A6C34878D82A}">
                    <a16:rowId xmlns:a16="http://schemas.microsoft.com/office/drawing/2014/main" val="2764299757"/>
                  </a:ext>
                </a:extLst>
              </a:tr>
              <a:tr h="343301">
                <a:tc rowSpan="2">
                  <a:txBody>
                    <a:bodyPr/>
                    <a:lstStyle/>
                    <a:p>
                      <a:pPr marL="0" marR="0" algn="ctr">
                        <a:lnSpc>
                          <a:spcPct val="107000"/>
                        </a:lnSpc>
                        <a:spcBef>
                          <a:spcPts val="0"/>
                        </a:spcBef>
                        <a:spcAft>
                          <a:spcPts val="0"/>
                        </a:spcAft>
                      </a:pPr>
                      <a:r>
                        <a:rPr lang="en-GB" sz="1200">
                          <a:effectLst/>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a:txBody>
                    <a:bodyPr/>
                    <a:lstStyle/>
                    <a:p>
                      <a:pPr marL="0" marR="0">
                        <a:lnSpc>
                          <a:spcPct val="107000"/>
                        </a:lnSpc>
                        <a:spcBef>
                          <a:spcPts val="0"/>
                        </a:spcBef>
                        <a:spcAft>
                          <a:spcPts val="300"/>
                        </a:spcAft>
                      </a:pPr>
                      <a:r>
                        <a:rPr lang="en-GB" sz="1200" b="1" dirty="0">
                          <a:effectLst/>
                        </a:rPr>
                        <a:t>Support for network slice quota event notification in a network slice</a:t>
                      </a: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rowSpan="2">
                  <a:txBody>
                    <a:bodyPr/>
                    <a:lstStyle/>
                    <a:p>
                      <a:pPr marL="0" marR="0">
                        <a:lnSpc>
                          <a:spcPct val="107000"/>
                        </a:lnSpc>
                        <a:spcBef>
                          <a:spcPts val="0"/>
                        </a:spcBef>
                        <a:spcAft>
                          <a:spcPts val="0"/>
                        </a:spcAft>
                      </a:pPr>
                      <a:r>
                        <a:rPr lang="en-US" sz="1200" dirty="0">
                          <a:effectLst/>
                        </a:rPr>
                        <a:t>#8, #9, #18, #19, #23, #33, #34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extLst>
                  <a:ext uri="{0D108BD9-81ED-4DB2-BD59-A6C34878D82A}">
                    <a16:rowId xmlns:a16="http://schemas.microsoft.com/office/drawing/2014/main" val="300754520"/>
                  </a:ext>
                </a:extLst>
              </a:tr>
              <a:tr h="2109515">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1 solution is NWDAF based, 1 solution is AMF and O&amp;M based, 3 solutions leverage new NF(s) (e.g. NSQ, SQM,  QEF/QCF etc.)., 2 solutions leverages the PCF and NEF to support application layer event notification for network slice quota</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~90%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None</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a:t>
                      </a:r>
                    </a:p>
                  </a:txBody>
                  <a:tcPr marL="67107" marR="67107" marT="0" marB="0"/>
                </a:tc>
                <a:tc vMerge="1">
                  <a:txBody>
                    <a:bodyPr/>
                    <a:lstStyle/>
                    <a:p>
                      <a:endParaRPr lang="en-US"/>
                    </a:p>
                  </a:txBody>
                  <a:tcPr/>
                </a:tc>
                <a:extLst>
                  <a:ext uri="{0D108BD9-81ED-4DB2-BD59-A6C34878D82A}">
                    <a16:rowId xmlns:a16="http://schemas.microsoft.com/office/drawing/2014/main" val="4221989026"/>
                  </a:ext>
                </a:extLst>
              </a:tr>
            </a:tbl>
          </a:graphicData>
        </a:graphic>
      </p:graphicFrame>
    </p:spTree>
    <p:extLst>
      <p:ext uri="{BB962C8B-B14F-4D97-AF65-F5344CB8AC3E}">
        <p14:creationId xmlns:p14="http://schemas.microsoft.com/office/powerpoint/2010/main" val="16028257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(4/5)</a:t>
            </a:r>
            <a:endParaRPr lang="de-DE" altLang="de-DE" sz="2800" b="1" dirty="0"/>
          </a:p>
        </p:txBody>
      </p:sp>
      <p:graphicFrame>
        <p:nvGraphicFramePr>
          <p:cNvPr id="2" name="Table 1">
            <a:extLst>
              <a:ext uri="{FF2B5EF4-FFF2-40B4-BE49-F238E27FC236}">
                <a16:creationId xmlns:a16="http://schemas.microsoft.com/office/drawing/2014/main" id="{C7D87EAE-15C6-4CFE-A25A-CC56444CD6F4}"/>
              </a:ext>
            </a:extLst>
          </p:cNvPr>
          <p:cNvGraphicFramePr>
            <a:graphicFrameLocks noGrp="1"/>
          </p:cNvGraphicFramePr>
          <p:nvPr>
            <p:extLst>
              <p:ext uri="{D42A27DB-BD31-4B8C-83A1-F6EECF244321}">
                <p14:modId xmlns:p14="http://schemas.microsoft.com/office/powerpoint/2010/main" val="355435824"/>
              </p:ext>
            </p:extLst>
          </p:nvPr>
        </p:nvGraphicFramePr>
        <p:xfrm>
          <a:off x="439838" y="1326828"/>
          <a:ext cx="8542116" cy="5579648"/>
        </p:xfrm>
        <a:graphic>
          <a:graphicData uri="http://schemas.openxmlformats.org/drawingml/2006/table">
            <a:tbl>
              <a:tblPr firstRow="1" firstCol="1" bandRow="1">
                <a:tableStyleId>{5C22544A-7EE6-4342-B048-85BDC9FD1C3A}</a:tableStyleId>
              </a:tblPr>
              <a:tblGrid>
                <a:gridCol w="610672">
                  <a:extLst>
                    <a:ext uri="{9D8B030D-6E8A-4147-A177-3AD203B41FA5}">
                      <a16:colId xmlns:a16="http://schemas.microsoft.com/office/drawing/2014/main" val="1999587862"/>
                    </a:ext>
                  </a:extLst>
                </a:gridCol>
                <a:gridCol w="7379292">
                  <a:extLst>
                    <a:ext uri="{9D8B030D-6E8A-4147-A177-3AD203B41FA5}">
                      <a16:colId xmlns:a16="http://schemas.microsoft.com/office/drawing/2014/main" val="1842287433"/>
                    </a:ext>
                  </a:extLst>
                </a:gridCol>
                <a:gridCol w="552152">
                  <a:extLst>
                    <a:ext uri="{9D8B030D-6E8A-4147-A177-3AD203B41FA5}">
                      <a16:colId xmlns:a16="http://schemas.microsoft.com/office/drawing/2014/main" val="2538250499"/>
                    </a:ext>
                  </a:extLst>
                </a:gridCol>
              </a:tblGrid>
              <a:tr h="293781">
                <a:tc rowSpan="2">
                  <a:txBody>
                    <a:bodyPr/>
                    <a:lstStyle/>
                    <a:p>
                      <a:pPr marL="0" marR="0" algn="ctr">
                        <a:lnSpc>
                          <a:spcPct val="107000"/>
                        </a:lnSpc>
                        <a:spcBef>
                          <a:spcPts val="0"/>
                        </a:spcBef>
                        <a:spcAft>
                          <a:spcPts val="0"/>
                        </a:spcAft>
                      </a:pPr>
                      <a:r>
                        <a:rPr lang="en-GB" sz="1200">
                          <a:effectLst/>
                        </a:rPr>
                        <a:t>#5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a:txBody>
                    <a:bodyPr/>
                    <a:lstStyle/>
                    <a:p>
                      <a:pPr marL="0" marR="0">
                        <a:lnSpc>
                          <a:spcPct val="107000"/>
                        </a:lnSpc>
                        <a:spcBef>
                          <a:spcPts val="0"/>
                        </a:spcBef>
                        <a:spcAft>
                          <a:spcPts val="300"/>
                        </a:spcAft>
                      </a:pPr>
                      <a:r>
                        <a:rPr lang="en-GB" sz="1200">
                          <a:effectLst/>
                        </a:rPr>
                        <a:t>Dynamic adjustment to meet the limitation of data rate per network slice in UL and DL.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rowSpan="2">
                  <a:txBody>
                    <a:bodyPr/>
                    <a:lstStyle/>
                    <a:p>
                      <a:pPr marL="0" marR="0">
                        <a:lnSpc>
                          <a:spcPct val="107000"/>
                        </a:lnSpc>
                        <a:spcBef>
                          <a:spcPts val="0"/>
                        </a:spcBef>
                        <a:spcAft>
                          <a:spcPts val="0"/>
                        </a:spcAft>
                      </a:pPr>
                      <a:r>
                        <a:rPr lang="en-US" sz="1200">
                          <a:effectLst/>
                        </a:rPr>
                        <a:t>#12, #14, #16, #18, #19, #20, #24, #25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extLst>
                  <a:ext uri="{0D108BD9-81ED-4DB2-BD59-A6C34878D82A}">
                    <a16:rowId xmlns:a16="http://schemas.microsoft.com/office/drawing/2014/main" val="3848995450"/>
                  </a:ext>
                </a:extLst>
              </a:tr>
              <a:tr h="2105649">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1 solution is PCF based with NWDAF support, 1 solution is PCF based, 1 solution is based on two new logic NFs (i.e. QEF, QCF), 1 solution is based on new NF (NSQ), 2 solutions are NWDAF based and 1 solution is AMF and O&amp;M based</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~80%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RAN dependency from couple solutions</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new issue raised for interworking support.</a:t>
                      </a:r>
                    </a:p>
                    <a:p>
                      <a:pPr marL="0" marR="0">
                        <a:lnSpc>
                          <a:spcPct val="107000"/>
                        </a:lnSpc>
                        <a:spcBef>
                          <a:spcPts val="0"/>
                        </a:spcBef>
                        <a:spcAft>
                          <a:spcPts val="30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vMerge="1">
                  <a:txBody>
                    <a:bodyPr/>
                    <a:lstStyle/>
                    <a:p>
                      <a:endParaRPr lang="en-US"/>
                    </a:p>
                  </a:txBody>
                  <a:tcPr/>
                </a:tc>
                <a:extLst>
                  <a:ext uri="{0D108BD9-81ED-4DB2-BD59-A6C34878D82A}">
                    <a16:rowId xmlns:a16="http://schemas.microsoft.com/office/drawing/2014/main" val="1930286145"/>
                  </a:ext>
                </a:extLst>
              </a:tr>
              <a:tr h="143567">
                <a:tc rowSpan="2">
                  <a:txBody>
                    <a:bodyPr/>
                    <a:lstStyle/>
                    <a:p>
                      <a:pPr marL="0" marR="0" algn="ctr">
                        <a:lnSpc>
                          <a:spcPct val="107000"/>
                        </a:lnSpc>
                        <a:spcBef>
                          <a:spcPts val="0"/>
                        </a:spcBef>
                        <a:spcAft>
                          <a:spcPts val="0"/>
                        </a:spcAft>
                      </a:pPr>
                      <a:r>
                        <a:rPr lang="en-GB" sz="1200">
                          <a:effectLst/>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a:txBody>
                    <a:bodyPr/>
                    <a:lstStyle/>
                    <a:p>
                      <a:pPr marL="0" marR="0">
                        <a:lnSpc>
                          <a:spcPct val="107000"/>
                        </a:lnSpc>
                        <a:spcBef>
                          <a:spcPts val="0"/>
                        </a:spcBef>
                        <a:spcAft>
                          <a:spcPts val="300"/>
                        </a:spcAft>
                      </a:pPr>
                      <a:r>
                        <a:rPr lang="en-GB" sz="1200" b="1" dirty="0">
                          <a:effectLst/>
                        </a:rPr>
                        <a:t>Constraints on simultaneous use of the network slice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rowSpan="2">
                  <a:txBody>
                    <a:bodyPr/>
                    <a:lstStyle/>
                    <a:p>
                      <a:pPr marL="0" marR="0">
                        <a:lnSpc>
                          <a:spcPct val="107000"/>
                        </a:lnSpc>
                        <a:spcBef>
                          <a:spcPts val="0"/>
                        </a:spcBef>
                        <a:spcAft>
                          <a:spcPts val="0"/>
                        </a:spcAft>
                      </a:pPr>
                      <a:r>
                        <a:rPr lang="en-US" sz="1200" dirty="0">
                          <a:effectLst/>
                        </a:rPr>
                        <a:t>#26, #27, #28,</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#39. #40. #41, #42</a:t>
                      </a:r>
                    </a:p>
                  </a:txBody>
                  <a:tcPr marL="57427" marR="57427" marT="0" marB="0"/>
                </a:tc>
                <a:extLst>
                  <a:ext uri="{0D108BD9-81ED-4DB2-BD59-A6C34878D82A}">
                    <a16:rowId xmlns:a16="http://schemas.microsoft.com/office/drawing/2014/main" val="1142284385"/>
                  </a:ext>
                </a:extLst>
              </a:tr>
              <a:tr h="2287766">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1 solution is based one network enforcement and UE preference of slice prioritization, 1 solution based on network’s indication to UE on the group of co-existed slices to select, and another solution has similar concept but defining them in classes of slices, 1 solution based UE registration with new explicit rejection clause to indicate the compatibility within or outside of the serving TA, 2 solutions based new identifier for compatibility group that has been configured,  1 solution defines different levels of compatibility – i.e. during registration, during PDU session establishment and sharing user plane  </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~90%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None</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possible inter-dependency with KI#7.</a:t>
                      </a:r>
                    </a:p>
                    <a:p>
                      <a:pPr marL="0" marR="0">
                        <a:lnSpc>
                          <a:spcPct val="107000"/>
                        </a:lnSpc>
                        <a:spcBef>
                          <a:spcPts val="0"/>
                        </a:spcBef>
                        <a:spcAft>
                          <a:spcPts val="300"/>
                        </a:spcAft>
                      </a:pPr>
                      <a:r>
                        <a:rPr lang="en-GB" sz="1200" dirty="0">
                          <a:effectLst/>
                        </a:rPr>
                        <a:t> </a:t>
                      </a:r>
                      <a:endParaRPr lang="en-US" sz="1200" dirty="0">
                        <a:effectLst/>
                      </a:endParaRPr>
                    </a:p>
                    <a:p>
                      <a:pPr marL="0" marR="0">
                        <a:lnSpc>
                          <a:spcPct val="107000"/>
                        </a:lnSpc>
                        <a:spcBef>
                          <a:spcPts val="0"/>
                        </a:spcBef>
                        <a:spcAft>
                          <a:spcPts val="30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vMerge="1">
                  <a:txBody>
                    <a:bodyPr/>
                    <a:lstStyle/>
                    <a:p>
                      <a:endParaRPr lang="en-US"/>
                    </a:p>
                  </a:txBody>
                  <a:tcPr/>
                </a:tc>
                <a:extLst>
                  <a:ext uri="{0D108BD9-81ED-4DB2-BD59-A6C34878D82A}">
                    <a16:rowId xmlns:a16="http://schemas.microsoft.com/office/drawing/2014/main" val="2412815355"/>
                  </a:ext>
                </a:extLst>
              </a:tr>
            </a:tbl>
          </a:graphicData>
        </a:graphic>
      </p:graphicFrame>
    </p:spTree>
    <p:extLst>
      <p:ext uri="{BB962C8B-B14F-4D97-AF65-F5344CB8AC3E}">
        <p14:creationId xmlns:p14="http://schemas.microsoft.com/office/powerpoint/2010/main" val="35466531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(5/5)</a:t>
            </a:r>
            <a:endParaRPr lang="de-DE" altLang="de-DE" sz="2800" b="1" dirty="0"/>
          </a:p>
        </p:txBody>
      </p:sp>
      <p:graphicFrame>
        <p:nvGraphicFramePr>
          <p:cNvPr id="2" name="Table 1">
            <a:extLst>
              <a:ext uri="{FF2B5EF4-FFF2-40B4-BE49-F238E27FC236}">
                <a16:creationId xmlns:a16="http://schemas.microsoft.com/office/drawing/2014/main" id="{E6280C9A-545F-4A76-9E08-51CA57254173}"/>
              </a:ext>
            </a:extLst>
          </p:cNvPr>
          <p:cNvGraphicFramePr>
            <a:graphicFrameLocks noGrp="1"/>
          </p:cNvGraphicFramePr>
          <p:nvPr>
            <p:extLst>
              <p:ext uri="{D42A27DB-BD31-4B8C-83A1-F6EECF244321}">
                <p14:modId xmlns:p14="http://schemas.microsoft.com/office/powerpoint/2010/main" val="396870211"/>
              </p:ext>
            </p:extLst>
          </p:nvPr>
        </p:nvGraphicFramePr>
        <p:xfrm>
          <a:off x="179389" y="1539875"/>
          <a:ext cx="8779416" cy="3492794"/>
        </p:xfrm>
        <a:graphic>
          <a:graphicData uri="http://schemas.openxmlformats.org/drawingml/2006/table">
            <a:tbl>
              <a:tblPr firstRow="1" firstCol="1" bandRow="1">
                <a:tableStyleId>{5C22544A-7EE6-4342-B048-85BDC9FD1C3A}</a:tableStyleId>
              </a:tblPr>
              <a:tblGrid>
                <a:gridCol w="625295">
                  <a:extLst>
                    <a:ext uri="{9D8B030D-6E8A-4147-A177-3AD203B41FA5}">
                      <a16:colId xmlns:a16="http://schemas.microsoft.com/office/drawing/2014/main" val="270317890"/>
                    </a:ext>
                  </a:extLst>
                </a:gridCol>
                <a:gridCol w="7586630">
                  <a:extLst>
                    <a:ext uri="{9D8B030D-6E8A-4147-A177-3AD203B41FA5}">
                      <a16:colId xmlns:a16="http://schemas.microsoft.com/office/drawing/2014/main" val="3615009670"/>
                    </a:ext>
                  </a:extLst>
                </a:gridCol>
                <a:gridCol w="567491">
                  <a:extLst>
                    <a:ext uri="{9D8B030D-6E8A-4147-A177-3AD203B41FA5}">
                      <a16:colId xmlns:a16="http://schemas.microsoft.com/office/drawing/2014/main" val="793371141"/>
                    </a:ext>
                  </a:extLst>
                </a:gridCol>
              </a:tblGrid>
              <a:tr h="262605">
                <a:tc rowSpan="2">
                  <a:txBody>
                    <a:bodyPr/>
                    <a:lstStyle/>
                    <a:p>
                      <a:pPr marL="0" marR="0" algn="ctr">
                        <a:lnSpc>
                          <a:spcPct val="107000"/>
                        </a:lnSpc>
                        <a:spcBef>
                          <a:spcPts val="0"/>
                        </a:spcBef>
                        <a:spcAft>
                          <a:spcPts val="0"/>
                        </a:spcAft>
                      </a:pPr>
                      <a:r>
                        <a:rPr lang="en-GB" sz="1200">
                          <a:effectLst/>
                        </a:rPr>
                        <a:t>#7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a:txBody>
                    <a:bodyPr/>
                    <a:lstStyle/>
                    <a:p>
                      <a:pPr marL="0" marR="0">
                        <a:lnSpc>
                          <a:spcPct val="107000"/>
                        </a:lnSpc>
                        <a:spcBef>
                          <a:spcPts val="0"/>
                        </a:spcBef>
                        <a:spcAft>
                          <a:spcPts val="300"/>
                        </a:spcAft>
                      </a:pPr>
                      <a:r>
                        <a:rPr lang="en-GB" sz="1200" dirty="0">
                          <a:effectLst/>
                        </a:rPr>
                        <a:t>Support of 5GC assisted cell selection to access network slice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rowSpan="2">
                  <a:txBody>
                    <a:bodyPr/>
                    <a:lstStyle/>
                    <a:p>
                      <a:pPr marL="0" marR="0">
                        <a:lnSpc>
                          <a:spcPct val="107000"/>
                        </a:lnSpc>
                        <a:spcBef>
                          <a:spcPts val="0"/>
                        </a:spcBef>
                        <a:spcAft>
                          <a:spcPts val="0"/>
                        </a:spcAft>
                      </a:pPr>
                      <a:r>
                        <a:rPr lang="en-US" sz="1200">
                          <a:effectLst/>
                        </a:rPr>
                        <a:t>#17, #29, #30, #31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extLst>
                  <a:ext uri="{0D108BD9-81ED-4DB2-BD59-A6C34878D82A}">
                    <a16:rowId xmlns:a16="http://schemas.microsoft.com/office/drawing/2014/main" val="855491724"/>
                  </a:ext>
                </a:extLst>
              </a:tr>
              <a:tr h="3230189">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US" sz="1200" dirty="0">
                          <a:effectLst/>
                        </a:rPr>
                        <a:t>1 solution restricts no simultaneously registration of slices that are not all accessible on the same operating bands. 1 solution assumed that the UE is provided with preferred frequency band(s) information per network slice (e.g. target carrier frequencies per S-NSSAI) in the Configured NSSAI. 1 solution assumes that UE is allocated with Allowed NSSAI which can contain S-NSSAIs supported in different frequency bands, however all S-NSSAIs are supported in all Tracking Areas or the Registration Area.  1 solution assumes that if the network cannot accept the Requested NSSAI due to it is not allowed within current TAI, the 5GC provides the Requested NSSAI and corresponding RFSP to NG-RAN for NG-RAN to select a suitable Radio Spectrum for the UE</a:t>
                      </a:r>
                    </a:p>
                    <a:p>
                      <a:pPr marL="0" marR="0">
                        <a:lnSpc>
                          <a:spcPct val="107000"/>
                        </a:lnSpc>
                        <a:spcBef>
                          <a:spcPts val="0"/>
                        </a:spcBef>
                        <a:spcAft>
                          <a:spcPts val="300"/>
                        </a:spcAft>
                      </a:pPr>
                      <a:r>
                        <a:rPr lang="en-GB" sz="1200" b="1" dirty="0">
                          <a:effectLst/>
                        </a:rPr>
                        <a:t>Status: </a:t>
                      </a:r>
                      <a:r>
                        <a:rPr lang="en-GB" sz="1200" dirty="0">
                          <a:effectLst/>
                        </a:rPr>
                        <a:t>Average of solutions’ completeness is ~75%</a:t>
                      </a:r>
                      <a:endParaRPr lang="en-US" sz="1200" dirty="0">
                        <a:effectLst/>
                      </a:endParaRPr>
                    </a:p>
                    <a:p>
                      <a:pPr marL="0" marR="0">
                        <a:lnSpc>
                          <a:spcPct val="107000"/>
                        </a:lnSpc>
                        <a:spcBef>
                          <a:spcPts val="0"/>
                        </a:spcBef>
                        <a:spcAft>
                          <a:spcPts val="300"/>
                        </a:spcAft>
                      </a:pPr>
                      <a:r>
                        <a:rPr lang="en-GB" sz="1200" b="1" dirty="0">
                          <a:effectLst/>
                        </a:rPr>
                        <a:t>External Dependency (</a:t>
                      </a:r>
                      <a:r>
                        <a:rPr lang="en-GB" sz="1200" b="1">
                          <a:effectLst/>
                        </a:rPr>
                        <a:t>i.e. RAN</a:t>
                      </a:r>
                      <a:r>
                        <a:rPr lang="en-GB" sz="1200" b="1" dirty="0">
                          <a:effectLst/>
                        </a:rPr>
                        <a:t>):  </a:t>
                      </a:r>
                      <a:r>
                        <a:rPr lang="en-GB" sz="1200" dirty="0">
                          <a:effectLst/>
                        </a:rPr>
                        <a:t>Some solutions have RAN dependency</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Whether all frequency bands are homogenously support across all TAs within the RA for all S-NSSAIs within the Allowed NSSAI.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dependency on RAN.</a:t>
                      </a:r>
                    </a:p>
                    <a:p>
                      <a:pPr marL="0" marR="0">
                        <a:lnSpc>
                          <a:spcPct val="107000"/>
                        </a:lnSpc>
                        <a:spcBef>
                          <a:spcPts val="0"/>
                        </a:spcBef>
                        <a:spcAft>
                          <a:spcPts val="30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vMerge="1">
                  <a:txBody>
                    <a:bodyPr/>
                    <a:lstStyle/>
                    <a:p>
                      <a:endParaRPr lang="en-US"/>
                    </a:p>
                  </a:txBody>
                  <a:tcPr/>
                </a:tc>
                <a:extLst>
                  <a:ext uri="{0D108BD9-81ED-4DB2-BD59-A6C34878D82A}">
                    <a16:rowId xmlns:a16="http://schemas.microsoft.com/office/drawing/2014/main" val="2923734476"/>
                  </a:ext>
                </a:extLst>
              </a:tr>
            </a:tbl>
          </a:graphicData>
        </a:graphic>
      </p:graphicFrame>
    </p:spTree>
    <p:extLst>
      <p:ext uri="{BB962C8B-B14F-4D97-AF65-F5344CB8AC3E}">
        <p14:creationId xmlns:p14="http://schemas.microsoft.com/office/powerpoint/2010/main" val="1567196910"/>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6958</TotalTime>
  <Words>1882</Words>
  <Application>Microsoft Office PowerPoint</Application>
  <PresentationFormat>화면 슬라이드 쇼(4:3)</PresentationFormat>
  <Paragraphs>135</Paragraphs>
  <Slides>8</Slides>
  <Notes>8</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Arial </vt:lpstr>
      <vt:lpstr>宋体</vt:lpstr>
      <vt:lpstr>Arial</vt:lpstr>
      <vt:lpstr>Calibri</vt:lpstr>
      <vt:lpstr>Times New Roman</vt:lpstr>
      <vt:lpstr>Office Theme</vt:lpstr>
      <vt:lpstr>   FS_eNS_Ph2 WG2  Status Report</vt:lpstr>
      <vt:lpstr>   FS_eNS_Ph2 after SA2#140E</vt:lpstr>
      <vt:lpstr>FS_eNS_Ph2 Rel-17 Study/Work</vt:lpstr>
      <vt:lpstr>FS_eNS_Ph2 status after SA2#140E (1/5)</vt:lpstr>
      <vt:lpstr>FS_eNS_Ph2 status after SA2#139E (2/5)</vt:lpstr>
      <vt:lpstr>FS_eNS_Ph2 status after SA2#139E (3/5)</vt:lpstr>
      <vt:lpstr>FS_eNS_Ph2 status after SA2#139E (4/5)</vt:lpstr>
      <vt:lpstr>FS_eNS_Ph2 status after SA2#139E (5/5)</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Hoyeon</cp:lastModifiedBy>
  <cp:revision>1299</cp:revision>
  <dcterms:created xsi:type="dcterms:W3CDTF">2008-08-30T09:32:10Z</dcterms:created>
  <dcterms:modified xsi:type="dcterms:W3CDTF">2020-09-04T07:38:58Z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d845be66-0dd2-42c8-8a85-27aea652d485</vt:lpwstr>
  </property>
  <property fmtid="{D5CDD505-2E9C-101B-9397-08002B2CF9AE}" pid="7" name="CTP_TimeStamp">
    <vt:lpwstr>2020-01-29 20:43:58Z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NSCPROP_SA">
    <vt:lpwstr>C:\Users\samsung\Downloads\S2-2005868_SA2_report_FS_eNS_Ph2r02.pptx</vt:lpwstr>
  </property>
</Properties>
</file>