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4"/>
  </p:sldMasterIdLst>
  <p:notesMasterIdLst>
    <p:notesMasterId r:id="rId10"/>
  </p:notesMasterIdLst>
  <p:handoutMasterIdLst>
    <p:handoutMasterId r:id="rId11"/>
  </p:handoutMasterIdLst>
  <p:sldIdLst>
    <p:sldId id="303" r:id="rId5"/>
    <p:sldId id="789" r:id="rId6"/>
    <p:sldId id="790" r:id="rId7"/>
    <p:sldId id="791" r:id="rId8"/>
    <p:sldId id="792" r:id="rId9"/>
  </p:sldIdLst>
  <p:sldSz cx="9144000" cy="6858000" type="screen4x3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pporteur" initials="SS" lastIdx="1" clrIdx="0">
    <p:extLst>
      <p:ext uri="{19B8F6BF-5375-455C-9EA6-DF929625EA0E}">
        <p15:presenceInfo xmlns:p15="http://schemas.microsoft.com/office/powerpoint/2012/main" userId="rapporteu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33CC"/>
    <a:srgbClr val="FF6699"/>
    <a:srgbClr val="FF3300"/>
    <a:srgbClr val="FF99FF"/>
    <a:srgbClr val="62A14D"/>
    <a:srgbClr val="000000"/>
    <a:srgbClr val="C6D254"/>
    <a:srgbClr val="B1D254"/>
    <a:srgbClr val="72AF2F"/>
    <a:srgbClr val="5C88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502" autoAdjust="0"/>
    <p:restoredTop sz="94625" autoAdjust="0"/>
  </p:normalViewPr>
  <p:slideViewPr>
    <p:cSldViewPr snapToGrid="0">
      <p:cViewPr varScale="1">
        <p:scale>
          <a:sx n="130" d="100"/>
          <a:sy n="130" d="100"/>
        </p:scale>
        <p:origin x="1368" y="1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54" d="100"/>
          <a:sy n="54" d="100"/>
        </p:scale>
        <p:origin x="2530" y="5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9E436C27-80EF-4A0D-A875-AA5301B61E12}" type="datetime1">
              <a:rPr lang="en-US"/>
              <a:pPr>
                <a:defRPr/>
              </a:pPr>
              <a:t>9/3/2020</a:t>
            </a:fld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4896699-8EAF-425A-91DC-02EF736CA54C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636622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63FBF7EF-8678-4E88-BD87-1D3EF3670A8E}" type="datetime1">
              <a:rPr lang="en-US"/>
              <a:pPr>
                <a:defRPr/>
              </a:pPr>
              <a:t>9/3/2020</a:t>
            </a:fld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2950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E0B2C6-996E-45E1-BA1D-CBDA9768A258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736676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pPr>
                <a:spcBef>
                  <a:spcPct val="0"/>
                </a:spcBef>
              </a:pPr>
              <a:t>1</a:t>
            </a:fld>
            <a:endParaRPr lang="en-GB" altLang="en-US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2950"/>
            <a:ext cx="4967287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43929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4"/>
          <p:cNvSpPr txBox="1">
            <a:spLocks noChangeArrowheads="1"/>
          </p:cNvSpPr>
          <p:nvPr userDrawn="1"/>
        </p:nvSpPr>
        <p:spPr bwMode="auto">
          <a:xfrm>
            <a:off x="298450" y="85317"/>
            <a:ext cx="581025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sv-SE" altLang="en-US" sz="1200" b="1" dirty="0">
              <a:latin typeface="Arial "/>
            </a:endParaRPr>
          </a:p>
          <a:p>
            <a:r>
              <a:rPr lang="de-DE" altLang="ko-KR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3GPP TSG SA WG2 Meeting #140E</a:t>
            </a:r>
          </a:p>
          <a:p>
            <a:r>
              <a:rPr lang="de-DE" altLang="ko-KR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Electronic meeting, </a:t>
            </a:r>
            <a:r>
              <a:rPr lang="de-DE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19 August – 2 September 2020</a:t>
            </a:r>
            <a:endParaRPr lang="sv-SE" altLang="en-US" sz="1200" b="1" kern="1200" dirty="0">
              <a:solidFill>
                <a:schemeClr val="tx1"/>
              </a:solidFill>
              <a:latin typeface="Arial 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Text Box 13"/>
          <p:cNvSpPr txBox="1">
            <a:spLocks noChangeArrowheads="1"/>
          </p:cNvSpPr>
          <p:nvPr userDrawn="1"/>
        </p:nvSpPr>
        <p:spPr bwMode="auto">
          <a:xfrm>
            <a:off x="5566042" y="334106"/>
            <a:ext cx="146367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lang="de-DE" sz="1400" b="1" dirty="0">
                <a:effectLst/>
              </a:rPr>
              <a:t>S2-2005580</a:t>
            </a:r>
            <a:endParaRPr lang="en-GB" altLang="en-US" sz="1400" b="1" dirty="0">
              <a:solidFill>
                <a:schemeClr val="bg2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9417900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7954627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7252697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590550" y="6373813"/>
            <a:ext cx="6169025" cy="323850"/>
          </a:xfrm>
          <a:prstGeom prst="homePlate">
            <a:avLst>
              <a:gd name="adj" fmla="val 91541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88950" y="228600"/>
            <a:ext cx="68278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85775" y="1454150"/>
            <a:ext cx="8388350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538163" y="6462713"/>
            <a:ext cx="5473170" cy="242887"/>
          </a:xfrm>
          <a:prstGeom prst="rect">
            <a:avLst/>
          </a:prstGeom>
          <a:noFill/>
        </p:spPr>
        <p:txBody>
          <a:bodyPr anchor="ctr">
            <a:normAutofit fontScale="92500" lnSpcReduction="10000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de-DE" sz="1200" dirty="0">
                <a:solidFill>
                  <a:schemeClr val="bg1"/>
                </a:solidFill>
              </a:rPr>
              <a:t>TSG SA WG2#140E</a:t>
            </a:r>
            <a:r>
              <a:rPr lang="en-GB" altLang="de-DE" sz="1200" baseline="0" dirty="0">
                <a:solidFill>
                  <a:schemeClr val="bg1"/>
                </a:solidFill>
              </a:rPr>
              <a:t> Electronic meeting, August 19 – 2 September, 2020</a:t>
            </a:r>
            <a:endParaRPr lang="en-GB" altLang="ko-KR" sz="1200" spc="300" dirty="0">
              <a:solidFill>
                <a:schemeClr val="bg1"/>
              </a:solidFill>
            </a:endParaRPr>
          </a:p>
        </p:txBody>
      </p:sp>
      <p:sp>
        <p:nvSpPr>
          <p:cNvPr id="12" name="Oval 11"/>
          <p:cNvSpPr/>
          <p:nvPr userDrawn="1"/>
        </p:nvSpPr>
        <p:spPr bwMode="auto">
          <a:xfrm>
            <a:off x="8318500" y="6383338"/>
            <a:ext cx="511175" cy="296862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1E10F64A-668A-451F-BD49-32A860AAC750}" type="slidenum">
              <a:rPr lang="en-GB" altLang="en-US" b="1" smtClean="0"/>
              <a:pPr algn="ctr">
                <a:defRPr/>
              </a:pPr>
              <a:t>‹#›</a:t>
            </a:fld>
            <a:endParaRPr lang="en-GB" altLang="en-US" b="1" dirty="0"/>
          </a:p>
          <a:p>
            <a:pPr>
              <a:defRPr/>
            </a:pPr>
            <a:endParaRPr lang="en-GB" altLang="en-US" dirty="0"/>
          </a:p>
        </p:txBody>
      </p:sp>
      <p:sp>
        <p:nvSpPr>
          <p:cNvPr id="1031" name="Rectangle 15"/>
          <p:cNvSpPr>
            <a:spLocks noChangeArrowheads="1"/>
          </p:cNvSpPr>
          <p:nvPr userDrawn="1"/>
        </p:nvSpPr>
        <p:spPr bwMode="auto">
          <a:xfrm>
            <a:off x="4086225" y="3303588"/>
            <a:ext cx="9715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dirty="0">
                <a:solidFill>
                  <a:schemeClr val="bg1"/>
                </a:solidFill>
              </a:rPr>
              <a:t>© 3GPP 2012</a:t>
            </a:r>
            <a:endParaRPr lang="en-GB" altLang="en-US" dirty="0"/>
          </a:p>
        </p:txBody>
      </p:sp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7439025" y="6462713"/>
            <a:ext cx="82426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/>
              <a:t>© 3GPP 2020</a:t>
            </a:r>
          </a:p>
        </p:txBody>
      </p:sp>
      <p:pic>
        <p:nvPicPr>
          <p:cNvPr id="1033" name="Picture 10" descr="3GPP_TM_RD.jp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6338" y="415925"/>
            <a:ext cx="13081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67" r:id="rId2"/>
    <p:sldLayoutId id="2147483768" r:id="rId3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Blip>
          <a:blip r:embed="rId6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portal.3gpp.org/desktopmodules/Specifications/SpecificationDetails.aspx?specificationId=3655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76518" y="2194370"/>
            <a:ext cx="8452437" cy="1101329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altLang="de-DE" sz="3600" b="1" dirty="0"/>
              <a:t>FS_eNPN Status </a:t>
            </a:r>
            <a:r>
              <a:rPr lang="en-GB" altLang="zh-CN" sz="3600" b="1" dirty="0"/>
              <a:t>Report</a:t>
            </a:r>
            <a:endParaRPr lang="en-GB" sz="2400" baseline="300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47" name="Subtitle 6"/>
          <p:cNvSpPr>
            <a:spLocks noGrp="1"/>
          </p:cNvSpPr>
          <p:nvPr>
            <p:ph type="subTitle" idx="1"/>
          </p:nvPr>
        </p:nvSpPr>
        <p:spPr>
          <a:xfrm>
            <a:off x="1541243" y="4006360"/>
            <a:ext cx="6400800" cy="1314450"/>
          </a:xfrm>
        </p:spPr>
        <p:txBody>
          <a:bodyPr/>
          <a:lstStyle/>
          <a:p>
            <a:pPr>
              <a:lnSpc>
                <a:spcPct val="80000"/>
              </a:lnSpc>
            </a:pPr>
            <a:br>
              <a:rPr lang="en-US" altLang="en-US" sz="2000" b="1" dirty="0"/>
            </a:br>
            <a:r>
              <a:rPr lang="en-US" altLang="en-US" sz="2000" b="1" dirty="0"/>
              <a:t>Peter Hedman</a:t>
            </a:r>
          </a:p>
          <a:p>
            <a:pPr>
              <a:lnSpc>
                <a:spcPct val="80000"/>
              </a:lnSpc>
            </a:pPr>
            <a:r>
              <a:rPr lang="en-US" altLang="en-US" sz="2000" b="1" dirty="0">
                <a:latin typeface="Arial" panose="020B0604020202020204" pitchFamily="34" charset="0"/>
              </a:rPr>
              <a:t>Ericsson</a:t>
            </a:r>
            <a:endParaRPr lang="en-US" altLang="en-US" sz="2000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defRPr/>
            </a:pPr>
            <a:endParaRPr lang="en-GB" altLang="en-US" sz="20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ED52C4-5430-4D56-8D2A-947A8B15DB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8950" y="228600"/>
            <a:ext cx="6827838" cy="675167"/>
          </a:xfrm>
        </p:spPr>
        <p:txBody>
          <a:bodyPr/>
          <a:lstStyle/>
          <a:p>
            <a:r>
              <a:rPr lang="en-US" altLang="de-DE" sz="2800" b="1" dirty="0"/>
              <a:t>FS_eNPN status after SA2#140E (1/3)</a:t>
            </a:r>
            <a:endParaRPr lang="en-US" dirty="0"/>
          </a:p>
        </p:txBody>
      </p:sp>
      <p:sp>
        <p:nvSpPr>
          <p:cNvPr id="5" name="Content Placeholder 7">
            <a:extLst>
              <a:ext uri="{FF2B5EF4-FFF2-40B4-BE49-F238E27FC236}">
                <a16:creationId xmlns:a16="http://schemas.microsoft.com/office/drawing/2014/main" id="{15D28A3F-B4FD-414F-9637-F7C890005039}"/>
              </a:ext>
            </a:extLst>
          </p:cNvPr>
          <p:cNvSpPr txBox="1">
            <a:spLocks/>
          </p:cNvSpPr>
          <p:nvPr/>
        </p:nvSpPr>
        <p:spPr>
          <a:xfrm>
            <a:off x="230594" y="2217758"/>
            <a:ext cx="8452548" cy="3804679"/>
          </a:xfrm>
          <a:prstGeom prst="rect">
            <a:avLst/>
          </a:prstGeom>
        </p:spPr>
        <p:txBody>
          <a:bodyPr/>
          <a:lstStyle>
            <a:lvl1pPr marL="457200" indent="-4572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kern="0" dirty="0"/>
              <a:t>General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200" kern="0" dirty="0"/>
              <a:t>FS_eNPN is captured in TR 23.700-07 and v0.5.0 will be available </a:t>
            </a:r>
            <a:r>
              <a:rPr lang="de-DE" altLang="de-DE" sz="1200" kern="0" dirty="0">
                <a:hlinkClick r:id="rId3"/>
              </a:rPr>
              <a:t>here</a:t>
            </a:r>
            <a:r>
              <a:rPr lang="de-DE" altLang="de-DE" sz="1200" kern="0" dirty="0"/>
              <a:t>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kern="0" dirty="0"/>
              <a:t>Total TUs requested for Study Phase in 2020 is 5. 2 TUs and two e-meetings have been used.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kern="0" dirty="0"/>
              <a:t>TR </a:t>
            </a:r>
            <a:r>
              <a:rPr lang="de-DE" altLang="de-DE" sz="1200" kern="0" dirty="0"/>
              <a:t>23.700-07 was agreed to be sent for information, while cover sheet was noted and will be submitted as company contribution</a:t>
            </a:r>
            <a:endParaRPr lang="en-US" altLang="de-DE" sz="1200" kern="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kern="0" dirty="0"/>
              <a:t>Key Issue 1 (</a:t>
            </a:r>
            <a:r>
              <a:rPr lang="en-US" altLang="de-DE" sz="1600" b="1" kern="0" dirty="0"/>
              <a:t>Enhancements to Support SNPN along with credentials owned by an entity separate from the SNPN</a:t>
            </a:r>
            <a:r>
              <a:rPr lang="de-DE" altLang="de-DE" sz="1600" b="1" kern="0" dirty="0"/>
              <a:t>):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kern="0" dirty="0"/>
              <a:t>9 P-CRs agreed updating existing solutions, and 4 new added solutions were agreed for inclusion in the TR. Total number of solutions for KI#1 is 12.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kern="0" dirty="0"/>
              <a:t>LS sent to SA1 on possibility of extending PLMN selection to include SNPN selection for UEs with a PLMN subscription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kern="0" dirty="0"/>
              <a:t>Interim conclusions proposed but were not agreed due to different opinion on AAA-type of functionality.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b="1" kern="0" dirty="0"/>
              <a:t>Next Steps</a:t>
            </a:r>
            <a:r>
              <a:rPr lang="en-US" altLang="zh-CN" sz="1200" kern="0" dirty="0"/>
              <a:t>: Next meeting (SA2#141E) will focus on evaluation and attempts to conclusions.</a:t>
            </a:r>
            <a:endParaRPr lang="de-DE" altLang="de-DE" sz="1200" kern="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kern="0" dirty="0"/>
              <a:t>Key Issue 2 (</a:t>
            </a:r>
            <a:r>
              <a:rPr lang="en-US" altLang="de-DE" sz="1600" b="1" kern="0" dirty="0"/>
              <a:t>NPN support for Video, Imaging and Audio for Professional Applications (VIAPA)</a:t>
            </a:r>
            <a:r>
              <a:rPr lang="de-DE" altLang="de-DE" sz="1600" b="1" kern="0" dirty="0"/>
              <a:t>)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kern="0" dirty="0"/>
              <a:t>3 P-CRs agreed updating existing solutions, and 7 new added solutions were agreed for inclusion in the TR. Total number of solutions for KI#2 is 15.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kern="0" dirty="0"/>
              <a:t>Interim conclusions agreed with EN related to QoS and N3IWF architecture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b="1" kern="0" dirty="0"/>
              <a:t>Next Steps</a:t>
            </a:r>
            <a:r>
              <a:rPr lang="en-US" altLang="zh-CN" sz="1200" kern="0" dirty="0"/>
              <a:t>: Next meeting (SA2#141E) will focus on evaluation and attempts to conclusions. </a:t>
            </a:r>
            <a:endParaRPr lang="de-DE" altLang="de-DE" sz="1600" b="1" kern="0" dirty="0"/>
          </a:p>
        </p:txBody>
      </p:sp>
      <p:graphicFrame>
        <p:nvGraphicFramePr>
          <p:cNvPr id="6" name="Content Placeholder 8">
            <a:extLst>
              <a:ext uri="{FF2B5EF4-FFF2-40B4-BE49-F238E27FC236}">
                <a16:creationId xmlns:a16="http://schemas.microsoft.com/office/drawing/2014/main" id="{542FBB54-B6B3-47FA-AF8E-F1894DC5245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02052205"/>
              </p:ext>
            </p:extLst>
          </p:nvPr>
        </p:nvGraphicFramePr>
        <p:xfrm>
          <a:off x="179388" y="1276973"/>
          <a:ext cx="8810067" cy="900651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3214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261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US" sz="14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FS_eNPN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Enhanced support of Non-Public Networks</a:t>
                      </a:r>
                      <a:endParaRPr lang="de-DE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55% &gt; 75%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Sep, 20-&gt;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Dec, 20</a:t>
                      </a:r>
                      <a:endParaRPr lang="en-US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SP-200094</a:t>
                      </a:r>
                      <a:endParaRPr lang="en-US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5700947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04E1B6-7C10-4462-B5DD-BB275803E4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9961" y="249865"/>
            <a:ext cx="6827838" cy="579474"/>
          </a:xfrm>
        </p:spPr>
        <p:txBody>
          <a:bodyPr/>
          <a:lstStyle/>
          <a:p>
            <a:r>
              <a:rPr lang="en-US" altLang="de-DE" sz="2800" b="1" dirty="0"/>
              <a:t>FS_eNPN status after SA2#140E (2/3)</a:t>
            </a:r>
            <a:endParaRPr lang="en-US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2806C951-CD78-4C0C-98FD-3C02E9D53AC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9961" y="1277946"/>
            <a:ext cx="8388350" cy="908882"/>
          </a:xfrm>
          <a:prstGeom prst="rect">
            <a:avLst/>
          </a:prstGeom>
        </p:spPr>
      </p:pic>
      <p:sp>
        <p:nvSpPr>
          <p:cNvPr id="6" name="Content Placeholder 7">
            <a:extLst>
              <a:ext uri="{FF2B5EF4-FFF2-40B4-BE49-F238E27FC236}">
                <a16:creationId xmlns:a16="http://schemas.microsoft.com/office/drawing/2014/main" id="{AA8EE6B1-84C0-4976-9FB4-AEB27A1F6AA6}"/>
              </a:ext>
            </a:extLst>
          </p:cNvPr>
          <p:cNvSpPr txBox="1">
            <a:spLocks/>
          </p:cNvSpPr>
          <p:nvPr/>
        </p:nvSpPr>
        <p:spPr>
          <a:xfrm>
            <a:off x="434975" y="2462306"/>
            <a:ext cx="8060440" cy="3619517"/>
          </a:xfrm>
          <a:prstGeom prst="rect">
            <a:avLst/>
          </a:prstGeom>
        </p:spPr>
        <p:txBody>
          <a:bodyPr/>
          <a:lstStyle>
            <a:lvl1pPr marL="457200" indent="-4572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kern="0" dirty="0"/>
              <a:t>Key Issue 3 (</a:t>
            </a:r>
            <a:r>
              <a:rPr lang="en-US" altLang="de-DE" sz="1600" b="1" kern="0" dirty="0"/>
              <a:t>Support of IMS voice and emergency services for SNPN</a:t>
            </a:r>
            <a:r>
              <a:rPr lang="de-DE" altLang="de-DE" sz="1600" b="1" kern="0" dirty="0"/>
              <a:t>)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altLang="de-DE" sz="1200" kern="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kern="0" dirty="0"/>
              <a:t>Key issue updated such that KI includes to study any SNPN selection impacts due to support of IMS voice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kern="0" dirty="0"/>
              <a:t>6 P-CRs agreed updating existing solutions, and 2 new added solutions were agreed for inclusion in the TR. Total number of solutions for KI#1 is 10.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kern="0" dirty="0"/>
              <a:t>LS sent to SA1, requesting feedback on Use Cases for providing IMS services to SNPN (S2-2006029)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kern="0" dirty="0"/>
              <a:t>Interim conclusions agreed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b="1" kern="0" dirty="0"/>
              <a:t>Next Steps</a:t>
            </a:r>
            <a:r>
              <a:rPr lang="en-US" altLang="zh-CN" sz="1200" kern="0" dirty="0"/>
              <a:t>: Next meeting (SA2#141E) will focus on evaluation and attempts to conclusions.</a:t>
            </a:r>
            <a:endParaRPr lang="de-DE" altLang="de-DE" sz="1200" kern="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de-DE" altLang="de-DE" sz="1200" kern="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kern="0" dirty="0"/>
              <a:t>Key Issue 4 (</a:t>
            </a:r>
            <a:r>
              <a:rPr lang="en-US" altLang="de-DE" sz="1600" b="1" kern="0" dirty="0"/>
              <a:t>UE Onboarding and remote provisioning</a:t>
            </a:r>
            <a:r>
              <a:rPr lang="de-DE" altLang="de-DE" sz="1600" b="1" kern="0" dirty="0"/>
              <a:t>)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kern="0" dirty="0"/>
              <a:t>17 P-CRs agreed updating existing solutions, and no new added solutions were agreed for inclusion in the TR. Total number of solutions for KI#1 is 17.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kern="0" dirty="0"/>
              <a:t>Interim conclusions agreed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kern="0" dirty="0"/>
              <a:t>LS sent to SA3, requesting feedback on interim conclusions and related ENs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b="1" kern="0" dirty="0"/>
              <a:t>Next Steps</a:t>
            </a:r>
            <a:r>
              <a:rPr lang="en-US" altLang="zh-CN" sz="1200" kern="0" dirty="0"/>
              <a:t>: Next meeting (SA2#141E) will focus on evaluation and attempts to conclusions.</a:t>
            </a:r>
            <a:endParaRPr lang="de-DE" altLang="de-DE" sz="1200" kern="0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de-DE" altLang="de-DE" sz="1600" b="1" kern="0" dirty="0"/>
          </a:p>
        </p:txBody>
      </p:sp>
      <p:graphicFrame>
        <p:nvGraphicFramePr>
          <p:cNvPr id="7" name="Content Placeholder 8">
            <a:extLst>
              <a:ext uri="{FF2B5EF4-FFF2-40B4-BE49-F238E27FC236}">
                <a16:creationId xmlns:a16="http://schemas.microsoft.com/office/drawing/2014/main" id="{827F2FFB-8926-4C9B-BD4B-CB1C3DB29A3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77424634"/>
              </p:ext>
            </p:extLst>
          </p:nvPr>
        </p:nvGraphicFramePr>
        <p:xfrm>
          <a:off x="179388" y="1276973"/>
          <a:ext cx="8810067" cy="900651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3214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261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US" sz="14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FS_eNPN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Enhanced support of Non-Public Networks</a:t>
                      </a:r>
                      <a:endParaRPr lang="de-DE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55% &gt; 75%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Sep, 20-&gt;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Dec, 20</a:t>
                      </a:r>
                      <a:endParaRPr lang="en-US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SP-200094</a:t>
                      </a:r>
                      <a:endParaRPr lang="en-US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3850733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04E1B6-7C10-4462-B5DD-BB275803E4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810" y="0"/>
            <a:ext cx="6827838" cy="813391"/>
          </a:xfrm>
        </p:spPr>
        <p:txBody>
          <a:bodyPr/>
          <a:lstStyle/>
          <a:p>
            <a:r>
              <a:rPr lang="en-US" altLang="de-DE" sz="2800" b="1" dirty="0"/>
              <a:t>FS_eNPN status after SA2#140E (3/3)</a:t>
            </a:r>
            <a:endParaRPr lang="en-US" dirty="0"/>
          </a:p>
        </p:txBody>
      </p:sp>
      <p:sp>
        <p:nvSpPr>
          <p:cNvPr id="4" name="Content Placeholder 7">
            <a:extLst>
              <a:ext uri="{FF2B5EF4-FFF2-40B4-BE49-F238E27FC236}">
                <a16:creationId xmlns:a16="http://schemas.microsoft.com/office/drawing/2014/main" id="{07639B51-7A60-40FF-963D-02AC48416E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810" y="907292"/>
            <a:ext cx="8644418" cy="5429712"/>
          </a:xfrm>
        </p:spPr>
        <p:txBody>
          <a:bodyPr/>
          <a:lstStyle/>
          <a:p>
            <a:pPr marL="457200" lvl="1" indent="-457200">
              <a:spcBef>
                <a:spcPts val="0"/>
              </a:spcBef>
              <a:spcAft>
                <a:spcPts val="300"/>
              </a:spcAft>
              <a:buBlip>
                <a:blip r:embed="rId2"/>
              </a:buBlip>
            </a:pPr>
            <a:r>
              <a:rPr lang="en-US" sz="1600" b="1" dirty="0"/>
              <a:t>RAN impacts and dependencies</a:t>
            </a:r>
            <a:r>
              <a:rPr lang="en-US" sz="1600" dirty="0"/>
              <a:t>:</a:t>
            </a:r>
            <a:endParaRPr lang="de-DE" sz="1600" dirty="0"/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sz="1200" dirty="0"/>
              <a:t>Key issues 1, 2, 3 and 4 may potentially lead to solutions with RAN impact and may require RAN coordination.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sz="1200" dirty="0"/>
              <a:t>Impacts are SIB related for solutions related to Key issues 1, 3 and 4, new RRC indications for solutions related to Key issues 4 and additional NGAP impacts for solutions related to Key issues 2 and 4</a:t>
            </a:r>
          </a:p>
          <a:p>
            <a:pPr lvl="0">
              <a:spcBef>
                <a:spcPts val="0"/>
              </a:spcBef>
              <a:spcAft>
                <a:spcPts val="300"/>
              </a:spcAft>
            </a:pPr>
            <a:r>
              <a:rPr lang="de-DE" sz="1600" b="1" dirty="0"/>
              <a:t>SA3 dependencies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de-DE" sz="1200" dirty="0"/>
              <a:t>SA3 dependencies identified for solutions related to key issue 1 and LS sent to SA3 in S2-2004385, but also other SA3 dependencies identified by ENs for solutions related to key issue 1, 3 and 4. LS sent to SA3 to get feedback on interim conclusions for KI#4 and related ENs.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de-DE" sz="1200" dirty="0"/>
              <a:t>One solution (#17) for key issue 2 has security related ENs, but FFS whether to be resolved by SA2.</a:t>
            </a:r>
          </a:p>
          <a:p>
            <a:pPr lvl="0">
              <a:spcBef>
                <a:spcPts val="0"/>
              </a:spcBef>
              <a:spcAft>
                <a:spcPts val="300"/>
              </a:spcAft>
            </a:pPr>
            <a:r>
              <a:rPr lang="de-DE" sz="1600" b="1" dirty="0"/>
              <a:t>Contentious Issue</a:t>
            </a:r>
            <a:r>
              <a:rPr lang="de-DE" sz="1600" dirty="0"/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de-DE" sz="1200" dirty="0"/>
              <a:t>None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de-DE" sz="1600" b="1" dirty="0"/>
              <a:t>Focus for the Next Meeting (SA2#141E)</a:t>
            </a:r>
            <a:r>
              <a:rPr lang="de-DE" sz="1600" dirty="0"/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200" dirty="0"/>
              <a:t>Organize a conference call before SA2#141E to discuss Way Forward proposals.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200" dirty="0"/>
              <a:t>Resolve major open issues for the solutions and find way forward for concluding the key issues (i.e. evaluations and conclusions).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200" dirty="0"/>
              <a:t>If show-stoppers found e.g. related to other WG dependencies that cannot be resolved by SA2, send LS with explicit question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200" dirty="0"/>
              <a:t>Find a way to resolve RAN as well as SA3 dependencies as given the delayed start of </a:t>
            </a:r>
            <a:r>
              <a:rPr lang="en-US" altLang="zh-CN" sz="1200" dirty="0" err="1"/>
              <a:t>eNPN</a:t>
            </a:r>
            <a:r>
              <a:rPr lang="en-US" altLang="zh-CN" sz="1200" dirty="0"/>
              <a:t> related work in RAN and SA3.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altLang="zh-CN" sz="1600" b="1" dirty="0"/>
              <a:t>Overall Plan</a:t>
            </a:r>
            <a:r>
              <a:rPr lang="en-US" altLang="zh-CN" sz="1600" dirty="0"/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200" dirty="0"/>
              <a:t>SA2#141E (Oct): Evaluation and conclusions. Based on input </a:t>
            </a:r>
            <a:r>
              <a:rPr lang="en-US" altLang="zh-CN" sz="1200"/>
              <a:t>from RAN2/3, SA1 </a:t>
            </a:r>
            <a:r>
              <a:rPr lang="en-US" altLang="zh-CN" sz="1200" dirty="0"/>
              <a:t>and SA3, new solutions/options may be proposed.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200" dirty="0"/>
              <a:t>SA2#142E (Nov): Final evaluation and conclusions. Submit TR 23.700-07 to SA#90 plenary for approval. Agree a WID.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altLang="zh-CN" sz="1600" b="1" dirty="0"/>
              <a:t>Risks: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200" dirty="0"/>
              <a:t>Completion of the study may not be possible in Q4 for all key issues, due to RAN and SA3 dependencies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endParaRPr lang="en-US" altLang="zh-CN" sz="1200" dirty="0"/>
          </a:p>
          <a:p>
            <a:pPr marL="285750" lvl="1" indent="0">
              <a:spcBef>
                <a:spcPts val="0"/>
              </a:spcBef>
              <a:spcAft>
                <a:spcPts val="0"/>
              </a:spcAft>
              <a:buNone/>
            </a:pPr>
            <a:endParaRPr lang="de-DE" altLang="de-DE" sz="1200" b="1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4530617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04E1B6-7C10-4462-B5DD-BB275803E4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37" y="101010"/>
            <a:ext cx="6827838" cy="632637"/>
          </a:xfrm>
        </p:spPr>
        <p:txBody>
          <a:bodyPr/>
          <a:lstStyle/>
          <a:p>
            <a:r>
              <a:rPr lang="en-US" altLang="de-DE" b="1" dirty="0"/>
              <a:t>FS_eNPN Status at SA#89</a:t>
            </a:r>
            <a:endParaRPr lang="en-US" dirty="0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F8FD75B6-5987-42BF-8899-4C906A80DC4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3137" y="1281223"/>
            <a:ext cx="8388350" cy="908882"/>
          </a:xfrm>
          <a:prstGeom prst="rect">
            <a:avLst/>
          </a:prstGeom>
        </p:spPr>
      </p:pic>
      <p:sp>
        <p:nvSpPr>
          <p:cNvPr id="5" name="Content Placeholder 7">
            <a:extLst>
              <a:ext uri="{FF2B5EF4-FFF2-40B4-BE49-F238E27FC236}">
                <a16:creationId xmlns:a16="http://schemas.microsoft.com/office/drawing/2014/main" id="{88DB0DF5-3773-4C51-A7A1-AB98B0519144}"/>
              </a:ext>
            </a:extLst>
          </p:cNvPr>
          <p:cNvSpPr txBox="1">
            <a:spLocks/>
          </p:cNvSpPr>
          <p:nvPr/>
        </p:nvSpPr>
        <p:spPr>
          <a:xfrm>
            <a:off x="294760" y="2436155"/>
            <a:ext cx="8554480" cy="3600790"/>
          </a:xfrm>
          <a:prstGeom prst="rect">
            <a:avLst/>
          </a:prstGeom>
        </p:spPr>
        <p:txBody>
          <a:bodyPr/>
          <a:lstStyle>
            <a:lvl1pPr marL="457200" indent="-4572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2000" kern="0" dirty="0"/>
              <a:t>Progress since SA#88-e: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400" kern="0" dirty="0"/>
              <a:t>35 P-CRs agreed updating solutions and 13 new solutions added.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400" kern="0" dirty="0"/>
              <a:t>LS, related to KI#1, sent to SA1 asking for possibility of extending PLMN selection to include SNPN selection for UEs with a PLMN subscription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400" kern="0" dirty="0"/>
              <a:t>LS, related to KI#3, sent to SA1, requesting feedback on Use Cases for providing IMS services to SNPN</a:t>
            </a:r>
            <a:endParaRPr lang="en-US" altLang="zh-CN" sz="1400" kern="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400" kern="0" dirty="0"/>
              <a:t>LS, related to KI#4, sent to SA3, requesting feedback on interim conclusions and related ENs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400" kern="0" dirty="0"/>
              <a:t>Interim conclusions agreed for KI#2, KI#3 and KI#4.</a:t>
            </a:r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Blip>
                <a:blip r:embed="rId3"/>
              </a:buBlip>
            </a:pPr>
            <a:r>
              <a:rPr lang="en-US" sz="2000" kern="0" dirty="0">
                <a:ea typeface="+mn-ea"/>
                <a:cs typeface="+mn-cs"/>
              </a:rPr>
              <a:t>RAN impacts and dependencies:</a:t>
            </a:r>
            <a:endParaRPr lang="de-DE" sz="2000" kern="0" dirty="0">
              <a:ea typeface="+mn-ea"/>
              <a:cs typeface="+mn-cs"/>
            </a:endParaRP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sz="1400" kern="0" dirty="0"/>
              <a:t>RAN impact depends on the conclusions of the KIs (e.g. KI#1, KI#2, KI#3 and KI#4).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sz="2000" kern="0" dirty="0"/>
              <a:t>Next steps: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1400" kern="0" dirty="0"/>
              <a:t>Potentially add any new solutions based on feedback from SA3 or RAN WGs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1400" kern="0" dirty="0"/>
              <a:t>Evaluation and agree on final conclusions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400" b="1" kern="0" dirty="0"/>
              <a:t>Target Completion</a:t>
            </a:r>
            <a:r>
              <a:rPr lang="en-US" altLang="zh-CN" sz="1400" kern="0" dirty="0"/>
              <a:t>: December TSG SA#90.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sz="1400" kern="0" dirty="0"/>
          </a:p>
          <a:p>
            <a:pPr marL="457200" lvl="1" indent="0">
              <a:buFont typeface="Arial" panose="020B0604020202020204" pitchFamily="34" charset="0"/>
              <a:buNone/>
            </a:pPr>
            <a:r>
              <a:rPr lang="en-US" altLang="zh-CN" sz="1400" kern="0" dirty="0"/>
              <a:t> </a:t>
            </a:r>
          </a:p>
        </p:txBody>
      </p:sp>
      <p:graphicFrame>
        <p:nvGraphicFramePr>
          <p:cNvPr id="6" name="Content Placeholder 8">
            <a:extLst>
              <a:ext uri="{FF2B5EF4-FFF2-40B4-BE49-F238E27FC236}">
                <a16:creationId xmlns:a16="http://schemas.microsoft.com/office/drawing/2014/main" id="{7C236F25-1CF7-4AAE-BC28-61155AC51E2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84375152"/>
              </p:ext>
            </p:extLst>
          </p:nvPr>
        </p:nvGraphicFramePr>
        <p:xfrm>
          <a:off x="179388" y="1276973"/>
          <a:ext cx="8810067" cy="900651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3214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261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US" sz="14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FS_eNPN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Enhanced support of Non-Public Networks</a:t>
                      </a:r>
                      <a:endParaRPr lang="de-DE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55% &gt; 75%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Sep, 20-&gt;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Dec, 20</a:t>
                      </a:r>
                      <a:endParaRPr lang="en-US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SP-200094</a:t>
                      </a:r>
                      <a:endParaRPr lang="en-US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82548267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AA7AC0C743A294CADF60F661720E3E6" ma:contentTypeVersion="13" ma:contentTypeDescription="Create a new document." ma:contentTypeScope="" ma:versionID="140b6c57cf7b45b8f349b6410d858205">
  <xsd:schema xmlns:xsd="http://www.w3.org/2001/XMLSchema" xmlns:xs="http://www.w3.org/2001/XMLSchema" xmlns:p="http://schemas.microsoft.com/office/2006/metadata/properties" xmlns:ns3="db33437f-65a5-48c5-b537-19efd290f967" xmlns:ns4="6f846979-0e6f-42ff-8b87-e1893efeda99" targetNamespace="http://schemas.microsoft.com/office/2006/metadata/properties" ma:root="true" ma:fieldsID="a1405e4e4adcc105ad15c0e5971b16d4" ns3:_="" ns4:_="">
    <xsd:import namespace="db33437f-65a5-48c5-b537-19efd290f967"/>
    <xsd:import namespace="6f846979-0e6f-42ff-8b87-e1893efeda99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Location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b33437f-65a5-48c5-b537-19efd290f967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f846979-0e6f-42ff-8b87-e1893efeda9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4" nillable="true" ma:displayName="MediaServiceLocation" ma:internalName="MediaServiceLocation" ma:readOnly="true">
      <xsd:simpleType>
        <xsd:restriction base="dms:Text"/>
      </xsd:simpleType>
    </xsd:element>
    <xsd:element name="MediaServiceAutoTags" ma:index="15" nillable="true" ma:displayName="MediaServiceAutoTags" ma:internalName="MediaServiceAutoTags" ma:readOnly="true">
      <xsd:simpleType>
        <xsd:restriction base="dms:Text"/>
      </xsd:simpleType>
    </xsd:element>
    <xsd:element name="MediaServiceOCR" ma:index="16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FB747E2-E6AD-4495-A381-6244FA11EF8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82E10A3-DB35-414F-83C1-BF5FB8647349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31BC2693-EFE0-4665-A210-754F25DC639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b33437f-65a5-48c5-b537-19efd290f967"/>
    <ds:schemaRef ds:uri="6f846979-0e6f-42ff-8b87-e1893efeda9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8134</TotalTime>
  <Words>1048</Words>
  <Application>Microsoft Office PowerPoint</Application>
  <PresentationFormat>On-screen Show (4:3)</PresentationFormat>
  <Paragraphs>99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Arial </vt:lpstr>
      <vt:lpstr>Calibri</vt:lpstr>
      <vt:lpstr>Times New Roman</vt:lpstr>
      <vt:lpstr>Office Theme</vt:lpstr>
      <vt:lpstr>FS_eNPN Status Report</vt:lpstr>
      <vt:lpstr>FS_eNPN status after SA2#140E (1/3)</vt:lpstr>
      <vt:lpstr>FS_eNPN status after SA2#140E (2/3)</vt:lpstr>
      <vt:lpstr>FS_eNPN status after SA2#140E (3/3)</vt:lpstr>
      <vt:lpstr>FS_eNPN Status at SA#89</vt:lpstr>
    </vt:vector>
  </TitlesOfParts>
  <Company>3GPP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Scrase</dc:creator>
  <cp:keywords>CTPClassification=CTP_NT</cp:keywords>
  <dc:description>© 2009  All rights reserved</dc:description>
  <cp:lastModifiedBy>Ericsson1</cp:lastModifiedBy>
  <cp:revision>1389</cp:revision>
  <dcterms:created xsi:type="dcterms:W3CDTF">2008-08-30T09:32:10Z</dcterms:created>
  <dcterms:modified xsi:type="dcterms:W3CDTF">2020-09-03T04:59:35Z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1559122847</vt:lpwstr>
  </property>
  <property fmtid="{D5CDD505-2E9C-101B-9397-08002B2CF9AE}" pid="6" name="TitusGUID">
    <vt:lpwstr>2c7635f8-94c0-4125-af53-3ffb066031e5</vt:lpwstr>
  </property>
  <property fmtid="{D5CDD505-2E9C-101B-9397-08002B2CF9AE}" pid="7" name="CTP_TimeStamp">
    <vt:lpwstr>2020-01-29 20:41:49Z</vt:lpwstr>
  </property>
  <property fmtid="{D5CDD505-2E9C-101B-9397-08002B2CF9AE}" pid="8" name="CTP_BU">
    <vt:lpwstr>NA</vt:lpwstr>
  </property>
  <property fmtid="{D5CDD505-2E9C-101B-9397-08002B2CF9AE}" pid="9" name="CTP_IDSID">
    <vt:lpwstr>NA</vt:lpwstr>
  </property>
  <property fmtid="{D5CDD505-2E9C-101B-9397-08002B2CF9AE}" pid="10" name="CTP_WWID">
    <vt:lpwstr>NA</vt:lpwstr>
  </property>
  <property fmtid="{D5CDD505-2E9C-101B-9397-08002B2CF9AE}" pid="11" name="CTPClassification">
    <vt:lpwstr>CTP_NT</vt:lpwstr>
  </property>
  <property fmtid="{D5CDD505-2E9C-101B-9397-08002B2CF9AE}" pid="12" name="ContentTypeId">
    <vt:lpwstr>0x0101003AA7AC0C743A294CADF60F661720E3E6</vt:lpwstr>
  </property>
</Properties>
</file>