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789" r:id="rId6"/>
    <p:sldId id="790" r:id="rId7"/>
    <p:sldId id="791" r:id="rId8"/>
    <p:sldId id="792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CC"/>
    <a:srgbClr val="FF6699"/>
    <a:srgbClr val="FF3300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96" d="100"/>
          <a:sy n="96" d="100"/>
        </p:scale>
        <p:origin x="16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9/2/2020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9/2/2020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#140E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19 August – 2 September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S2-2005580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WG2#140E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August 19 – 2 September, 2020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3gpp.org/desktopmodules/Specifications/SpecificationDetails.aspx?specificationId=3655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FS_eNPN 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b="1" dirty="0"/>
              <a:t>Peter Hedman</a:t>
            </a:r>
          </a:p>
          <a:p>
            <a:pPr>
              <a:lnSpc>
                <a:spcPct val="80000"/>
              </a:lnSpc>
            </a:pPr>
            <a:r>
              <a:rPr lang="en-US" altLang="en-US" sz="2000" b="1" dirty="0">
                <a:latin typeface="Arial" panose="020B0604020202020204" pitchFamily="34" charset="0"/>
              </a:rPr>
              <a:t>Ericsson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/>
              <a:t>FS_eNPN status after SA2#140E (1/3)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217758"/>
            <a:ext cx="8452548" cy="3804679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kern="0" dirty="0"/>
              <a:t>FS_eNPN is captured in TR 23.700-07 and v0.5.0 will be available </a:t>
            </a:r>
            <a:r>
              <a:rPr lang="de-DE" altLang="de-DE" sz="1200" kern="0" dirty="0">
                <a:hlinkClick r:id="rId3"/>
              </a:rPr>
              <a:t>here</a:t>
            </a:r>
            <a:r>
              <a:rPr lang="de-DE" altLang="de-DE" sz="1200" kern="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Total TUs requested for Study Phase in 2020 is 5. 2 TUs and two e-meetings have been used.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</a:t>
            </a:r>
            <a:r>
              <a:rPr lang="de-DE" altLang="de-DE" sz="1200" kern="0" dirty="0"/>
              <a:t>23.700-07 was agreed to be sent for information, while cover sheet was noted and will be submitted as company contribution</a:t>
            </a: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Key Issue 1 (</a:t>
            </a:r>
            <a:r>
              <a:rPr lang="en-US" altLang="de-DE" sz="1600" b="1" kern="0" dirty="0"/>
              <a:t>Enhancements to Support SNPN along with credentials owned by an entity separate from the SNPN</a:t>
            </a:r>
            <a:r>
              <a:rPr lang="de-DE" altLang="de-DE" sz="1600" b="1" kern="0" dirty="0"/>
              <a:t>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9 P-CRs agreed updating existing solutions, and 4 new added solutions were agreed for inclusion in the TR. Total number of solutions for KI#1 is 12.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LS sent to SA1 on possibility of extending PLMN selection to include SNPN selection for UEs with a PLMN subscription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Interim conclusions proposed but were not agreed due to different opinion on AAA-type of functionality.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kern="0" dirty="0"/>
              <a:t>Next Steps</a:t>
            </a:r>
            <a:r>
              <a:rPr lang="en-US" altLang="zh-CN" sz="1200" kern="0" dirty="0"/>
              <a:t>: Next meeting (SA2#141E) will focus on evaluation and attempts to conclusions.</a:t>
            </a:r>
            <a:endParaRPr lang="de-DE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Key Issue 2 (</a:t>
            </a:r>
            <a:r>
              <a:rPr lang="en-US" altLang="de-DE" sz="1600" b="1" kern="0" dirty="0"/>
              <a:t>NPN support for Video, Imaging and Audio for Professional Applications (VIAPA)</a:t>
            </a:r>
            <a:r>
              <a:rPr lang="de-DE" altLang="de-DE" sz="1600" b="1" kern="0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3 P-CRs agreed updating existing solutions, and 7 new added solutions were agreed for inclusion in the TR. Total number of solutions for KI#2 is 15.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Interim conclusions agreed with EN related to QoS and N3IWF architecture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kern="0" dirty="0"/>
              <a:t>Next Steps</a:t>
            </a:r>
            <a:r>
              <a:rPr lang="en-US" altLang="zh-CN" sz="1200" kern="0" dirty="0"/>
              <a:t>: Next meeting (SA2#141E) will focus on evaluation and attempts to conclusions. </a:t>
            </a:r>
            <a:endParaRPr lang="de-DE" altLang="de-DE" sz="1600" b="1" kern="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542FBB54-B6B3-47FA-AF8E-F1894DC524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052205"/>
              </p:ext>
            </p:extLst>
          </p:nvPr>
        </p:nvGraphicFramePr>
        <p:xfrm>
          <a:off x="179388" y="127697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FS_eNPN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75%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961" y="249865"/>
            <a:ext cx="6827838" cy="579474"/>
          </a:xfrm>
        </p:spPr>
        <p:txBody>
          <a:bodyPr/>
          <a:lstStyle/>
          <a:p>
            <a:r>
              <a:rPr lang="en-US" altLang="de-DE" sz="2800" b="1" dirty="0"/>
              <a:t>FS_eNPN status after SA2#140E (2/3)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806C951-CD78-4C0C-98FD-3C02E9D53A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961" y="1277946"/>
            <a:ext cx="8388350" cy="908882"/>
          </a:xfrm>
          <a:prstGeom prst="rect">
            <a:avLst/>
          </a:prstGeom>
        </p:spPr>
      </p:pic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AA8EE6B1-84C0-4976-9FB4-AEB27A1F6AA6}"/>
              </a:ext>
            </a:extLst>
          </p:cNvPr>
          <p:cNvSpPr txBox="1">
            <a:spLocks/>
          </p:cNvSpPr>
          <p:nvPr/>
        </p:nvSpPr>
        <p:spPr>
          <a:xfrm>
            <a:off x="434975" y="2462306"/>
            <a:ext cx="8060440" cy="361951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Key Issue 3 (</a:t>
            </a:r>
            <a:r>
              <a:rPr lang="en-US" altLang="de-DE" sz="1600" b="1" kern="0" dirty="0"/>
              <a:t>Support of IMS voice and emergency services for SNPN</a:t>
            </a:r>
            <a:r>
              <a:rPr lang="de-DE" altLang="de-DE" sz="1600" b="1" kern="0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Key issue updated such that KI includes to study any SNPN selection impacts due to support of IMS voice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6 P-CRs agreed updating existing solutions, and 2 new added solutions were agreed for inclusion in the TR. Total number of solutions for KI#1 is 10.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LS sent to SA1, requesting feedback on Use Cases for providing IMS services to SNPN (S2-2006029)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Interim conclusions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kern="0" dirty="0"/>
              <a:t>Next Steps</a:t>
            </a:r>
            <a:r>
              <a:rPr lang="en-US" altLang="zh-CN" sz="1200" kern="0" dirty="0"/>
              <a:t>: Next meeting (SA2#141E) will focus on evaluation and attempts to conclusions.</a:t>
            </a:r>
            <a:endParaRPr lang="de-DE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Key Issue 4 (</a:t>
            </a:r>
            <a:r>
              <a:rPr lang="en-US" altLang="de-DE" sz="1600" b="1" kern="0" dirty="0"/>
              <a:t>UE Onboarding and remote provisioning</a:t>
            </a:r>
            <a:r>
              <a:rPr lang="de-DE" altLang="de-DE" sz="1600" b="1" kern="0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17 P-CRs agreed updating existing solutions, and no new added solutions were agreed for inclusion in the TR. Total number of solutions for KI#1 is 17.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Interim conclusions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LS sent to SA3, requesting feedback on interim conclusions and related ENs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kern="0" dirty="0"/>
              <a:t>Next Steps</a:t>
            </a:r>
            <a:r>
              <a:rPr lang="en-US" altLang="zh-CN" sz="1200" kern="0" dirty="0"/>
              <a:t>: Next meeting (SA2#141E) will focus on evaluation and attempts to conclusions.</a:t>
            </a:r>
            <a:endParaRPr lang="de-DE" altLang="de-DE" sz="1200" kern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de-DE" altLang="de-DE" sz="1600" b="1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27F2FFB-8926-4C9B-BD4B-CB1C3DB29A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424634"/>
              </p:ext>
            </p:extLst>
          </p:nvPr>
        </p:nvGraphicFramePr>
        <p:xfrm>
          <a:off x="179388" y="127697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FS_eNPN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75%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85073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6827838" cy="813391"/>
          </a:xfrm>
        </p:spPr>
        <p:txBody>
          <a:bodyPr/>
          <a:lstStyle/>
          <a:p>
            <a:r>
              <a:rPr lang="en-US" altLang="de-DE" sz="2800" b="1" dirty="0"/>
              <a:t>FS_eNPN status after SA2#140E (3/3)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907292"/>
            <a:ext cx="8644418" cy="5429712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600" b="1" dirty="0"/>
              <a:t>RAN impacts and dependencies</a:t>
            </a:r>
            <a:r>
              <a:rPr lang="en-US" sz="1600" dirty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Key issues 1, 2, 3 and 4 may potentially lead to solutions with RAN impact and may require RAN coordination.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Impacts are SIB related for solutions related to Key issues 1, 3 and 4, new RRC indications for solutions related to Key issues 4 and additional NGAP impacts for solutions related to Key issues 2 and 4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SA3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SA3 dependencies identified for solutions related to key issue 1 and LS sent to SA3 in S2-2004385, but also other SA3 dependencies identified by ENs for solutions related to key issue 1, 3 and 4. LS sent to SA3 to get feedback on interim conclusions for KI#4 and related ENs.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One solution (#17) for key issue 2 has security related ENs, but FFS whether to be resolved by SA2.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None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(SA2#141E)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Organize a conference call before SA2#141E to discuss Way Forward proposals.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Resolve major open issues for the solutions and find way forward for concluding the key issues (i.e. evaluations and conclusions).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If show-stoppers found e.g. related to other WG dependencies that cannot be resolved by SA2, send LS with explicit question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Find a way to resolve RAN as well as SA3 dependencies as given the delayed start of </a:t>
            </a:r>
            <a:r>
              <a:rPr lang="en-US" altLang="zh-CN" sz="1200" dirty="0" err="1"/>
              <a:t>eNPN</a:t>
            </a:r>
            <a:r>
              <a:rPr lang="en-US" altLang="zh-CN" sz="1200" dirty="0"/>
              <a:t> related work in RAN and SA3.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SA2#141E (Oct): Evaluation and conclusions. Based on input from RAN2/3 and SA3, new solutions/options may be proposed.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SA2#142E (Nov): Final evaluation and conclusions. Submit TR 23.700-07 to SA#90 plenary for approval. Agree a WID.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Completion of the study may not be possible in Q4 for all key issues, due to RAN and SA3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101010"/>
            <a:ext cx="6827838" cy="632637"/>
          </a:xfrm>
        </p:spPr>
        <p:txBody>
          <a:bodyPr/>
          <a:lstStyle/>
          <a:p>
            <a:r>
              <a:rPr lang="en-US" altLang="de-DE" b="1" dirty="0"/>
              <a:t>FS_eNPN Status at SA#89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8FD75B6-5987-42BF-8899-4C906A80DC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137" y="1281223"/>
            <a:ext cx="8388350" cy="908882"/>
          </a:xfrm>
          <a:prstGeom prst="rect">
            <a:avLst/>
          </a:prstGeom>
        </p:spPr>
      </p:pic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94760" y="2436155"/>
            <a:ext cx="8554480" cy="3600790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kern="0" dirty="0"/>
              <a:t>Progress since SA#88-e: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35 P-CRs agreed updating solutions and 13 new solutions added.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LS, related to KI#1, sent to SA1 asking for possibility of extending PLMN selection to include SNPN selection for UEs with a PLMN subscription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LS, related to KI#3, sent to SA1, requesting feedback on Use Cases for providing IMS services to SNPN</a:t>
            </a:r>
            <a:endParaRPr lang="en-US" altLang="zh-CN" sz="14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LS, related to KI#4, sent to SA3, requesting feedback on interim conclusions and related ENs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Interim conclusions agreed for KI#2, KI#3 and KI#4.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Blip>
                <a:blip r:embed="rId3"/>
              </a:buBlip>
            </a:pPr>
            <a:r>
              <a:rPr lang="en-US" sz="2000" kern="0" dirty="0">
                <a:ea typeface="+mn-ea"/>
                <a:cs typeface="+mn-cs"/>
              </a:rPr>
              <a:t>RAN impacts and dependencies:</a:t>
            </a:r>
            <a:endParaRPr lang="de-DE" sz="20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kern="0" dirty="0"/>
              <a:t>RAN impact depends on the conclusions of the KIs (e.g. KI#1, KI#2, KI#3 and KI#4).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2000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Potentially add any new solutions based on feedback from SA3 or RAN WGs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kern="0" dirty="0"/>
              <a:t>Evaluation and agree on final conclusions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kern="0" dirty="0"/>
              <a:t>Target Completion</a:t>
            </a:r>
            <a:r>
              <a:rPr lang="en-US" altLang="zh-CN" sz="1400" kern="0" dirty="0"/>
              <a:t>: December TSG SA#90.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4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400" kern="0" dirty="0"/>
              <a:t> 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7C236F25-1CF7-4AAE-BC28-61155AC51E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742658"/>
              </p:ext>
            </p:extLst>
          </p:nvPr>
        </p:nvGraphicFramePr>
        <p:xfrm>
          <a:off x="179388" y="127697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FS_eNPN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Enhanced support of Non-Public Networks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 &gt; 71%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54826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140b6c57cf7b45b8f349b6410d858205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a1405e4e4adcc105ad15c0e5971b16d4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BC2693-EFE0-4665-A210-754F25DC6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8126</TotalTime>
  <Words>1046</Words>
  <Application>Microsoft Office PowerPoint</Application>
  <PresentationFormat>On-screen Show (4:3)</PresentationFormat>
  <Paragraphs>99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</vt:lpstr>
      <vt:lpstr>Calibri</vt:lpstr>
      <vt:lpstr>Times New Roman</vt:lpstr>
      <vt:lpstr>Office Theme</vt:lpstr>
      <vt:lpstr>FS_eNPN Status Report</vt:lpstr>
      <vt:lpstr>FS_eNPN status after SA2#140E (1/3)</vt:lpstr>
      <vt:lpstr>FS_eNPN status after SA2#140E (2/3)</vt:lpstr>
      <vt:lpstr>FS_eNPN status after SA2#140E (3/3)</vt:lpstr>
      <vt:lpstr>FS_eNPN Status at SA#89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Ericsson1</cp:lastModifiedBy>
  <cp:revision>1386</cp:revision>
  <dcterms:created xsi:type="dcterms:W3CDTF">2008-08-30T09:32:10Z</dcterms:created>
  <dcterms:modified xsi:type="dcterms:W3CDTF">2020-09-02T17:11:56Z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0x0101003AA7AC0C743A294CADF60F661720E3E6</vt:lpwstr>
  </property>
</Properties>
</file>