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771" r:id="rId2"/>
  </p:sldMasterIdLst>
  <p:notesMasterIdLst>
    <p:notesMasterId r:id="rId12"/>
  </p:notesMasterIdLst>
  <p:handoutMasterIdLst>
    <p:handoutMasterId r:id="rId13"/>
  </p:handoutMasterIdLst>
  <p:sldIdLst>
    <p:sldId id="303" r:id="rId3"/>
    <p:sldId id="800" r:id="rId4"/>
    <p:sldId id="797" r:id="rId5"/>
    <p:sldId id="798" r:id="rId6"/>
    <p:sldId id="799" r:id="rId7"/>
    <p:sldId id="787" r:id="rId8"/>
    <p:sldId id="795" r:id="rId9"/>
    <p:sldId id="801" r:id="rId10"/>
    <p:sldId id="802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66" d="100"/>
          <a:sy n="166" d="100"/>
        </p:scale>
        <p:origin x="1960" y="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9/3/2020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9/3/2020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919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06133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57041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06436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89851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79674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140E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19 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Aug</a:t>
            </a:r>
            <a:r>
              <a:rPr lang="en-US" altLang="zh-CN" sz="1200" b="1" kern="1200" baseline="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– 01 Sep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S2-200</a:t>
            </a:r>
            <a:r>
              <a:rPr lang="en-US" altLang="zh-CN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5369r01</a:t>
            </a:r>
            <a:endParaRPr lang="en-GB" altLang="en-US" sz="1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solidFill>
                <a:prstClr val="black"/>
              </a:solidFill>
              <a:latin typeface="Arial "/>
            </a:endParaRPr>
          </a:p>
          <a:p>
            <a:r>
              <a:rPr lang="de-DE" sz="1200" b="1" dirty="0">
                <a:solidFill>
                  <a:prstClr val="black"/>
                </a:solidFill>
                <a:latin typeface="Arial "/>
              </a:rPr>
              <a:t>3GPP TSG SA Meeting #88-e</a:t>
            </a:r>
          </a:p>
          <a:p>
            <a:r>
              <a:rPr lang="de-DE" sz="1200" b="1" dirty="0">
                <a:solidFill>
                  <a:prstClr val="black"/>
                </a:solidFill>
                <a:latin typeface="Arial "/>
              </a:rPr>
              <a:t>30 June – 03 July 2020</a:t>
            </a:r>
            <a:endParaRPr lang="sv-SE" altLang="en-US" sz="1200" b="1" dirty="0">
              <a:solidFill>
                <a:prstClr val="black"/>
              </a:solidFill>
              <a:latin typeface="Arial 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solidFill>
                  <a:prstClr val="black"/>
                </a:solidFill>
              </a:rPr>
              <a:t>SP-20xxxx</a:t>
            </a:r>
            <a:endParaRPr lang="en-GB" altLang="en-US" sz="1400" b="1" dirty="0">
              <a:solidFill>
                <a:srgbClr val="EEECE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51711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69161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899470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279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WG2#139E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June 01 - 12, 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>
              <a:defRPr/>
            </a:pPr>
            <a:r>
              <a:rPr lang="en-GB" altLang="de-DE" sz="1200" dirty="0">
                <a:solidFill>
                  <a:prstClr val="white"/>
                </a:solidFill>
              </a:rPr>
              <a:t>TSG SA#88-e, </a:t>
            </a:r>
            <a:r>
              <a:rPr lang="en-US" altLang="de-DE" sz="1200" dirty="0">
                <a:solidFill>
                  <a:prstClr val="white"/>
                </a:solidFill>
              </a:rPr>
              <a:t>30 June – 03 July 2020</a:t>
            </a:r>
            <a:endParaRPr lang="en-GB" altLang="de-DE" sz="1200" dirty="0">
              <a:solidFill>
                <a:prstClr val="white"/>
              </a:solidFill>
            </a:endParaRPr>
          </a:p>
          <a:p>
            <a:pPr>
              <a:defRPr/>
            </a:pPr>
            <a:endParaRPr lang="en-GB" sz="1200" spc="300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b="1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prstClr val="white"/>
                </a:solidFill>
              </a:rPr>
              <a:t>© 3GPP 2012</a:t>
            </a:r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solidFill>
                  <a:prstClr val="black"/>
                </a:solidFill>
              </a:rPr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35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748-050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Specs/archive/23_series/23.748/23748-030.zi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748-040.zi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sz="3600" b="1" dirty="0"/>
              <a:t>FS_enh_EC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Hui Ni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37844669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FS_enh</a:t>
                      </a:r>
                      <a:r>
                        <a:rPr lang="en-US" altLang="zh-CN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_EC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enhancement of support for Edge Computing in 5GC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 -&gt;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2020 -&gt;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SP-190185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747027"/>
            <a:ext cx="8554480" cy="348105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 smtClean="0"/>
              <a:t>Progress since SA#88-e:</a:t>
            </a:r>
          </a:p>
          <a:p>
            <a:pPr lvl="1">
              <a:defRPr/>
            </a:pPr>
            <a:r>
              <a:rPr lang="en-US" altLang="zh-CN" sz="1400" dirty="0" smtClean="0"/>
              <a:t>6 </a:t>
            </a:r>
            <a:r>
              <a:rPr lang="en-US" altLang="zh-CN" sz="1400" dirty="0"/>
              <a:t>new Solutions has been agreed to address various KIs.</a:t>
            </a:r>
          </a:p>
          <a:p>
            <a:pPr lvl="1">
              <a:defRPr/>
            </a:pPr>
            <a:r>
              <a:rPr lang="en-US" altLang="zh-CN" sz="1400" dirty="0" smtClean="0"/>
              <a:t>37 </a:t>
            </a:r>
            <a:r>
              <a:rPr lang="en-US" altLang="zh-CN" sz="1400" dirty="0"/>
              <a:t>existing solutions are updated to address Editor’s Notes. </a:t>
            </a:r>
            <a:endParaRPr lang="en-US" altLang="zh-CN" sz="1400" dirty="0" smtClean="0"/>
          </a:p>
          <a:p>
            <a:pPr lvl="1">
              <a:defRPr/>
            </a:pPr>
            <a:r>
              <a:rPr lang="en-US" altLang="zh-CN" sz="1400" dirty="0" smtClean="0"/>
              <a:t>KI#1 (Discovery of EAS) has been partially concluded.</a:t>
            </a:r>
          </a:p>
          <a:p>
            <a:pPr lvl="1">
              <a:defRPr/>
            </a:pPr>
            <a:r>
              <a:rPr lang="en-US" altLang="zh-CN" sz="1400" dirty="0" smtClean="0"/>
              <a:t>2 LSs were sent to SA3 and SA6 respectively for coordination.</a:t>
            </a:r>
          </a:p>
          <a:p>
            <a:pPr lvl="1">
              <a:defRPr/>
            </a:pPr>
            <a:r>
              <a:rPr lang="en-US" altLang="zh-CN" sz="1400" dirty="0"/>
              <a:t>The TR 23.748 is sent to SA plenary for information</a:t>
            </a:r>
            <a:r>
              <a:rPr lang="en-US" altLang="zh-CN" sz="1400" dirty="0" smtClean="0"/>
              <a:t>.</a:t>
            </a:r>
          </a:p>
          <a:p>
            <a:pPr lvl="1">
              <a:defRPr/>
            </a:pPr>
            <a:endParaRPr lang="en-US" altLang="zh-CN" sz="1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RAN impacts and dependencies: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/>
              <a:t>None identified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2000" dirty="0" smtClean="0"/>
              <a:t>Next steps:</a:t>
            </a:r>
          </a:p>
          <a:p>
            <a:pPr lvl="1"/>
            <a:r>
              <a:rPr lang="en-US" altLang="zh-CN" sz="1400" dirty="0" smtClean="0"/>
              <a:t>Complete evaluation and conclusion of all </a:t>
            </a:r>
            <a:r>
              <a:rPr lang="en-US" altLang="zh-CN" sz="1400" dirty="0"/>
              <a:t>KIs. 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Submit </a:t>
            </a:r>
            <a:r>
              <a:rPr lang="en-US" altLang="zh-CN" sz="1400" dirty="0"/>
              <a:t>a </a:t>
            </a:r>
            <a:r>
              <a:rPr lang="en-US" altLang="zh-CN" sz="1400" dirty="0" smtClean="0"/>
              <a:t>WID to SA plenary for normative work.</a:t>
            </a: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9DCA2BC4-B078-4670-AE66-CA34B3F0CF4A}"/>
              </a:ext>
            </a:extLst>
          </p:cNvPr>
          <p:cNvSpPr txBox="1">
            <a:spLocks/>
          </p:cNvSpPr>
          <p:nvPr/>
        </p:nvSpPr>
        <p:spPr bwMode="auto">
          <a:xfrm>
            <a:off x="80756" y="180230"/>
            <a:ext cx="7249716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GB" altLang="en-US" b="1" dirty="0"/>
              <a:t>2.4) Rel-17 Study/Work (2/10)</a:t>
            </a:r>
            <a:endParaRPr lang="en-GB" altLang="en-US" b="1" kern="0" dirty="0"/>
          </a:p>
        </p:txBody>
      </p:sp>
    </p:spTree>
    <p:extLst>
      <p:ext uri="{BB962C8B-B14F-4D97-AF65-F5344CB8AC3E}">
        <p14:creationId xmlns:p14="http://schemas.microsoft.com/office/powerpoint/2010/main" val="28890725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FS_enh_EC status after </a:t>
            </a:r>
            <a:r>
              <a:rPr lang="en-US" altLang="de-DE" sz="2800" b="1" dirty="0" smtClean="0"/>
              <a:t>SA2#140</a:t>
            </a:r>
            <a:r>
              <a:rPr lang="en-US" altLang="zh-CN" sz="2800" b="1" dirty="0" smtClean="0"/>
              <a:t>e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60058367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FS_enh_EC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enhancement of support for Edge Computing in 5GC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2020 -&gt; 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SP-190185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/>
              <a:t>FS_enh_EC TR 23.748 </a:t>
            </a:r>
            <a:r>
              <a:rPr lang="de-DE" altLang="de-DE" sz="1200" b="1" dirty="0" smtClean="0"/>
              <a:t>v0.5.0 </a:t>
            </a:r>
            <a:r>
              <a:rPr lang="de-DE" altLang="de-DE" sz="1200" b="1" dirty="0"/>
              <a:t>is available at</a:t>
            </a:r>
            <a:r>
              <a:rPr lang="de-DE" altLang="de-DE" sz="1200" b="1" dirty="0">
                <a:hlinkClick r:id="rId3"/>
              </a:rPr>
              <a:t> </a:t>
            </a:r>
            <a:r>
              <a:rPr lang="en-US" altLang="zh-CN" sz="1200" b="1" dirty="0" smtClean="0">
                <a:hlinkClick r:id="rId3"/>
              </a:rPr>
              <a:t>link</a:t>
            </a:r>
            <a:r>
              <a:rPr lang="de-DE" altLang="de-DE" sz="1200" b="1" dirty="0" smtClean="0"/>
              <a:t>. The TR is sent to SA plenary for information.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/>
              <a:t>Two LSs were sent to SA3 and SA6 respectively for coordination.</a:t>
            </a:r>
            <a:endParaRPr lang="de-DE" altLang="de-DE" sz="1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1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(Discovery of Edge Application Server)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17 </a:t>
            </a:r>
            <a:r>
              <a:rPr lang="en-US" altLang="zh-CN" sz="1200" b="1" dirty="0"/>
              <a:t>existing solutions </a:t>
            </a:r>
            <a:r>
              <a:rPr lang="en-US" altLang="zh-CN" sz="1200" b="1" dirty="0" smtClean="0"/>
              <a:t>were revised.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The key issue was partially concluded (on URSP/ECS provisioning/ Distributed Anchor connectivity models).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Next </a:t>
            </a:r>
            <a:r>
              <a:rPr lang="en-US" altLang="zh-CN" sz="1200" b="1" dirty="0"/>
              <a:t>steps: Resolve ENs </a:t>
            </a:r>
            <a:r>
              <a:rPr lang="en-US" altLang="zh-CN" sz="1200" b="1" dirty="0" smtClean="0"/>
              <a:t>in solutions and conclusion parts; Complete Key issue conclusion (on Session Breakout connectivity model).</a:t>
            </a:r>
            <a:endParaRPr lang="en-US" altLang="zh-CN" sz="1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2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(Edge relocation)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5 new solutions were approved, 11 </a:t>
            </a:r>
            <a:r>
              <a:rPr lang="en-US" altLang="zh-CN" sz="1200" b="1" dirty="0"/>
              <a:t>existing solutions </a:t>
            </a:r>
            <a:r>
              <a:rPr lang="en-US" altLang="zh-CN" sz="1200" b="1" dirty="0" smtClean="0"/>
              <a:t>were revised. Totally 25 </a:t>
            </a:r>
            <a:r>
              <a:rPr lang="en-US" altLang="zh-CN" sz="1200" b="1" dirty="0"/>
              <a:t>solutions for </a:t>
            </a:r>
            <a:r>
              <a:rPr lang="en-US" altLang="zh-CN" sz="1200" b="1" dirty="0" smtClean="0"/>
              <a:t>KI#2.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b="1" dirty="0" smtClean="0"/>
              <a:t>Classify </a:t>
            </a:r>
            <a:r>
              <a:rPr lang="en-US" altLang="zh-CN" sz="1200" b="1" dirty="0"/>
              <a:t>the solutions based on different aspects; </a:t>
            </a:r>
            <a:r>
              <a:rPr lang="en-US" altLang="zh-CN" sz="1200" b="1" dirty="0" smtClean="0"/>
              <a:t>evaluate solutions and conclude the Key issue.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 smtClean="0"/>
              <a:t>Key </a:t>
            </a:r>
            <a:r>
              <a:rPr lang="en-US" altLang="zh-CN" sz="1600" b="1" dirty="0"/>
              <a:t>issue 3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(Network Information Provisioning to Local Applications with low latency)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1 </a:t>
            </a:r>
            <a:r>
              <a:rPr lang="en-US" altLang="zh-CN" sz="1200" b="1" dirty="0"/>
              <a:t>new </a:t>
            </a:r>
            <a:r>
              <a:rPr lang="en-US" altLang="zh-CN" sz="1200" b="1" dirty="0" smtClean="0"/>
              <a:t>solution was </a:t>
            </a:r>
            <a:r>
              <a:rPr lang="en-US" altLang="zh-CN" sz="1200" b="1" dirty="0"/>
              <a:t>approved, </a:t>
            </a:r>
            <a:r>
              <a:rPr lang="en-US" altLang="zh-CN" sz="1200" b="1" dirty="0" smtClean="0"/>
              <a:t>7 </a:t>
            </a:r>
            <a:r>
              <a:rPr lang="en-US" altLang="zh-CN" sz="1200" b="1" dirty="0"/>
              <a:t>existing solutions </a:t>
            </a:r>
            <a:r>
              <a:rPr lang="en-US" altLang="zh-CN" sz="1200" b="1" dirty="0" smtClean="0"/>
              <a:t>were revised. </a:t>
            </a:r>
            <a:r>
              <a:rPr lang="en-US" altLang="zh-CN" sz="1200" b="1" dirty="0"/>
              <a:t>Totally </a:t>
            </a:r>
            <a:r>
              <a:rPr lang="en-US" altLang="zh-CN" sz="1200" b="1" dirty="0" smtClean="0"/>
              <a:t>10 </a:t>
            </a:r>
            <a:r>
              <a:rPr lang="en-US" altLang="zh-CN" sz="1200" b="1" dirty="0"/>
              <a:t>solutions for </a:t>
            </a:r>
            <a:r>
              <a:rPr lang="en-US" altLang="zh-CN" sz="1200" b="1" dirty="0" smtClean="0"/>
              <a:t>KI#3.</a:t>
            </a:r>
            <a:endParaRPr lang="en-US" altLang="zh-CN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b="1" dirty="0" smtClean="0"/>
              <a:t>Evaluate </a:t>
            </a:r>
            <a:r>
              <a:rPr lang="en-US" altLang="zh-CN" sz="1200" b="1" dirty="0"/>
              <a:t>solutions</a:t>
            </a:r>
            <a:r>
              <a:rPr lang="en-US" altLang="zh-CN" sz="1200" b="1" dirty="0" smtClean="0"/>
              <a:t> and </a:t>
            </a:r>
            <a:r>
              <a:rPr lang="en-US" altLang="zh-CN" sz="1200" b="1" dirty="0"/>
              <a:t>conclude the Key issue.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 smtClean="0"/>
              <a:t>Key </a:t>
            </a:r>
            <a:r>
              <a:rPr lang="en-US" altLang="zh-CN" sz="1600" b="1" dirty="0"/>
              <a:t>issue 5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(Activating the traffic routing towards Local Data Network per AF request)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2 </a:t>
            </a:r>
            <a:r>
              <a:rPr lang="en-US" altLang="zh-CN" sz="1200" b="1" dirty="0"/>
              <a:t>existing solutions </a:t>
            </a:r>
            <a:r>
              <a:rPr lang="en-US" altLang="zh-CN" sz="1200" b="1" dirty="0" smtClean="0"/>
              <a:t>were </a:t>
            </a:r>
            <a:r>
              <a:rPr lang="en-US" altLang="zh-CN" sz="1200" b="1" dirty="0"/>
              <a:t>revised</a:t>
            </a:r>
            <a:r>
              <a:rPr lang="en-US" altLang="zh-CN" sz="1200" b="1" dirty="0" smtClean="0"/>
              <a:t>.</a:t>
            </a:r>
            <a:r>
              <a:rPr lang="en-US" altLang="zh-CN" sz="1200" b="1" dirty="0"/>
              <a:t> Totally </a:t>
            </a:r>
            <a:r>
              <a:rPr lang="en-US" altLang="zh-CN" sz="1200" b="1" dirty="0" smtClean="0"/>
              <a:t>2 </a:t>
            </a:r>
            <a:r>
              <a:rPr lang="en-US" altLang="zh-CN" sz="1200" b="1" dirty="0"/>
              <a:t>solutions for </a:t>
            </a:r>
            <a:r>
              <a:rPr lang="en-US" altLang="zh-CN" sz="1200" b="1" dirty="0" smtClean="0"/>
              <a:t>KI#5.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Overall evaluation was approved. </a:t>
            </a:r>
            <a:endParaRPr lang="en-US" altLang="zh-CN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b="1" dirty="0" smtClean="0"/>
              <a:t>Conclude </a:t>
            </a:r>
            <a:r>
              <a:rPr lang="en-US" altLang="zh-CN" sz="1200" b="1" dirty="0"/>
              <a:t>the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b="1" dirty="0"/>
          </a:p>
        </p:txBody>
      </p:sp>
    </p:spTree>
    <p:extLst>
      <p:ext uri="{BB962C8B-B14F-4D97-AF65-F5344CB8AC3E}">
        <p14:creationId xmlns:p14="http://schemas.microsoft.com/office/powerpoint/2010/main" val="10338105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FS_enh_EC status after </a:t>
            </a:r>
            <a:r>
              <a:rPr lang="en-US" altLang="de-DE" sz="2800" b="1" dirty="0" smtClean="0"/>
              <a:t>SA2#140</a:t>
            </a:r>
            <a:r>
              <a:rPr lang="en-US" altLang="zh-CN" sz="2800" b="1" dirty="0" smtClean="0"/>
              <a:t>e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dependencies:</a:t>
            </a:r>
            <a:endParaRPr 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None identified.</a:t>
            </a:r>
            <a:endParaRPr lang="de-DE" altLang="de-DE" sz="1400" b="1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 smtClean="0"/>
              <a:t>LDNSR placement issue need to be resolved.</a:t>
            </a:r>
            <a:endParaRPr lang="de-DE" altLang="de-DE" sz="14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for the Next Meeting (</a:t>
            </a:r>
            <a:r>
              <a:rPr lang="de-DE" sz="1800" b="1" dirty="0" smtClean="0"/>
              <a:t>SA2#141</a:t>
            </a:r>
            <a:r>
              <a:rPr lang="en-US" altLang="zh-CN" sz="1800" b="1" dirty="0" smtClean="0"/>
              <a:t>e</a:t>
            </a:r>
            <a:r>
              <a:rPr lang="de-DE" sz="1800" b="1" dirty="0" smtClean="0"/>
              <a:t>):</a:t>
            </a:r>
            <a:endParaRPr lang="de-DE" sz="18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Conclusion for KI#2, KI#3, KI#5 and session breakout case of KI#1</a:t>
            </a:r>
            <a:r>
              <a:rPr lang="en-US" altLang="de-DE" sz="1400" b="1" dirty="0"/>
              <a:t>. </a:t>
            </a:r>
            <a:endParaRPr lang="de-DE" altLang="de-DE" sz="14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 smtClean="0"/>
              <a:t>Proposals for new solution, new/updated key issue will NOT be discussed. </a:t>
            </a:r>
            <a:endParaRPr lang="en-US" altLang="zh-CN" sz="1400" b="1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 smtClean="0"/>
              <a:t>Any update to existing solution should focus </a:t>
            </a:r>
            <a:r>
              <a:rPr lang="en-US" altLang="zh-CN" sz="1400" b="1" smtClean="0"/>
              <a:t>on resolving </a:t>
            </a:r>
            <a:r>
              <a:rPr lang="en-US" altLang="zh-CN" sz="1400" b="1" dirty="0" smtClean="0"/>
              <a:t>ENs and keep the solution stable.</a:t>
            </a:r>
            <a:endParaRPr lang="en-US" altLang="zh-CN" sz="1400" b="1" dirty="0" smtClean="0"/>
          </a:p>
          <a:p>
            <a:pPr lvl="2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 smtClean="0"/>
              <a:t>SA2#141e: Concluding all KIs.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zh-CN" sz="1400" b="1" dirty="0" smtClean="0"/>
              <a:t>SA2#142</a:t>
            </a:r>
            <a:r>
              <a:rPr lang="en-US" altLang="zh-CN" sz="1400" b="1" dirty="0" smtClean="0"/>
              <a:t>e: All </a:t>
            </a:r>
            <a:r>
              <a:rPr lang="en-US" altLang="zh-CN" sz="1400" b="1" dirty="0"/>
              <a:t>remaining works for completing SI. Agreeing to a WID.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</p:txBody>
      </p:sp>
    </p:spTree>
    <p:extLst>
      <p:ext uri="{BB962C8B-B14F-4D97-AF65-F5344CB8AC3E}">
        <p14:creationId xmlns:p14="http://schemas.microsoft.com/office/powerpoint/2010/main" val="20135056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609" y="2720083"/>
            <a:ext cx="6827838" cy="1143000"/>
          </a:xfrm>
        </p:spPr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6537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FS_enh_EC status after SA2#136AH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15475136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FS_enh_EC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enhancement of support for Edge Computing in 5GC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 &gt; 40%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SP-190185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/>
              <a:t>FS_enh_EC TR 23.748 v0.3.0 is available </a:t>
            </a:r>
            <a:r>
              <a:rPr lang="de-DE" altLang="de-DE" sz="1200" b="1" dirty="0">
                <a:hlinkClick r:id="rId3"/>
              </a:rPr>
              <a:t>here</a:t>
            </a:r>
            <a:r>
              <a:rPr lang="de-DE" altLang="de-DE" sz="1200" b="1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/>
              <a:t>Total TUs requested for Study Phase in 2020 is 4. 1 TU is used and 3 TUs are remaining.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1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(Discovery of Edge Application Server)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7 new solutions are agreed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steps: Resolve ENs in the solutions; Solution evaluations; Way forwards towards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2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(Edge relocation)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No solution discussed yet.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3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(Network Information Provisioning to Local Applications with low latency)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No solution discussed yet.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4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(Consecutive traffic steering in different N6-LAN)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Downscoped. Will not be studied in Rel-17.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5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(Activating the traffic routing towards Local Data Network per AF request)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No solution discussed yet.</a:t>
            </a:r>
          </a:p>
        </p:txBody>
      </p:sp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FS_enh_EC status after SA2#136AH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dependencies:</a:t>
            </a:r>
            <a:endParaRPr 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None identified.</a:t>
            </a:r>
            <a:endParaRPr lang="de-DE" altLang="de-DE" sz="1400" b="1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 </a:t>
            </a:r>
            <a:r>
              <a:rPr lang="en-US" altLang="zh-CN" sz="1400" b="1" dirty="0"/>
              <a:t>None identified.</a:t>
            </a:r>
            <a:endParaRPr lang="de-DE" altLang="de-DE" sz="14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for the Next Meeting (SA2#138):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b="1" dirty="0"/>
              <a:t>Solution collection for all Key issues.</a:t>
            </a:r>
            <a:r>
              <a:rPr lang="en-US" altLang="zh-CN" sz="1400" b="1" dirty="0"/>
              <a:t> No new key issue will be discussed.</a:t>
            </a:r>
            <a:endParaRPr lang="de-DE" altLang="de-DE" sz="14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400" b="1" dirty="0"/>
              <a:t>Initial evaluation on key issue #1</a:t>
            </a:r>
            <a:r>
              <a:rPr lang="en-US" altLang="de-DE" sz="1400" b="1" dirty="0"/>
              <a:t>.</a:t>
            </a:r>
            <a:endParaRPr lang="de-DE" altLang="de-DE" sz="1400" b="1" dirty="0"/>
          </a:p>
          <a:p>
            <a:pPr lvl="2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SA2#138 (Apr): </a:t>
            </a:r>
            <a:r>
              <a:rPr lang="en-US" altLang="de-DE" sz="1400" b="1" dirty="0"/>
              <a:t>Finish solution collection for all key issues.</a:t>
            </a:r>
            <a:r>
              <a:rPr lang="en-US" altLang="zh-CN" sz="1400" b="1" dirty="0"/>
              <a:t> Start initial evaluation. New solutions should be proposed with all details, including impacts on existing NFs and services.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SA2#139 (May): Aim to conclude most Key issues. Submit TR 23.748 to SA#88 plenary for approval. Agree a WID.</a:t>
            </a:r>
          </a:p>
        </p:txBody>
      </p:sp>
    </p:spTree>
    <p:extLst>
      <p:ext uri="{BB962C8B-B14F-4D97-AF65-F5344CB8AC3E}">
        <p14:creationId xmlns:p14="http://schemas.microsoft.com/office/powerpoint/2010/main" val="19820418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FS_enh_EC status after </a:t>
            </a:r>
            <a:r>
              <a:rPr lang="en-US" altLang="de-DE" sz="2800" b="1" dirty="0" smtClean="0"/>
              <a:t>SA2#139</a:t>
            </a:r>
            <a:r>
              <a:rPr lang="en-US" altLang="zh-CN" sz="2800" b="1" dirty="0" smtClean="0"/>
              <a:t>e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66909540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FS_enh_EC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enhancement of support for Edge Computing in 5GC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xx%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SP-190185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/>
              <a:t>FS_enh_EC TR 23.748 v0.4.0 is available at</a:t>
            </a:r>
            <a:r>
              <a:rPr lang="de-DE" altLang="de-DE" sz="1200" b="1" dirty="0">
                <a:hlinkClick r:id="rId3"/>
              </a:rPr>
              <a:t> </a:t>
            </a:r>
            <a:r>
              <a:rPr lang="en-US" altLang="zh-CN" sz="1200" b="1" dirty="0" smtClean="0">
                <a:hlinkClick r:id="rId3"/>
              </a:rPr>
              <a:t>link</a:t>
            </a:r>
            <a:r>
              <a:rPr lang="de-DE" altLang="de-DE" sz="1200" b="1" dirty="0" smtClean="0"/>
              <a:t>. </a:t>
            </a:r>
            <a:endParaRPr lang="de-DE" altLang="de-DE" sz="1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1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(Discovery of Edge Application Server)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17 new solutions are agreed for this key issue, 7 existing solutions are revised. </a:t>
            </a:r>
            <a:r>
              <a:rPr lang="en-US" altLang="zh-CN" sz="1200" b="1" dirty="0" smtClean="0"/>
              <a:t>Totally 24 solutions for KI#1 in the TR.</a:t>
            </a:r>
            <a:endParaRPr lang="en-US" altLang="zh-CN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steps: Resolve ENs in solutions; Overall evaluation;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2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(Edge relocation)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19 solutions are agreed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Next steps: Potentially new/merged/simplified solutions, resolve ENs in the solutions; Classify the solutions based on different aspects; Overall evaluation.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Risk: The solutions are diverging, based on different assumptions (e.g. </a:t>
            </a:r>
            <a:r>
              <a:rPr lang="en-US" altLang="zh-CN" sz="1200" b="1" dirty="0" err="1" smtClean="0"/>
              <a:t>stateful</a:t>
            </a:r>
            <a:r>
              <a:rPr lang="en-US" altLang="zh-CN" sz="1200" b="1" dirty="0" smtClean="0"/>
              <a:t>/stateless application..) and focusing on different aspects (e.g. server rediscovery, packet lossless..). Classifying solutions based on problem spaces are needed for further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 smtClean="0"/>
              <a:t>Key </a:t>
            </a:r>
            <a:r>
              <a:rPr lang="en-US" altLang="zh-CN" sz="1600" b="1" dirty="0"/>
              <a:t>issue 3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(Network Information Provisioning to Local Applications with low latency)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9 solutions are agreed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steps: Potentially new/merged/simplified solutions, </a:t>
            </a:r>
            <a:r>
              <a:rPr lang="en-US" altLang="zh-CN" sz="1200" b="1" dirty="0" smtClean="0"/>
              <a:t>resolve </a:t>
            </a:r>
            <a:r>
              <a:rPr lang="en-US" altLang="zh-CN" sz="1200" b="1" dirty="0"/>
              <a:t>ENs in the solutions; Overall </a:t>
            </a:r>
            <a:r>
              <a:rPr lang="en-US" altLang="zh-CN" sz="1200" b="1" dirty="0" smtClean="0"/>
              <a:t>evaluation. </a:t>
            </a:r>
            <a:endParaRPr lang="en-US" altLang="zh-CN" sz="1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5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(Activating the traffic routing towards Local Data Network per AF request)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1 solution is agreed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steps: Resolve ENs in the solution; Overall evaluation; Conclusion.</a:t>
            </a:r>
          </a:p>
        </p:txBody>
      </p:sp>
    </p:spTree>
    <p:extLst>
      <p:ext uri="{BB962C8B-B14F-4D97-AF65-F5344CB8AC3E}">
        <p14:creationId xmlns:p14="http://schemas.microsoft.com/office/powerpoint/2010/main" val="14667716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FS_enh_EC status after SA2#139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dependencies:</a:t>
            </a:r>
            <a:endParaRPr 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None identified.</a:t>
            </a:r>
            <a:endParaRPr lang="de-DE" altLang="de-DE" sz="1400" b="1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None identified.</a:t>
            </a:r>
            <a:endParaRPr lang="de-DE" altLang="de-DE" sz="14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for the Next Meeting (SA2#140</a:t>
            </a:r>
            <a:r>
              <a:rPr lang="en-US" altLang="zh-CN" sz="1800" b="1" dirty="0"/>
              <a:t>e</a:t>
            </a:r>
            <a:r>
              <a:rPr lang="de-DE" sz="1800" b="1" dirty="0"/>
              <a:t>):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No new solution will be discussed for </a:t>
            </a:r>
            <a:r>
              <a:rPr lang="en-US" altLang="de-DE" sz="1400" b="1" dirty="0"/>
              <a:t>KI#1 and KI#5</a:t>
            </a:r>
            <a:r>
              <a:rPr lang="en-US" altLang="zh-CN" sz="1400" b="1" dirty="0"/>
              <a:t>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Last meeting to bring any new solutions for KI#2 and KI#3. New solution proposals should be reasonably complete.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400" b="1" dirty="0" smtClean="0"/>
              <a:t>Resolving ENs of existing solutions</a:t>
            </a:r>
            <a:r>
              <a:rPr lang="en-US" altLang="de-DE" sz="1400" b="1" dirty="0" smtClean="0"/>
              <a:t>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400" b="1" dirty="0" smtClean="0"/>
              <a:t>Overall </a:t>
            </a:r>
            <a:r>
              <a:rPr lang="de-DE" altLang="de-DE" sz="1400" b="1" dirty="0"/>
              <a:t>evaluation</a:t>
            </a:r>
            <a:r>
              <a:rPr lang="en-US" altLang="de-DE" sz="1400" b="1" dirty="0"/>
              <a:t> and conclusion </a:t>
            </a:r>
            <a:r>
              <a:rPr lang="en-US" altLang="de-DE" sz="1400" b="1" dirty="0" smtClean="0"/>
              <a:t>for </a:t>
            </a:r>
            <a:r>
              <a:rPr lang="en-US" altLang="de-DE" sz="1400" b="1" dirty="0"/>
              <a:t>KI#1 and </a:t>
            </a:r>
            <a:r>
              <a:rPr lang="en-US" altLang="de-DE" sz="1400" b="1" dirty="0" smtClean="0"/>
              <a:t>KI#5</a:t>
            </a:r>
            <a:r>
              <a:rPr lang="en-US" altLang="de-DE" sz="1400" b="1" dirty="0"/>
              <a:t>. </a:t>
            </a:r>
            <a:endParaRPr lang="de-DE" altLang="de-DE" sz="1400" b="1" dirty="0"/>
          </a:p>
          <a:p>
            <a:pPr lvl="2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SA2#140e: Concluding </a:t>
            </a:r>
            <a:r>
              <a:rPr lang="en-US" altLang="zh-CN" sz="1400" b="1" dirty="0" smtClean="0"/>
              <a:t>KI#1 and </a:t>
            </a:r>
            <a:r>
              <a:rPr lang="en-US" altLang="zh-CN" sz="1400" b="1" dirty="0"/>
              <a:t>KI#5. Sending TR to SA plenary for </a:t>
            </a:r>
            <a:r>
              <a:rPr lang="en-US" altLang="zh-CN" sz="1400" b="1" dirty="0" smtClean="0"/>
              <a:t>information. 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SA2#141e: All remaining works for completing SI. Agreeing to a WID.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</p:txBody>
      </p:sp>
    </p:spTree>
    <p:extLst>
      <p:ext uri="{BB962C8B-B14F-4D97-AF65-F5344CB8AC3E}">
        <p14:creationId xmlns:p14="http://schemas.microsoft.com/office/powerpoint/2010/main" val="16097129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7699</TotalTime>
  <Words>1149</Words>
  <Application>Microsoft Office PowerPoint</Application>
  <PresentationFormat>On-screen Show (4:3)</PresentationFormat>
  <Paragraphs>159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</vt:lpstr>
      <vt:lpstr>宋体</vt:lpstr>
      <vt:lpstr>Arial</vt:lpstr>
      <vt:lpstr>Calibri</vt:lpstr>
      <vt:lpstr>Times New Roman</vt:lpstr>
      <vt:lpstr>Office Theme</vt:lpstr>
      <vt:lpstr>1_Office Theme</vt:lpstr>
      <vt:lpstr>   FS_enh_EC Status Report</vt:lpstr>
      <vt:lpstr>PowerPoint Presentation</vt:lpstr>
      <vt:lpstr>FS_enh_EC status after SA2#140e (1/2)</vt:lpstr>
      <vt:lpstr>FS_enh_EC status after SA2#140e (2/2)</vt:lpstr>
      <vt:lpstr>backup</vt:lpstr>
      <vt:lpstr>FS_enh_EC status after SA2#136AH (1/2)</vt:lpstr>
      <vt:lpstr>FS_enh_EC status after SA2#136AH (2/2)</vt:lpstr>
      <vt:lpstr>FS_enh_EC status after SA2#139e (1/2)</vt:lpstr>
      <vt:lpstr>FS_enh_EC status after SA2#139e (2/2)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HW_NH5</cp:lastModifiedBy>
  <cp:revision>1378</cp:revision>
  <dcterms:created xsi:type="dcterms:W3CDTF">2008-08-30T09:32:10Z</dcterms:created>
  <dcterms:modified xsi:type="dcterms:W3CDTF">2020-09-03T03:56:33Z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(3)+lrhHzbjpyHsULzgkw8WXTxHKkDP6atQzXacrpd0MyYGKxdnhyFmpS1l/hFcYRCePXIzsSwh
Rb+aE11Kar/D4CHkN3h94/BxtW28TGWajFy6GORkQN4gP2y0kQL69YScBznXrXF1DTjz4q6f
Np19dKfnef998UlgH/pa/QAjipitAh8hDJicenOUNzV3wwiWTwRn1XhnhzbS6I1BAgBk99cB
dd48QKssQTsOJLICqC</vt:lpwstr>
  </property>
  <property fmtid="{D5CDD505-2E9C-101B-9397-08002B2CF9AE}" pid="9" name="_2015_ms_pID_7253431">
    <vt:lpwstr>6KEX77cWeOpWelXIdI2lOALxiJE6gIgdU1x483b+cJLskPxH4H+BLe
fT2fAsIOUDveQft4o+9UDpKh0owi4O632z9hluC/T3HUE7UIUAIdFKUPhyZgz6tYFD9iNaLV
kyt11PaH4ptIy1vWXPqcJoSJXv6oWh09cvW4GEEAMGna5+Emh/85qzbkuqXx3C9zjyo8/crX
IR2U5TqY1h3HDS6s75y599xl9X3NxYHANoQe</vt:lpwstr>
  </property>
  <property fmtid="{D5CDD505-2E9C-101B-9397-08002B2CF9AE}" pid="10" name="_2015_ms_pID_7253432">
    <vt:lpwstr>hg==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1582028366</vt:lpwstr>
  </property>
</Properties>
</file>