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4"/>
  </p:sldMasterIdLst>
  <p:notesMasterIdLst>
    <p:notesMasterId r:id="rId13"/>
  </p:notesMasterIdLst>
  <p:handoutMasterIdLst>
    <p:handoutMasterId r:id="rId14"/>
  </p:handoutMasterIdLst>
  <p:sldIdLst>
    <p:sldId id="303" r:id="rId5"/>
    <p:sldId id="802" r:id="rId6"/>
    <p:sldId id="811" r:id="rId7"/>
    <p:sldId id="812" r:id="rId8"/>
    <p:sldId id="813" r:id="rId9"/>
    <p:sldId id="814" r:id="rId10"/>
    <p:sldId id="815" r:id="rId11"/>
    <p:sldId id="790" r:id="rId12"/>
  </p:sldIdLst>
  <p:sldSz cx="9144000" cy="6858000" type="screen4x3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pporteur" initials="SS" lastIdx="1" clrIdx="0">
    <p:extLst>
      <p:ext uri="{19B8F6BF-5375-455C-9EA6-DF929625EA0E}">
        <p15:presenceInfo xmlns:p15="http://schemas.microsoft.com/office/powerpoint/2012/main" userId="rapporteur" providerId="None"/>
      </p:ext>
    </p:extLst>
  </p:cmAuthor>
  <p:cmAuthor id="2" name="Huawei" initials="HW" lastIdx="3" clrIdx="1">
    <p:extLst>
      <p:ext uri="{19B8F6BF-5375-455C-9EA6-DF929625EA0E}">
        <p15:presenceInfo xmlns:p15="http://schemas.microsoft.com/office/powerpoint/2012/main" userId="Huawei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FF3300"/>
    <a:srgbClr val="62A14D"/>
    <a:srgbClr val="000000"/>
    <a:srgbClr val="C6D254"/>
    <a:srgbClr val="B1D254"/>
    <a:srgbClr val="72AF2F"/>
    <a:srgbClr val="5C88D0"/>
    <a:srgbClr val="2A6EA8"/>
    <a:srgbClr val="7273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502" autoAdjust="0"/>
    <p:restoredTop sz="94625" autoAdjust="0"/>
  </p:normalViewPr>
  <p:slideViewPr>
    <p:cSldViewPr snapToGrid="0">
      <p:cViewPr varScale="1">
        <p:scale>
          <a:sx n="102" d="100"/>
          <a:sy n="102" d="100"/>
        </p:scale>
        <p:origin x="1044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79" d="100"/>
          <a:sy n="79" d="100"/>
        </p:scale>
        <p:origin x="3954" y="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9E436C27-80EF-4A0D-A875-AA5301B61E12}" type="datetime1">
              <a:rPr lang="en-US"/>
              <a:pPr>
                <a:defRPr/>
              </a:pPr>
              <a:t>9/4/2020</a:t>
            </a:fld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4896699-8EAF-425A-91DC-02EF736CA54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36622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63FBF7EF-8678-4E88-BD87-1D3EF3670A8E}" type="datetime1">
              <a:rPr lang="en-US"/>
              <a:pPr>
                <a:defRPr/>
              </a:pPr>
              <a:t>9/4/2020</a:t>
            </a:fld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2950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E0B2C6-996E-45E1-BA1D-CBDA9768A25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36676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pPr>
                <a:spcBef>
                  <a:spcPct val="0"/>
                </a:spcBef>
              </a:pPr>
              <a:t>1</a:t>
            </a:fld>
            <a:endParaRPr lang="en-GB" altLang="en-US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2950"/>
            <a:ext cx="4967287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391105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138624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411172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737293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5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041680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6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369004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7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344026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4"/>
          <p:cNvSpPr txBox="1">
            <a:spLocks noChangeArrowheads="1"/>
          </p:cNvSpPr>
          <p:nvPr userDrawn="1"/>
        </p:nvSpPr>
        <p:spPr bwMode="auto">
          <a:xfrm>
            <a:off x="298450" y="85317"/>
            <a:ext cx="581025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sv-SE" altLang="en-US" sz="1200" b="1" dirty="0">
              <a:latin typeface="Arial "/>
            </a:endParaRPr>
          </a:p>
          <a:p>
            <a:r>
              <a:rPr lang="de-DE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3GPP TSG SA </a:t>
            </a:r>
            <a:r>
              <a:rPr lang="de-DE" sz="1200" b="1" kern="1200" dirty="0" smtClean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WG </a:t>
            </a:r>
            <a:r>
              <a:rPr lang="de-DE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Meeting </a:t>
            </a:r>
            <a:r>
              <a:rPr lang="de-DE" sz="1200" b="1" kern="1200" dirty="0" smtClean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#89E</a:t>
            </a:r>
            <a:endParaRPr lang="de-DE" sz="1200" b="1" kern="1200" dirty="0">
              <a:solidFill>
                <a:schemeClr val="tx1"/>
              </a:solidFill>
              <a:latin typeface="Arial "/>
              <a:ea typeface="+mn-ea"/>
              <a:cs typeface="Arial" panose="020B0604020202020204" pitchFamily="34" charset="0"/>
            </a:endParaRPr>
          </a:p>
          <a:p>
            <a:r>
              <a:rPr lang="de-DE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Electronic meeting, </a:t>
            </a:r>
            <a:r>
              <a:rPr lang="de-DE" sz="1200" b="1" kern="1200" dirty="0" smtClean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15 September-21 September </a:t>
            </a:r>
            <a:r>
              <a:rPr lang="de-DE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2020</a:t>
            </a:r>
            <a:endParaRPr lang="sv-SE" altLang="en-US" sz="1200" b="1" kern="1200" dirty="0">
              <a:solidFill>
                <a:schemeClr val="tx1"/>
              </a:solidFill>
              <a:latin typeface="Arial 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Text Box 13"/>
          <p:cNvSpPr txBox="1">
            <a:spLocks noChangeArrowheads="1"/>
          </p:cNvSpPr>
          <p:nvPr userDrawn="1"/>
        </p:nvSpPr>
        <p:spPr bwMode="auto">
          <a:xfrm>
            <a:off x="4732867" y="324480"/>
            <a:ext cx="2335351" cy="5501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lang="en-US" altLang="zh-CN" sz="1400" b="1" kern="1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SP-20xxxx</a:t>
            </a: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050" b="1" kern="1200" dirty="0" smtClean="0">
                <a:solidFill>
                  <a:srgbClr val="0000FF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</a:t>
            </a:r>
            <a:r>
              <a:rPr lang="en-US" altLang="zh-CN" sz="1050" b="1" kern="1200" baseline="0" dirty="0" smtClean="0">
                <a:solidFill>
                  <a:srgbClr val="0000FF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was S2-2005356, S2-200</a:t>
            </a:r>
            <a:r>
              <a:rPr lang="en-US" altLang="zh-CN" sz="1050" b="1" kern="1200" dirty="0" smtClean="0">
                <a:solidFill>
                  <a:srgbClr val="0000FF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4761)</a:t>
            </a:r>
            <a:endParaRPr lang="en-GB" altLang="en-US" sz="1050" b="1" kern="1200" dirty="0">
              <a:solidFill>
                <a:srgbClr val="0000FF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941790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7954627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7252697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2977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590550" y="6373813"/>
            <a:ext cx="6169025" cy="323850"/>
          </a:xfrm>
          <a:prstGeom prst="homePlate">
            <a:avLst>
              <a:gd name="adj" fmla="val 91541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88950" y="228600"/>
            <a:ext cx="68278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85775" y="1454150"/>
            <a:ext cx="8388350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538163" y="6462713"/>
            <a:ext cx="5473170" cy="242887"/>
          </a:xfrm>
          <a:prstGeom prst="rect">
            <a:avLst/>
          </a:prstGeom>
          <a:noFill/>
        </p:spPr>
        <p:txBody>
          <a:bodyPr anchor="ctr">
            <a:normAutofit fontScale="92500" lnSpcReduction="10000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de-DE" sz="1200" dirty="0">
                <a:solidFill>
                  <a:schemeClr val="bg1"/>
                </a:solidFill>
              </a:rPr>
              <a:t>TSG </a:t>
            </a:r>
            <a:r>
              <a:rPr lang="en-GB" altLang="de-DE" sz="1200" dirty="0" smtClean="0">
                <a:solidFill>
                  <a:schemeClr val="bg1"/>
                </a:solidFill>
              </a:rPr>
              <a:t>SA#89E</a:t>
            </a:r>
            <a:r>
              <a:rPr lang="en-GB" altLang="de-DE" sz="1200" baseline="0" dirty="0" smtClean="0">
                <a:solidFill>
                  <a:schemeClr val="bg1"/>
                </a:solidFill>
              </a:rPr>
              <a:t> </a:t>
            </a:r>
            <a:r>
              <a:rPr lang="en-GB" altLang="de-DE" sz="1200" baseline="0" dirty="0">
                <a:solidFill>
                  <a:schemeClr val="bg1"/>
                </a:solidFill>
              </a:rPr>
              <a:t>Electronic meeting, </a:t>
            </a:r>
            <a:r>
              <a:rPr lang="en-GB" altLang="de-DE" sz="1200" baseline="0" dirty="0" smtClean="0">
                <a:solidFill>
                  <a:schemeClr val="bg1"/>
                </a:solidFill>
              </a:rPr>
              <a:t>15 September </a:t>
            </a:r>
            <a:r>
              <a:rPr lang="en-GB" altLang="de-DE" sz="1200" baseline="0" dirty="0">
                <a:solidFill>
                  <a:schemeClr val="bg1"/>
                </a:solidFill>
              </a:rPr>
              <a:t>- </a:t>
            </a:r>
            <a:r>
              <a:rPr lang="en-GB" altLang="de-DE" sz="1200" baseline="0" dirty="0" smtClean="0">
                <a:solidFill>
                  <a:schemeClr val="bg1"/>
                </a:solidFill>
              </a:rPr>
              <a:t>21 </a:t>
            </a:r>
            <a:r>
              <a:rPr lang="en-US" altLang="zh-CN" sz="1200" baseline="0" dirty="0" smtClean="0">
                <a:solidFill>
                  <a:schemeClr val="bg1"/>
                </a:solidFill>
              </a:rPr>
              <a:t>September</a:t>
            </a:r>
            <a:r>
              <a:rPr lang="en-GB" altLang="de-DE" sz="1200" baseline="0" dirty="0" smtClean="0">
                <a:solidFill>
                  <a:schemeClr val="bg1"/>
                </a:solidFill>
              </a:rPr>
              <a:t>, </a:t>
            </a:r>
            <a:r>
              <a:rPr lang="en-GB" altLang="de-DE" sz="1200" baseline="0" dirty="0">
                <a:solidFill>
                  <a:schemeClr val="bg1"/>
                </a:solidFill>
              </a:rPr>
              <a:t>2020</a:t>
            </a:r>
            <a:endParaRPr lang="en-GB" altLang="de-DE" sz="1200" dirty="0">
              <a:solidFill>
                <a:schemeClr val="bg1"/>
              </a:solidFill>
            </a:endParaRPr>
          </a:p>
          <a:p>
            <a:pPr>
              <a:defRPr/>
            </a:pPr>
            <a:endParaRPr lang="en-GB" sz="1200" spc="300" dirty="0">
              <a:solidFill>
                <a:schemeClr val="bg1"/>
              </a:solidFill>
            </a:endParaRPr>
          </a:p>
        </p:txBody>
      </p:sp>
      <p:sp>
        <p:nvSpPr>
          <p:cNvPr id="12" name="Oval 11"/>
          <p:cNvSpPr/>
          <p:nvPr userDrawn="1"/>
        </p:nvSpPr>
        <p:spPr bwMode="auto">
          <a:xfrm>
            <a:off x="8318500" y="6383338"/>
            <a:ext cx="511175" cy="296862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1E10F64A-668A-451F-BD49-32A860AAC750}" type="slidenum">
              <a:rPr lang="en-GB" altLang="en-US" b="1" smtClean="0"/>
              <a:pPr algn="ctr">
                <a:defRPr/>
              </a:pPr>
              <a:t>‹#›</a:t>
            </a:fld>
            <a:endParaRPr lang="en-GB" altLang="en-US" b="1"/>
          </a:p>
          <a:p>
            <a:pPr>
              <a:defRPr/>
            </a:pPr>
            <a:endParaRPr lang="en-GB" altLang="en-US"/>
          </a:p>
        </p:txBody>
      </p:sp>
      <p:sp>
        <p:nvSpPr>
          <p:cNvPr id="1031" name="Rectangle 15"/>
          <p:cNvSpPr>
            <a:spLocks noChangeArrowheads="1"/>
          </p:cNvSpPr>
          <p:nvPr userDrawn="1"/>
        </p:nvSpPr>
        <p:spPr bwMode="auto">
          <a:xfrm>
            <a:off x="4086225" y="3303588"/>
            <a:ext cx="9715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>
                <a:solidFill>
                  <a:schemeClr val="bg1"/>
                </a:solidFill>
              </a:rPr>
              <a:t>© 3GPP 2012</a:t>
            </a:r>
            <a:endParaRPr lang="en-GB" altLang="en-US"/>
          </a:p>
        </p:txBody>
      </p:sp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7439025" y="6462713"/>
            <a:ext cx="82426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/>
              <a:t>© 3GPP 2020</a:t>
            </a:r>
          </a:p>
        </p:txBody>
      </p:sp>
      <p:pic>
        <p:nvPicPr>
          <p:cNvPr id="1033" name="Picture 10" descr="3GPP_TM_RD.jpg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6338" y="415925"/>
            <a:ext cx="13081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67" r:id="rId2"/>
    <p:sldLayoutId id="2147483768" r:id="rId3"/>
    <p:sldLayoutId id="2147483769" r:id="rId4"/>
  </p:sldLayoutIdLst>
  <p:transition spd="slow"/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Blip>
          <a:blip r:embed="rId7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3gpp.org/ftp/tsg_sa/WG2_Arch/TSGS2_140e_Electronic/INBOX/Chairmans_Notes/ChairmansNotes_Combined_AI%23_4.1_5.X_7.X%20_08-26-FINAL-UPDATED.doc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hyperlink" Target="https://www.3gpp.org/ftp/Specs/archive/23_series/23.700-91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41243" y="2194370"/>
            <a:ext cx="6201254" cy="1101329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GB" sz="3600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r>
              <a:rPr lang="en-GB" sz="3600"/>
              <a:t> </a:t>
            </a:r>
            <a:r>
              <a:rPr lang="en-US" sz="3600" b="1"/>
              <a:t>FS_eNA_ph2 </a:t>
            </a:r>
            <a:r>
              <a:rPr lang="en-US" altLang="de-DE" sz="3600" b="1" dirty="0"/>
              <a:t>Status </a:t>
            </a:r>
            <a:r>
              <a:rPr lang="en-GB" altLang="zh-CN" sz="3600" b="1" dirty="0"/>
              <a:t>Report</a:t>
            </a:r>
            <a:endParaRPr lang="en-GB" sz="3600" b="1" dirty="0"/>
          </a:p>
        </p:txBody>
      </p:sp>
      <p:sp>
        <p:nvSpPr>
          <p:cNvPr id="6147" name="Subtitle 6"/>
          <p:cNvSpPr>
            <a:spLocks noGrp="1"/>
          </p:cNvSpPr>
          <p:nvPr>
            <p:ph type="subTitle" idx="1"/>
          </p:nvPr>
        </p:nvSpPr>
        <p:spPr>
          <a:xfrm>
            <a:off x="1541243" y="4006360"/>
            <a:ext cx="6400800" cy="13144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000" b="1" dirty="0"/>
              <a:t/>
            </a:r>
            <a:br>
              <a:rPr lang="en-US" altLang="en-US" sz="2000" b="1" dirty="0"/>
            </a:br>
            <a:r>
              <a:rPr lang="en-GB" sz="1800" b="1" dirty="0">
                <a:latin typeface="Arial" charset="0"/>
              </a:rPr>
              <a:t>Xiaobo Wu(Huawei), Aihua Li(China Mobile)</a:t>
            </a:r>
          </a:p>
          <a:p>
            <a:pPr>
              <a:lnSpc>
                <a:spcPct val="80000"/>
              </a:lnSpc>
              <a:defRPr/>
            </a:pPr>
            <a:endParaRPr lang="en-US" altLang="en-US" sz="2000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defRPr/>
            </a:pPr>
            <a:endParaRPr lang="en-GB" altLang="en-US" sz="20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241789" y="2617443"/>
            <a:ext cx="8554480" cy="3520963"/>
          </a:xfrm>
        </p:spPr>
        <p:txBody>
          <a:bodyPr/>
          <a:lstStyle/>
          <a:p>
            <a:r>
              <a:rPr lang="de-DE" altLang="de-DE" sz="2000" dirty="0"/>
              <a:t>Progress since </a:t>
            </a:r>
            <a:r>
              <a:rPr lang="de-DE" altLang="de-DE" sz="2000" dirty="0" smtClean="0"/>
              <a:t>SA#88:</a:t>
            </a:r>
            <a:endParaRPr lang="de-DE" altLang="de-DE" sz="2000" dirty="0"/>
          </a:p>
          <a:p>
            <a:pPr lvl="1">
              <a:spcBef>
                <a:spcPts val="300"/>
              </a:spcBef>
              <a:defRPr/>
            </a:pPr>
            <a:r>
              <a:rPr lang="en-US" altLang="zh-CN" sz="1200" dirty="0" smtClean="0"/>
              <a:t>21 </a:t>
            </a:r>
            <a:r>
              <a:rPr lang="en-US" altLang="zh-CN" sz="1200" dirty="0"/>
              <a:t>new solutions added, and </a:t>
            </a:r>
            <a:r>
              <a:rPr lang="en-US" altLang="zh-CN" sz="1200" dirty="0" smtClean="0"/>
              <a:t>41 </a:t>
            </a:r>
            <a:r>
              <a:rPr lang="en-US" altLang="zh-CN" sz="1200" dirty="0"/>
              <a:t>contributions agreed to update current solutions. </a:t>
            </a:r>
          </a:p>
          <a:p>
            <a:pPr lvl="1">
              <a:spcBef>
                <a:spcPts val="300"/>
              </a:spcBef>
              <a:defRPr/>
            </a:pPr>
            <a:r>
              <a:rPr lang="en-US" altLang="zh-CN" sz="1200" dirty="0" smtClean="0"/>
              <a:t>TR 23.700-91 </a:t>
            </a:r>
            <a:r>
              <a:rPr lang="en-US" altLang="zh-CN" sz="1200" dirty="0" smtClean="0"/>
              <a:t>sent </a:t>
            </a:r>
            <a:r>
              <a:rPr lang="en-US" altLang="zh-CN" sz="1200" dirty="0"/>
              <a:t>to SA plenary for information</a:t>
            </a:r>
            <a:r>
              <a:rPr lang="en-US" altLang="zh-CN" sz="1200" dirty="0" smtClean="0"/>
              <a:t>.</a:t>
            </a:r>
          </a:p>
          <a:p>
            <a:pPr lvl="1">
              <a:spcBef>
                <a:spcPts val="300"/>
              </a:spcBef>
              <a:defRPr/>
            </a:pPr>
            <a:r>
              <a:rPr lang="de-DE" altLang="zh-CN" sz="1200" u="sng" dirty="0"/>
              <a:t>started evaluation for KI#4, KI#15 and KI#16</a:t>
            </a:r>
            <a:endParaRPr lang="en-US" altLang="zh-CN" sz="1200" u="sng" dirty="0" smtClean="0"/>
          </a:p>
          <a:p>
            <a:pPr marL="457200" lvl="1" indent="0">
              <a:spcBef>
                <a:spcPts val="0"/>
              </a:spcBef>
              <a:spcAft>
                <a:spcPts val="0"/>
              </a:spcAft>
              <a:buNone/>
            </a:pPr>
            <a:endParaRPr lang="en-US" sz="1400" dirty="0"/>
          </a:p>
          <a:p>
            <a:r>
              <a:rPr lang="en-US" altLang="de-DE" sz="2000" dirty="0"/>
              <a:t>RAN impacts or dependencies:</a:t>
            </a:r>
          </a:p>
          <a:p>
            <a:pPr lvl="1"/>
            <a:r>
              <a:rPr lang="en-US" altLang="de-DE" sz="1400" dirty="0" smtClean="0"/>
              <a:t>None</a:t>
            </a:r>
          </a:p>
          <a:p>
            <a:pPr marL="457200" lvl="1" indent="0">
              <a:buNone/>
            </a:pPr>
            <a:endParaRPr lang="en-US" altLang="de-DE" sz="2000" dirty="0" smtClean="0"/>
          </a:p>
          <a:p>
            <a:r>
              <a:rPr lang="en-US" altLang="de-DE" sz="2000" dirty="0" smtClean="0"/>
              <a:t>Next </a:t>
            </a:r>
            <a:r>
              <a:rPr lang="en-US" altLang="de-DE" sz="2000" dirty="0"/>
              <a:t>steps:</a:t>
            </a:r>
          </a:p>
          <a:p>
            <a:pPr lvl="1"/>
            <a:r>
              <a:rPr lang="en-US" sz="1400" u="sng" dirty="0" smtClean="0"/>
              <a:t>No new solution is allowed except the </a:t>
            </a:r>
            <a:r>
              <a:rPr lang="en-US" sz="1400" u="sng" dirty="0" smtClean="0"/>
              <a:t>submitted </a:t>
            </a:r>
            <a:r>
              <a:rPr lang="en-US" sz="1400" u="sng" dirty="0" smtClean="0"/>
              <a:t>solution(s) </a:t>
            </a:r>
            <a:r>
              <a:rPr lang="en-US" sz="1400" u="sng" dirty="0" smtClean="0"/>
              <a:t>in SA2#140E </a:t>
            </a:r>
            <a:r>
              <a:rPr lang="en-US" sz="1400" u="sng" dirty="0" smtClean="0"/>
              <a:t>marked as postponed in </a:t>
            </a:r>
            <a:r>
              <a:rPr lang="en-US" sz="1400" u="sng" dirty="0" smtClean="0">
                <a:hlinkClick r:id="rId3"/>
              </a:rPr>
              <a:t>SA2#140E chairman Notes </a:t>
            </a:r>
            <a:r>
              <a:rPr lang="en-US" sz="1400" u="sng" dirty="0" smtClean="0"/>
              <a:t>.</a:t>
            </a:r>
          </a:p>
          <a:p>
            <a:pPr lvl="1"/>
            <a:r>
              <a:rPr lang="en-US" sz="1400" dirty="0" smtClean="0"/>
              <a:t>Complete </a:t>
            </a:r>
            <a:r>
              <a:rPr lang="en-US" sz="1400" dirty="0"/>
              <a:t>solution, evaluation  and conclusion(s) for each Key Issue.</a:t>
            </a:r>
            <a:r>
              <a:rPr lang="en-GB" altLang="zh-CN" sz="800" dirty="0"/>
              <a:t> 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79388" y="83891"/>
            <a:ext cx="7112000" cy="1143000"/>
          </a:xfrm>
        </p:spPr>
        <p:txBody>
          <a:bodyPr/>
          <a:lstStyle/>
          <a:p>
            <a:r>
              <a:rPr lang="en-US" altLang="de-DE" b="1" dirty="0"/>
              <a:t>FS_eNA_ph2 status at SA#89-e</a:t>
            </a:r>
          </a:p>
        </p:txBody>
      </p:sp>
      <p:graphicFrame>
        <p:nvGraphicFramePr>
          <p:cNvPr id="5" name="Content Placeholder 8">
            <a:extLst>
              <a:ext uri="{FF2B5EF4-FFF2-40B4-BE49-F238E27FC236}">
                <a16:creationId xmlns="" xmlns:a16="http://schemas.microsoft.com/office/drawing/2014/main" id="{2033FE64-1FFA-48D9-81A7-04C4D37364C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99865938"/>
              </p:ext>
            </p:extLst>
          </p:nvPr>
        </p:nvGraphicFramePr>
        <p:xfrm>
          <a:off x="179388" y="1376363"/>
          <a:ext cx="8810067" cy="942136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47050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87714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US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FS_eNA_Ph2</a:t>
                      </a:r>
                      <a:r>
                        <a:rPr lang="en-US" sz="1400" b="1" kern="1200" baseline="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4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Study on Enablers for Network Automation for 5G - phase 2</a:t>
                      </a:r>
                      <a:endParaRPr lang="en-US" altLang="zh-CN" sz="1400" b="1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55</a:t>
                      </a:r>
                      <a:r>
                        <a:rPr lang="en-US" sz="14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&gt; </a:t>
                      </a:r>
                      <a:r>
                        <a:rPr lang="en-US" sz="14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70%</a:t>
                      </a:r>
                      <a:endParaRPr lang="en-US" sz="1400" b="1" kern="1200" dirty="0">
                        <a:solidFill>
                          <a:srgbClr val="7030A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June, </a:t>
                      </a:r>
                      <a:r>
                        <a:rPr kumimoji="0" lang="en-US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  <a:r>
                        <a:rPr kumimoji="0" lang="en-US" altLang="zh-CN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-&gt; </a:t>
                      </a:r>
                      <a:r>
                        <a:rPr kumimoji="0" lang="en-US" altLang="zh-CN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Dec, 2020</a:t>
                      </a:r>
                      <a:endParaRPr lang="en-US" sz="1400" b="1" i="0" dirty="0">
                        <a:solidFill>
                          <a:srgbClr val="7030A0"/>
                        </a:solidFill>
                        <a:latin typeface="+mn-lt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altLang="zh-CN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SP-190557</a:t>
                      </a:r>
                      <a:endParaRPr lang="en-US" altLang="zh-CN" sz="1400" b="1" i="0" dirty="0">
                        <a:solidFill>
                          <a:srgbClr val="7030A0"/>
                        </a:solidFill>
                        <a:latin typeface="+mn-lt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0003670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79388" y="83891"/>
            <a:ext cx="7112000" cy="1143000"/>
          </a:xfrm>
        </p:spPr>
        <p:txBody>
          <a:bodyPr/>
          <a:lstStyle/>
          <a:p>
            <a:r>
              <a:rPr lang="en-US" altLang="de-DE" b="1" dirty="0"/>
              <a:t>FS_eNA_ph2 status after </a:t>
            </a:r>
            <a:r>
              <a:rPr lang="en-US" altLang="de-DE" b="1" dirty="0" smtClean="0"/>
              <a:t>SA2#140E </a:t>
            </a:r>
            <a:r>
              <a:rPr lang="en-US" altLang="de-DE" b="1" dirty="0"/>
              <a:t>(</a:t>
            </a:r>
            <a:r>
              <a:rPr lang="en-US" altLang="de-DE" b="1" dirty="0" smtClean="0"/>
              <a:t>1/5)</a:t>
            </a:r>
            <a:endParaRPr lang="en-US" altLang="de-DE" b="1" dirty="0"/>
          </a:p>
        </p:txBody>
      </p:sp>
      <p:sp>
        <p:nvSpPr>
          <p:cNvPr id="11" name="Content Placeholder 7"/>
          <p:cNvSpPr>
            <a:spLocks noGrp="1"/>
          </p:cNvSpPr>
          <p:nvPr>
            <p:ph sz="half" idx="2"/>
          </p:nvPr>
        </p:nvSpPr>
        <p:spPr>
          <a:xfrm>
            <a:off x="340971" y="2467971"/>
            <a:ext cx="8554481" cy="3796095"/>
          </a:xfrm>
          <a:noFill/>
        </p:spPr>
        <p:txBody>
          <a:bodyPr/>
          <a:lstStyle/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</a:pPr>
            <a:r>
              <a:rPr lang="en-US" altLang="de-DE" sz="1600" dirty="0"/>
              <a:t>General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dirty="0"/>
              <a:t>FS_eNA_ph2 TR </a:t>
            </a:r>
            <a:r>
              <a:rPr lang="en-US" altLang="de-DE" sz="1200" dirty="0" smtClean="0"/>
              <a:t>23.700-91 is </a:t>
            </a:r>
            <a:r>
              <a:rPr lang="en-US" altLang="de-DE" sz="1200" dirty="0"/>
              <a:t>available </a:t>
            </a:r>
            <a:r>
              <a:rPr lang="en-US" altLang="de-DE" sz="1200" dirty="0">
                <a:hlinkClick r:id="rId4"/>
              </a:rPr>
              <a:t>here</a:t>
            </a:r>
            <a:r>
              <a:rPr lang="en-US" altLang="de-DE" sz="1200" dirty="0" smtClean="0"/>
              <a:t>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/>
              <a:t>SID has 18 KI and </a:t>
            </a:r>
            <a:r>
              <a:rPr lang="en-US" altLang="zh-CN" sz="1200" dirty="0" smtClean="0"/>
              <a:t>77 </a:t>
            </a:r>
            <a:r>
              <a:rPr lang="en-US" altLang="zh-CN" sz="1200" dirty="0"/>
              <a:t>solutions in the </a:t>
            </a:r>
            <a:r>
              <a:rPr lang="en-US" altLang="zh-CN" sz="1200" dirty="0" smtClean="0"/>
              <a:t>TR.</a:t>
            </a:r>
            <a:endParaRPr lang="en-US" altLang="de-DE" sz="1200" dirty="0"/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</a:pPr>
            <a:r>
              <a:rPr lang="en-GB" altLang="zh-CN" sz="1600" dirty="0"/>
              <a:t>Key Issue #1: Logical decomposition of NWDAF and possible interactions between logical functions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 smtClean="0"/>
              <a:t>9 </a:t>
            </a:r>
            <a:r>
              <a:rPr lang="en-US" altLang="zh-CN" sz="1200" dirty="0"/>
              <a:t>solutions are </a:t>
            </a:r>
            <a:r>
              <a:rPr lang="en-US" altLang="zh-CN" sz="1200" dirty="0" smtClean="0"/>
              <a:t>documented </a:t>
            </a:r>
            <a:r>
              <a:rPr lang="en-US" altLang="zh-CN" sz="1200" dirty="0"/>
              <a:t>for this key issue.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/>
              <a:t>Next steps: Resolve ENs in solutions and complete the existing solutions; Start evaluation and conclusion.</a:t>
            </a:r>
            <a:endParaRPr lang="en-GB" altLang="zh-CN" sz="1200" dirty="0"/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</a:pPr>
            <a:r>
              <a:rPr lang="en-GB" altLang="zh-CN" sz="1600" dirty="0" smtClean="0"/>
              <a:t>Key </a:t>
            </a:r>
            <a:r>
              <a:rPr lang="en-GB" altLang="zh-CN" sz="1600" dirty="0"/>
              <a:t>Issue #2: Multiple NWDAF instances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 smtClean="0"/>
              <a:t>27 </a:t>
            </a:r>
            <a:r>
              <a:rPr lang="en-US" altLang="zh-CN" sz="1200" dirty="0"/>
              <a:t>solutions are </a:t>
            </a:r>
            <a:r>
              <a:rPr lang="en-US" altLang="zh-CN" sz="1200" dirty="0"/>
              <a:t>documented </a:t>
            </a:r>
            <a:r>
              <a:rPr lang="en-US" altLang="zh-CN" sz="1200" dirty="0"/>
              <a:t>for this key </a:t>
            </a:r>
            <a:r>
              <a:rPr lang="en-US" altLang="zh-CN" sz="1200" dirty="0" smtClean="0"/>
              <a:t>issue. </a:t>
            </a:r>
            <a:endParaRPr lang="en-US" altLang="zh-CN" sz="12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/>
              <a:t>Next steps</a:t>
            </a:r>
            <a:r>
              <a:rPr lang="en-US" altLang="zh-CN" sz="1200" dirty="0" smtClean="0"/>
              <a:t>:</a:t>
            </a:r>
            <a:endParaRPr lang="en-US" altLang="zh-CN" sz="1200" dirty="0"/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/>
              <a:t>Resolve ENs in </a:t>
            </a:r>
            <a:r>
              <a:rPr lang="en-US" altLang="zh-CN" sz="1200" dirty="0" smtClean="0"/>
              <a:t>solutions; </a:t>
            </a:r>
            <a:endParaRPr lang="en-US" altLang="zh-CN" sz="1200" strike="sngStrike" dirty="0"/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/>
              <a:t>Start evaluation and conclusion</a:t>
            </a:r>
            <a:r>
              <a:rPr lang="en-GB" altLang="zh-CN" sz="1200" dirty="0" smtClean="0"/>
              <a:t>.</a:t>
            </a:r>
            <a:endParaRPr lang="en-GB" altLang="zh-CN" sz="1200" strike="sngStrike" dirty="0"/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</a:pPr>
            <a:r>
              <a:rPr lang="en-GB" altLang="zh-CN" sz="1600" dirty="0" smtClean="0">
                <a:solidFill>
                  <a:schemeClr val="bg1">
                    <a:lumMod val="65000"/>
                  </a:schemeClr>
                </a:solidFill>
              </a:rPr>
              <a:t>Key </a:t>
            </a:r>
            <a:r>
              <a:rPr lang="en-GB" altLang="zh-CN" sz="1600" dirty="0">
                <a:solidFill>
                  <a:schemeClr val="bg1">
                    <a:lumMod val="65000"/>
                  </a:schemeClr>
                </a:solidFill>
              </a:rPr>
              <a:t>Issue #3: Mapping of NWDAF use cases to NFs and identify actions that could be taken based on NWDAF analytics and predictions (</a:t>
            </a:r>
            <a:r>
              <a:rPr lang="en-US" altLang="zh-CN" sz="1600" dirty="0">
                <a:solidFill>
                  <a:schemeClr val="bg1">
                    <a:lumMod val="65000"/>
                  </a:schemeClr>
                </a:solidFill>
              </a:rPr>
              <a:t>NOT to be progressed in R17</a:t>
            </a:r>
            <a:r>
              <a:rPr lang="en-GB" altLang="zh-CN" sz="1600" dirty="0">
                <a:solidFill>
                  <a:schemeClr val="bg1">
                    <a:lumMod val="65000"/>
                  </a:schemeClr>
                </a:solidFill>
              </a:rPr>
              <a:t>)</a:t>
            </a:r>
          </a:p>
        </p:txBody>
      </p:sp>
      <p:graphicFrame>
        <p:nvGraphicFramePr>
          <p:cNvPr id="5" name="Content Placeholder 8">
            <a:extLst>
              <a:ext uri="{FF2B5EF4-FFF2-40B4-BE49-F238E27FC236}">
                <a16:creationId xmlns="" xmlns:a16="http://schemas.microsoft.com/office/drawing/2014/main" id="{2033FE64-1FFA-48D9-81A7-04C4D37364C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56225506"/>
              </p:ext>
            </p:extLst>
          </p:nvPr>
        </p:nvGraphicFramePr>
        <p:xfrm>
          <a:off x="179388" y="1376363"/>
          <a:ext cx="8810067" cy="942136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47050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87714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US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FS_eNA_Ph2</a:t>
                      </a:r>
                      <a:r>
                        <a:rPr lang="en-US" sz="1400" b="1" kern="1200" baseline="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4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Study on Enablers for Network Automation for 5G - phase 2</a:t>
                      </a:r>
                      <a:endParaRPr lang="en-US" altLang="zh-CN" sz="1400" b="1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32 </a:t>
                      </a:r>
                      <a:r>
                        <a:rPr lang="en-US" sz="14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&gt; </a:t>
                      </a:r>
                      <a:r>
                        <a:rPr lang="en-US" sz="14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70%</a:t>
                      </a:r>
                      <a:endParaRPr lang="en-US" sz="1400" b="1" kern="1200" dirty="0">
                        <a:solidFill>
                          <a:srgbClr val="7030A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June, </a:t>
                      </a:r>
                      <a:r>
                        <a:rPr kumimoji="0" lang="en-US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  <a:r>
                        <a:rPr kumimoji="0" lang="en-US" altLang="zh-CN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-&gt; </a:t>
                      </a:r>
                      <a:r>
                        <a:rPr kumimoji="0" lang="en-US" altLang="zh-CN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Dec, 2020</a:t>
                      </a:r>
                      <a:endParaRPr lang="en-US" sz="1400" b="1" i="0" dirty="0">
                        <a:solidFill>
                          <a:srgbClr val="7030A0"/>
                        </a:solidFill>
                        <a:latin typeface="+mn-lt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altLang="zh-CN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SP-190557</a:t>
                      </a:r>
                      <a:endParaRPr lang="en-US" altLang="zh-CN" sz="1400" b="1" i="0" dirty="0">
                        <a:solidFill>
                          <a:srgbClr val="7030A0"/>
                        </a:solidFill>
                        <a:latin typeface="+mn-lt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9885158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79388" y="83891"/>
            <a:ext cx="7112000" cy="1143000"/>
          </a:xfrm>
        </p:spPr>
        <p:txBody>
          <a:bodyPr/>
          <a:lstStyle/>
          <a:p>
            <a:r>
              <a:rPr lang="en-US" altLang="de-DE" b="1" dirty="0"/>
              <a:t>FS_eNA_ph2 status after </a:t>
            </a:r>
            <a:r>
              <a:rPr lang="en-US" altLang="de-DE" b="1" dirty="0" smtClean="0"/>
              <a:t>SA2#140E </a:t>
            </a:r>
            <a:r>
              <a:rPr lang="en-US" altLang="de-DE" b="1" dirty="0"/>
              <a:t>(2/5)</a:t>
            </a:r>
          </a:p>
        </p:txBody>
      </p:sp>
      <p:sp>
        <p:nvSpPr>
          <p:cNvPr id="7" name="Content Placeholder 7"/>
          <p:cNvSpPr>
            <a:spLocks noGrp="1"/>
          </p:cNvSpPr>
          <p:nvPr>
            <p:ph sz="half" idx="2"/>
          </p:nvPr>
        </p:nvSpPr>
        <p:spPr>
          <a:xfrm>
            <a:off x="340971" y="1408291"/>
            <a:ext cx="8554481" cy="4855775"/>
          </a:xfrm>
          <a:noFill/>
        </p:spPr>
        <p:txBody>
          <a:bodyPr/>
          <a:lstStyle/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</a:pPr>
            <a:r>
              <a:rPr lang="en-GB" altLang="zh-CN" sz="1600" dirty="0"/>
              <a:t>Key Issue #4: Remaining aspects on how to ensure that slice SLA is guaranteed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/>
              <a:t>1 existing solution is revised</a:t>
            </a:r>
            <a:r>
              <a:rPr lang="en-US" altLang="zh-CN" sz="1200" dirty="0" smtClean="0"/>
              <a:t>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u="sng" dirty="0"/>
              <a:t>Evaluation started</a:t>
            </a:r>
            <a:endParaRPr lang="en-US" altLang="zh-CN" sz="1200" u="sng" dirty="0" smtClean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 smtClean="0"/>
              <a:t>Next </a:t>
            </a:r>
            <a:r>
              <a:rPr lang="en-US" altLang="zh-CN" sz="1200" dirty="0"/>
              <a:t>steps: Resolve ENs in solutions and complete the existing </a:t>
            </a:r>
            <a:r>
              <a:rPr lang="en-US" altLang="zh-CN" sz="1200" dirty="0" smtClean="0"/>
              <a:t>solutions; </a:t>
            </a:r>
            <a:r>
              <a:rPr lang="en-US" altLang="zh-CN" sz="1200" u="sng" dirty="0" smtClean="0"/>
              <a:t>Complete evaluation </a:t>
            </a:r>
            <a:r>
              <a:rPr lang="en-US" altLang="zh-CN" sz="1200" dirty="0" smtClean="0"/>
              <a:t>and start </a:t>
            </a:r>
            <a:r>
              <a:rPr lang="en-US" altLang="zh-CN" sz="1200" dirty="0" smtClean="0"/>
              <a:t>conclusion</a:t>
            </a:r>
            <a:r>
              <a:rPr lang="en-US" altLang="zh-CN" sz="1200" dirty="0"/>
              <a:t>.</a:t>
            </a:r>
            <a:endParaRPr lang="en-GB" altLang="zh-CN" sz="1200" dirty="0"/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</a:pPr>
            <a:r>
              <a:rPr lang="en-GB" altLang="zh-CN" sz="1600" dirty="0" smtClean="0">
                <a:solidFill>
                  <a:schemeClr val="bg1">
                    <a:lumMod val="65000"/>
                  </a:schemeClr>
                </a:solidFill>
              </a:rPr>
              <a:t>Key </a:t>
            </a:r>
            <a:r>
              <a:rPr lang="en-GB" altLang="zh-CN" sz="1600" dirty="0">
                <a:solidFill>
                  <a:schemeClr val="bg1">
                    <a:lumMod val="65000"/>
                  </a:schemeClr>
                </a:solidFill>
              </a:rPr>
              <a:t>Issue #5: New types of outputs provided by NWDAF (</a:t>
            </a:r>
            <a:r>
              <a:rPr lang="en-US" altLang="zh-CN" sz="1600" dirty="0">
                <a:solidFill>
                  <a:schemeClr val="bg1">
                    <a:lumMod val="65000"/>
                  </a:schemeClr>
                </a:solidFill>
              </a:rPr>
              <a:t>NOT to be progressed in R17</a:t>
            </a:r>
            <a:r>
              <a:rPr lang="en-GB" altLang="zh-CN" sz="1600" dirty="0">
                <a:solidFill>
                  <a:schemeClr val="bg1">
                    <a:lumMod val="65000"/>
                  </a:schemeClr>
                </a:solidFill>
              </a:rPr>
              <a:t>)</a:t>
            </a:r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</a:pPr>
            <a:r>
              <a:rPr lang="en-US" altLang="zh-CN" sz="1600" dirty="0">
                <a:solidFill>
                  <a:schemeClr val="bg1">
                    <a:lumMod val="65000"/>
                  </a:schemeClr>
                </a:solidFill>
              </a:rPr>
              <a:t>Key Issue #6: </a:t>
            </a:r>
            <a:r>
              <a:rPr lang="en-GB" altLang="zh-CN" sz="1600" dirty="0">
                <a:solidFill>
                  <a:schemeClr val="bg1">
                    <a:lumMod val="65000"/>
                  </a:schemeClr>
                </a:solidFill>
              </a:rPr>
              <a:t>Study possible mechanisms for improved correctness of NWDAF analytics (</a:t>
            </a:r>
            <a:r>
              <a:rPr lang="en-US" altLang="zh-CN" sz="1600" dirty="0">
                <a:solidFill>
                  <a:schemeClr val="bg1">
                    <a:lumMod val="65000"/>
                  </a:schemeClr>
                </a:solidFill>
              </a:rPr>
              <a:t>NOT to be progressed in R17</a:t>
            </a:r>
            <a:r>
              <a:rPr lang="en-GB" altLang="zh-CN" sz="1600" dirty="0">
                <a:solidFill>
                  <a:schemeClr val="bg1">
                    <a:lumMod val="65000"/>
                  </a:schemeClr>
                </a:solidFill>
              </a:rPr>
              <a:t>)</a:t>
            </a:r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</a:pPr>
            <a:r>
              <a:rPr lang="en-GB" altLang="zh-CN" sz="1600" dirty="0"/>
              <a:t>Key Issue #7: Adding Application attributes and KPIs as the Input data in some services described in TS 23.288 [5]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 smtClean="0"/>
              <a:t>1 solution is </a:t>
            </a:r>
            <a:r>
              <a:rPr lang="en-US" altLang="zh-CN" sz="1200" dirty="0"/>
              <a:t>documented </a:t>
            </a:r>
            <a:r>
              <a:rPr lang="en-US" altLang="zh-CN" sz="1200" dirty="0"/>
              <a:t>for this key issue.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/>
              <a:t>Next steps: Resolve ENs in solutions and complete the existing solutions; Start evaluation and conclusion.</a:t>
            </a:r>
            <a:endParaRPr lang="en-GB" altLang="zh-CN" sz="1200" dirty="0"/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</a:pPr>
            <a:r>
              <a:rPr lang="en-GB" altLang="zh-CN" sz="1600" dirty="0"/>
              <a:t>Key Issue #8: UE data as an input for analytics generation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 smtClean="0"/>
              <a:t>7 </a:t>
            </a:r>
            <a:r>
              <a:rPr lang="en-US" altLang="zh-CN" sz="1200" dirty="0"/>
              <a:t>solutions are </a:t>
            </a:r>
            <a:r>
              <a:rPr lang="en-US" altLang="zh-CN" sz="1200" dirty="0"/>
              <a:t>documented </a:t>
            </a:r>
            <a:r>
              <a:rPr lang="en-US" altLang="zh-CN" sz="1200" dirty="0"/>
              <a:t>for this key issue.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/>
              <a:t>Next steps: Resolve ENs in solutions and complete the existing solutions; Start evaluation and conclusion.</a:t>
            </a:r>
            <a:endParaRPr lang="en-GB" altLang="zh-CN" sz="1200" dirty="0"/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</a:pPr>
            <a:r>
              <a:rPr lang="en-GB" altLang="zh-CN" sz="1600" dirty="0" smtClean="0"/>
              <a:t>Key </a:t>
            </a:r>
            <a:r>
              <a:rPr lang="en-GB" altLang="zh-CN" sz="1600" dirty="0"/>
              <a:t>Issue #9: Dispersion analytic output provided by NWDAF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 smtClean="0"/>
              <a:t>2 </a:t>
            </a:r>
            <a:r>
              <a:rPr lang="en-US" altLang="zh-CN" sz="1200" dirty="0" smtClean="0"/>
              <a:t>solutions </a:t>
            </a:r>
            <a:r>
              <a:rPr lang="en-US" altLang="zh-CN" sz="1200" dirty="0" smtClean="0"/>
              <a:t>are</a:t>
            </a:r>
            <a:r>
              <a:rPr lang="en-US" altLang="zh-CN" sz="1200" dirty="0" smtClean="0"/>
              <a:t> </a:t>
            </a:r>
            <a:r>
              <a:rPr lang="en-US" altLang="zh-CN" sz="1200" dirty="0"/>
              <a:t>documented </a:t>
            </a:r>
            <a:r>
              <a:rPr lang="en-US" altLang="zh-CN" sz="1200" dirty="0"/>
              <a:t>for this key issue.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/>
              <a:t>Next steps: Resolve ENs in solutions and complete the existing solutions; Start evaluation and conclusion.</a:t>
            </a:r>
            <a:endParaRPr lang="en-GB" altLang="zh-CN" sz="1200" dirty="0" smtClean="0"/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</a:pPr>
            <a:r>
              <a:rPr lang="en-GB" altLang="zh-CN" sz="1600" dirty="0" smtClean="0"/>
              <a:t>Key </a:t>
            </a:r>
            <a:r>
              <a:rPr lang="en-GB" altLang="zh-CN" sz="1600" dirty="0"/>
              <a:t>Issue #10: NWDAF Assisted UP Optimization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 smtClean="0"/>
              <a:t>3 solutions are </a:t>
            </a:r>
            <a:r>
              <a:rPr lang="en-US" altLang="zh-CN" sz="1200" dirty="0"/>
              <a:t>documented </a:t>
            </a:r>
            <a:r>
              <a:rPr lang="en-US" altLang="zh-CN" sz="1200" dirty="0"/>
              <a:t>for this key issue.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/>
              <a:t>Next steps: Resolve ENs in solutions and complete the existing solutions; Start evaluation and conclusion.</a:t>
            </a:r>
            <a:endParaRPr lang="en-GB" altLang="zh-CN" sz="1200" dirty="0"/>
          </a:p>
        </p:txBody>
      </p:sp>
    </p:spTree>
    <p:extLst>
      <p:ext uri="{BB962C8B-B14F-4D97-AF65-F5344CB8AC3E}">
        <p14:creationId xmlns:p14="http://schemas.microsoft.com/office/powerpoint/2010/main" val="402049130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79388" y="83891"/>
            <a:ext cx="7112000" cy="1143000"/>
          </a:xfrm>
        </p:spPr>
        <p:txBody>
          <a:bodyPr/>
          <a:lstStyle/>
          <a:p>
            <a:r>
              <a:rPr lang="en-US" altLang="de-DE" b="1" dirty="0"/>
              <a:t>FS_eNA_ph2 status after </a:t>
            </a:r>
            <a:r>
              <a:rPr lang="en-US" altLang="de-DE" b="1" dirty="0" smtClean="0"/>
              <a:t>SA2#140E </a:t>
            </a:r>
            <a:r>
              <a:rPr lang="en-US" altLang="de-DE" b="1" dirty="0"/>
              <a:t>(3/5)</a:t>
            </a:r>
          </a:p>
        </p:txBody>
      </p:sp>
      <p:sp>
        <p:nvSpPr>
          <p:cNvPr id="7" name="Content Placeholder 7"/>
          <p:cNvSpPr>
            <a:spLocks noGrp="1"/>
          </p:cNvSpPr>
          <p:nvPr>
            <p:ph sz="half" idx="2"/>
          </p:nvPr>
        </p:nvSpPr>
        <p:spPr>
          <a:xfrm>
            <a:off x="340971" y="998088"/>
            <a:ext cx="8554481" cy="5471077"/>
          </a:xfrm>
          <a:noFill/>
        </p:spPr>
        <p:txBody>
          <a:bodyPr/>
          <a:lstStyle/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</a:pPr>
            <a:r>
              <a:rPr lang="en-US" altLang="zh-CN" sz="1600" dirty="0"/>
              <a:t>Key Issue #11: </a:t>
            </a:r>
            <a:r>
              <a:rPr lang="en-GB" altLang="zh-CN" sz="1600" dirty="0"/>
              <a:t>Increasing efficiency of data collection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 smtClean="0"/>
              <a:t>19 </a:t>
            </a:r>
            <a:r>
              <a:rPr lang="en-US" altLang="zh-CN" sz="1200" dirty="0"/>
              <a:t>solutions are </a:t>
            </a:r>
            <a:r>
              <a:rPr lang="en-US" altLang="zh-CN" sz="1200" dirty="0"/>
              <a:t>documented </a:t>
            </a:r>
            <a:r>
              <a:rPr lang="en-US" altLang="zh-CN" sz="1200" dirty="0"/>
              <a:t>for this key </a:t>
            </a:r>
            <a:r>
              <a:rPr lang="en-US" altLang="zh-CN" sz="1200" dirty="0" smtClean="0"/>
              <a:t>issue </a:t>
            </a:r>
            <a:r>
              <a:rPr lang="en-US" altLang="zh-CN" sz="1200" strike="sngStrike" dirty="0" smtClean="0"/>
              <a:t>and one solution is postponed</a:t>
            </a:r>
            <a:r>
              <a:rPr lang="en-US" altLang="zh-CN" sz="1200" dirty="0" smtClean="0"/>
              <a:t>.</a:t>
            </a:r>
            <a:endParaRPr lang="en-US" altLang="zh-CN" sz="12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/>
              <a:t>Next </a:t>
            </a:r>
            <a:r>
              <a:rPr lang="en-US" altLang="zh-CN" sz="1200" dirty="0" smtClean="0"/>
              <a:t>steps</a:t>
            </a:r>
            <a:r>
              <a:rPr lang="en-US" altLang="zh-CN" sz="1200" dirty="0"/>
              <a:t>: Resolve ENs in solutions </a:t>
            </a:r>
            <a:r>
              <a:rPr lang="en-US" altLang="zh-CN" sz="1200" dirty="0" smtClean="0"/>
              <a:t>and Complete</a:t>
            </a:r>
            <a:r>
              <a:rPr lang="en-GB" altLang="zh-CN" sz="1200" dirty="0" smtClean="0"/>
              <a:t> </a:t>
            </a:r>
            <a:r>
              <a:rPr lang="en-GB" altLang="zh-CN" sz="1200" dirty="0"/>
              <a:t>the existing </a:t>
            </a:r>
            <a:r>
              <a:rPr lang="en-GB" altLang="zh-CN" sz="1200" dirty="0" smtClean="0"/>
              <a:t>solutions</a:t>
            </a:r>
            <a:r>
              <a:rPr lang="en-US" altLang="zh-CN" sz="1200" dirty="0" smtClean="0"/>
              <a:t>; </a:t>
            </a:r>
            <a:r>
              <a:rPr lang="en-US" altLang="zh-CN" sz="1200" dirty="0" smtClean="0"/>
              <a:t>Start evaluation and conclusion.</a:t>
            </a:r>
            <a:endParaRPr lang="en-GB" altLang="zh-CN" sz="1200" dirty="0"/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</a:pPr>
            <a:r>
              <a:rPr lang="en-GB" altLang="zh-CN" sz="1600" dirty="0" smtClean="0"/>
              <a:t>Key </a:t>
            </a:r>
            <a:r>
              <a:rPr lang="en-GB" altLang="zh-CN" sz="1600" dirty="0"/>
              <a:t>issue #12: NWDAF-assisted RFSP policy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 smtClean="0"/>
              <a:t>5 </a:t>
            </a:r>
            <a:r>
              <a:rPr lang="en-US" altLang="zh-CN" sz="1200" dirty="0"/>
              <a:t>solutions are </a:t>
            </a:r>
            <a:r>
              <a:rPr lang="en-US" altLang="zh-CN" sz="1200" dirty="0" smtClean="0"/>
              <a:t>documented </a:t>
            </a:r>
            <a:r>
              <a:rPr lang="en-US" altLang="zh-CN" sz="1200" dirty="0"/>
              <a:t>for this key issue, 1 existing solution is revised.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/>
              <a:t>Next steps: Resolve ENs in solutions and complete the existing solutions; Start evaluation and conclusion.</a:t>
            </a:r>
            <a:endParaRPr lang="en-GB" altLang="zh-CN" sz="1200" dirty="0" smtClean="0"/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</a:pPr>
            <a:r>
              <a:rPr lang="en-GB" altLang="zh-CN" sz="1600" dirty="0" smtClean="0"/>
              <a:t>Key Issue #13: Triggering conditions for analytics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 smtClean="0"/>
              <a:t>6 </a:t>
            </a:r>
            <a:r>
              <a:rPr lang="en-US" altLang="zh-CN" sz="1200" dirty="0"/>
              <a:t>solutions are </a:t>
            </a:r>
            <a:r>
              <a:rPr lang="en-US" altLang="zh-CN" sz="1200" dirty="0"/>
              <a:t>documented </a:t>
            </a:r>
            <a:r>
              <a:rPr lang="en-US" altLang="zh-CN" sz="1200" dirty="0"/>
              <a:t>for this key issue.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/>
              <a:t>Next steps: Resolve ENs in solutions and complete the existing </a:t>
            </a:r>
            <a:r>
              <a:rPr lang="en-US" altLang="zh-CN" sz="1200" dirty="0" smtClean="0"/>
              <a:t>solutions; </a:t>
            </a:r>
            <a:r>
              <a:rPr lang="en-US" altLang="zh-CN" sz="1200" dirty="0"/>
              <a:t>Start </a:t>
            </a:r>
            <a:r>
              <a:rPr lang="en-US" altLang="zh-CN" sz="1200" dirty="0" smtClean="0"/>
              <a:t>evaluation and conclusion.</a:t>
            </a:r>
            <a:endParaRPr lang="en-GB" altLang="zh-CN" sz="1200" dirty="0"/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</a:pPr>
            <a:r>
              <a:rPr lang="en-GB" altLang="zh-CN" sz="1600" dirty="0" smtClean="0"/>
              <a:t>Key </a:t>
            </a:r>
            <a:r>
              <a:rPr lang="en-GB" altLang="zh-CN" sz="1600" dirty="0"/>
              <a:t>Issue #14: NWDAF-assisted application detection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 smtClean="0"/>
              <a:t>1 solution is </a:t>
            </a:r>
            <a:r>
              <a:rPr lang="en-US" altLang="zh-CN" sz="1200" dirty="0"/>
              <a:t>documented </a:t>
            </a:r>
            <a:r>
              <a:rPr lang="en-US" altLang="zh-CN" sz="1200" dirty="0"/>
              <a:t>for this key issue.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/>
              <a:t>Next steps: Resolve ENs in solutions and complete the existing </a:t>
            </a:r>
            <a:r>
              <a:rPr lang="en-US" altLang="zh-CN" sz="1200" dirty="0" smtClean="0"/>
              <a:t>solutions; </a:t>
            </a:r>
            <a:r>
              <a:rPr lang="en-US" altLang="zh-CN" sz="1200" dirty="0"/>
              <a:t>Start </a:t>
            </a:r>
            <a:r>
              <a:rPr lang="en-US" altLang="zh-CN" sz="1200" dirty="0" smtClean="0"/>
              <a:t>evaluation and conclusion.</a:t>
            </a:r>
            <a:endParaRPr lang="en-GB" altLang="zh-CN" sz="1200" dirty="0"/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</a:pPr>
            <a:r>
              <a:rPr lang="en-GB" altLang="zh-CN" sz="1600" dirty="0" smtClean="0"/>
              <a:t>Key </a:t>
            </a:r>
            <a:r>
              <a:rPr lang="en-GB" altLang="zh-CN" sz="1600" dirty="0"/>
              <a:t>Issue #15: User consent for UE data collection/analysis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 smtClean="0"/>
              <a:t>2 existing solutions are </a:t>
            </a:r>
            <a:r>
              <a:rPr lang="en-US" altLang="zh-CN" sz="1200" dirty="0"/>
              <a:t>documented </a:t>
            </a:r>
            <a:r>
              <a:rPr lang="en-US" altLang="zh-CN" sz="1200" dirty="0" smtClean="0"/>
              <a:t>for this key issue</a:t>
            </a:r>
            <a:endParaRPr lang="en-US" altLang="zh-CN" sz="12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/>
              <a:t>Next steps: Resolve ENs in </a:t>
            </a:r>
            <a:r>
              <a:rPr lang="en-US" altLang="zh-CN" sz="1200" dirty="0" smtClean="0"/>
              <a:t>solutions</a:t>
            </a:r>
            <a:r>
              <a:rPr lang="en-US" altLang="zh-CN" sz="1200" dirty="0"/>
              <a:t>; Interim </a:t>
            </a:r>
            <a:r>
              <a:rPr lang="en-US" altLang="zh-CN" sz="1200" dirty="0" smtClean="0"/>
              <a:t>evaluation </a:t>
            </a:r>
            <a:r>
              <a:rPr lang="en-US" altLang="zh-CN" sz="1200" dirty="0" smtClean="0"/>
              <a:t>is in </a:t>
            </a:r>
            <a:r>
              <a:rPr lang="en-US" altLang="zh-CN" sz="1200" dirty="0"/>
              <a:t>process </a:t>
            </a:r>
            <a:r>
              <a:rPr lang="en-US" altLang="zh-CN" sz="1200" dirty="0" smtClean="0"/>
              <a:t>and </a:t>
            </a:r>
            <a:r>
              <a:rPr lang="en-US" altLang="zh-CN" sz="1200" dirty="0"/>
              <a:t>start conclusion.</a:t>
            </a:r>
            <a:endParaRPr lang="en-GB" altLang="zh-CN" sz="1200" dirty="0"/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</a:pPr>
            <a:r>
              <a:rPr lang="en-GB" altLang="zh-CN" sz="1600" dirty="0"/>
              <a:t>Key Issue #16: UP optimization for edge computing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 smtClean="0"/>
              <a:t>6</a:t>
            </a:r>
            <a:r>
              <a:rPr lang="en-US" altLang="zh-CN" sz="1200" dirty="0"/>
              <a:t> </a:t>
            </a:r>
            <a:r>
              <a:rPr lang="en-US" altLang="zh-CN" sz="1200" dirty="0" smtClean="0"/>
              <a:t>solutions </a:t>
            </a:r>
            <a:r>
              <a:rPr lang="en-US" altLang="zh-CN" sz="1200" dirty="0"/>
              <a:t>are </a:t>
            </a:r>
            <a:r>
              <a:rPr lang="en-US" altLang="zh-CN" sz="1200" dirty="0"/>
              <a:t>documented </a:t>
            </a:r>
            <a:r>
              <a:rPr lang="en-US" altLang="zh-CN" sz="1200" dirty="0"/>
              <a:t>for this key issue.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/>
              <a:t>Next steps: Resolve ENs in solutions and complete the existing </a:t>
            </a:r>
            <a:r>
              <a:rPr lang="en-US" altLang="zh-CN" sz="1200" dirty="0" smtClean="0"/>
              <a:t>solutions</a:t>
            </a:r>
            <a:r>
              <a:rPr lang="en-US" altLang="zh-CN" sz="1200" dirty="0"/>
              <a:t>; Interim evaluation </a:t>
            </a:r>
            <a:r>
              <a:rPr lang="en-US" altLang="zh-CN" sz="1200" dirty="0" smtClean="0"/>
              <a:t>is </a:t>
            </a:r>
            <a:r>
              <a:rPr lang="en-US" altLang="zh-CN" sz="1200" dirty="0" smtClean="0"/>
              <a:t>in </a:t>
            </a:r>
            <a:r>
              <a:rPr lang="en-US" altLang="zh-CN" sz="1200" dirty="0"/>
              <a:t>process </a:t>
            </a:r>
            <a:r>
              <a:rPr lang="en-US" altLang="zh-CN" sz="1200" dirty="0" smtClean="0"/>
              <a:t>and </a:t>
            </a:r>
            <a:r>
              <a:rPr lang="en-US" altLang="zh-CN" sz="1200" dirty="0"/>
              <a:t>start conclusion.</a:t>
            </a:r>
            <a:endParaRPr lang="en-GB" altLang="zh-CN" sz="1200" dirty="0"/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</a:pPr>
            <a:r>
              <a:rPr lang="en-GB" altLang="zh-CN" sz="1600" dirty="0" smtClean="0"/>
              <a:t>Key </a:t>
            </a:r>
            <a:r>
              <a:rPr lang="en-GB" altLang="zh-CN" sz="1600" dirty="0"/>
              <a:t>Issue #17: Definition of accuracy levels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/>
              <a:t>1 </a:t>
            </a:r>
            <a:r>
              <a:rPr lang="en-US" altLang="zh-CN" sz="1200" dirty="0" smtClean="0"/>
              <a:t> solution </a:t>
            </a:r>
            <a:r>
              <a:rPr lang="en-US" altLang="zh-CN" sz="1200" dirty="0"/>
              <a:t>is </a:t>
            </a:r>
            <a:r>
              <a:rPr lang="en-US" altLang="zh-CN" sz="1200" dirty="0"/>
              <a:t>documented for </a:t>
            </a:r>
            <a:r>
              <a:rPr lang="en-US" altLang="zh-CN" sz="1200" dirty="0"/>
              <a:t>this key issue.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 smtClean="0"/>
              <a:t>Next </a:t>
            </a:r>
            <a:r>
              <a:rPr lang="en-US" altLang="zh-CN" sz="1200" dirty="0"/>
              <a:t>steps: Resolve ENs in solutions and complete the existing </a:t>
            </a:r>
            <a:r>
              <a:rPr lang="en-US" altLang="zh-CN" sz="1200" dirty="0" smtClean="0"/>
              <a:t>solutions; </a:t>
            </a:r>
            <a:r>
              <a:rPr lang="en-US" altLang="zh-CN" sz="1200" dirty="0"/>
              <a:t>Start </a:t>
            </a:r>
            <a:r>
              <a:rPr lang="en-US" altLang="zh-CN" sz="1200" dirty="0" smtClean="0"/>
              <a:t>evaluation and conclusion.</a:t>
            </a:r>
            <a:endParaRPr lang="en-GB" altLang="zh-CN" sz="1200" dirty="0"/>
          </a:p>
        </p:txBody>
      </p:sp>
    </p:spTree>
    <p:extLst>
      <p:ext uri="{BB962C8B-B14F-4D97-AF65-F5344CB8AC3E}">
        <p14:creationId xmlns:p14="http://schemas.microsoft.com/office/powerpoint/2010/main" val="62924796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79388" y="83891"/>
            <a:ext cx="7112000" cy="1143000"/>
          </a:xfrm>
        </p:spPr>
        <p:txBody>
          <a:bodyPr/>
          <a:lstStyle/>
          <a:p>
            <a:r>
              <a:rPr lang="en-US" altLang="de-DE" b="1" dirty="0"/>
              <a:t>FS_eNA_ph2 status after </a:t>
            </a:r>
            <a:r>
              <a:rPr lang="en-US" altLang="de-DE" b="1" dirty="0" smtClean="0"/>
              <a:t>SA2#140E </a:t>
            </a:r>
            <a:r>
              <a:rPr lang="en-US" altLang="de-DE" b="1" dirty="0"/>
              <a:t>(4/5)</a:t>
            </a:r>
          </a:p>
        </p:txBody>
      </p:sp>
      <p:sp>
        <p:nvSpPr>
          <p:cNvPr id="7" name="Content Placeholder 7"/>
          <p:cNvSpPr>
            <a:spLocks noGrp="1"/>
          </p:cNvSpPr>
          <p:nvPr>
            <p:ph sz="half" idx="2"/>
          </p:nvPr>
        </p:nvSpPr>
        <p:spPr>
          <a:xfrm>
            <a:off x="340971" y="1408291"/>
            <a:ext cx="8554481" cy="4855775"/>
          </a:xfrm>
          <a:noFill/>
        </p:spPr>
        <p:txBody>
          <a:bodyPr/>
          <a:lstStyle/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</a:pPr>
            <a:r>
              <a:rPr lang="en-GB" altLang="zh-CN" sz="2000" dirty="0"/>
              <a:t>Key Issue #18: Enhancement for real-time communication with NWDAF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 smtClean="0"/>
              <a:t>3</a:t>
            </a:r>
            <a:r>
              <a:rPr lang="en-US" altLang="zh-CN" sz="1200" dirty="0"/>
              <a:t> </a:t>
            </a:r>
            <a:r>
              <a:rPr lang="en-US" altLang="zh-CN" sz="1200" dirty="0" smtClean="0"/>
              <a:t>solutions </a:t>
            </a:r>
            <a:r>
              <a:rPr lang="en-US" altLang="zh-CN" sz="1200" dirty="0"/>
              <a:t>are </a:t>
            </a:r>
            <a:r>
              <a:rPr lang="en-US" altLang="zh-CN" sz="1200" dirty="0" smtClean="0"/>
              <a:t>documented</a:t>
            </a:r>
            <a:r>
              <a:rPr lang="en-US" altLang="zh-CN" sz="1200" dirty="0" smtClean="0"/>
              <a:t> </a:t>
            </a:r>
            <a:r>
              <a:rPr lang="en-US" altLang="zh-CN" sz="1200" dirty="0"/>
              <a:t>for this key issue.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/>
              <a:t>Next steps: Resolve ENs in solutions and complete the existing </a:t>
            </a:r>
            <a:r>
              <a:rPr lang="en-US" altLang="zh-CN" sz="1200" dirty="0" smtClean="0"/>
              <a:t>solutions; </a:t>
            </a:r>
            <a:r>
              <a:rPr lang="en-US" altLang="zh-CN" sz="1200" dirty="0"/>
              <a:t>Start </a:t>
            </a:r>
            <a:r>
              <a:rPr lang="en-US" altLang="zh-CN" sz="1200" dirty="0" smtClean="0"/>
              <a:t>evaluation and conclusion.</a:t>
            </a:r>
            <a:endParaRPr lang="en-GB" altLang="zh-CN" sz="1200" dirty="0" smtClean="0"/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</a:pPr>
            <a:r>
              <a:rPr lang="en-GB" altLang="zh-CN" sz="1600" dirty="0" smtClean="0"/>
              <a:t>Key Issue #19: Trained data model sharing between multiple NWDAF instances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 smtClean="0"/>
              <a:t>3 solutions </a:t>
            </a:r>
            <a:r>
              <a:rPr lang="en-US" altLang="zh-CN" sz="1200" dirty="0"/>
              <a:t>are </a:t>
            </a:r>
            <a:r>
              <a:rPr lang="en-US" altLang="zh-CN" sz="1200" dirty="0" smtClean="0"/>
              <a:t>documented </a:t>
            </a:r>
            <a:r>
              <a:rPr lang="en-US" altLang="zh-CN" sz="1200" dirty="0"/>
              <a:t>for this key issue.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/>
              <a:t>Next steps: Resolve ENs in </a:t>
            </a:r>
            <a:r>
              <a:rPr lang="en-US" altLang="zh-CN" sz="1200" dirty="0" smtClean="0"/>
              <a:t>solutions </a:t>
            </a:r>
            <a:r>
              <a:rPr lang="en-US" altLang="zh-CN" sz="1200" dirty="0"/>
              <a:t>and complete the existing </a:t>
            </a:r>
            <a:r>
              <a:rPr lang="en-US" altLang="zh-CN" sz="1200" dirty="0" smtClean="0"/>
              <a:t>solutions</a:t>
            </a:r>
            <a:r>
              <a:rPr lang="en-US" altLang="zh-CN" sz="1200" dirty="0"/>
              <a:t>; Start evaluation and conclusion.</a:t>
            </a:r>
            <a:endParaRPr lang="en-GB" altLang="zh-CN" sz="1200" dirty="0"/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</a:pPr>
            <a:r>
              <a:rPr lang="en-GB" altLang="zh-CN" sz="1600" dirty="0">
                <a:solidFill>
                  <a:schemeClr val="bg1">
                    <a:lumMod val="65000"/>
                  </a:schemeClr>
                </a:solidFill>
              </a:rPr>
              <a:t>Key Issue #20: NWDAF assisting in detecting anomaly events for the user plane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>
                <a:solidFill>
                  <a:schemeClr val="bg1">
                    <a:lumMod val="65000"/>
                  </a:schemeClr>
                </a:solidFill>
              </a:rPr>
              <a:t>No solutions are captured for this key </a:t>
            </a:r>
            <a:r>
              <a:rPr lang="en-US" altLang="zh-CN" sz="1200" dirty="0" smtClean="0">
                <a:solidFill>
                  <a:schemeClr val="bg1">
                    <a:lumMod val="65000"/>
                  </a:schemeClr>
                </a:solidFill>
              </a:rPr>
              <a:t>issue.</a:t>
            </a:r>
            <a:endParaRPr lang="en-US" altLang="zh-CN" sz="1200" dirty="0">
              <a:solidFill>
                <a:schemeClr val="bg1">
                  <a:lumMod val="65000"/>
                </a:schemeClr>
              </a:solidFill>
            </a:endParaRP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>
                <a:solidFill>
                  <a:schemeClr val="bg1">
                    <a:lumMod val="65000"/>
                  </a:schemeClr>
                </a:solidFill>
              </a:rPr>
              <a:t>Next steps: </a:t>
            </a:r>
            <a:r>
              <a:rPr lang="en-US" altLang="zh-CN" sz="1200" u="sng" dirty="0" smtClean="0">
                <a:solidFill>
                  <a:schemeClr val="bg1">
                    <a:lumMod val="65000"/>
                  </a:schemeClr>
                </a:solidFill>
              </a:rPr>
              <a:t>This Key Issue is not to be progressed in R17 due to no solution captured</a:t>
            </a:r>
            <a:r>
              <a:rPr lang="en-US" altLang="zh-CN" sz="1200" dirty="0" smtClean="0">
                <a:solidFill>
                  <a:schemeClr val="bg1">
                    <a:lumMod val="65000"/>
                  </a:schemeClr>
                </a:solidFill>
              </a:rPr>
              <a:t>.</a:t>
            </a:r>
            <a:endParaRPr lang="en-GB" altLang="zh-CN" sz="1200" dirty="0">
              <a:solidFill>
                <a:schemeClr val="bg1">
                  <a:lumMod val="65000"/>
                </a:schemeClr>
              </a:solidFill>
            </a:endParaRPr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</a:pPr>
            <a:r>
              <a:rPr lang="en-GB" altLang="zh-CN" sz="1600" dirty="0"/>
              <a:t>Key Issue #21: NWDAF assisting in user plane performance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 smtClean="0"/>
              <a:t>1 solution is </a:t>
            </a:r>
            <a:r>
              <a:rPr lang="en-US" altLang="zh-CN" sz="1200" dirty="0"/>
              <a:t>documented </a:t>
            </a:r>
            <a:r>
              <a:rPr lang="en-US" altLang="zh-CN" sz="1200" dirty="0"/>
              <a:t>for this key issue.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/>
              <a:t>Next steps: Resolve ENs in solutions and complete the existing solutions; Start evaluation and conclusion.</a:t>
            </a:r>
            <a:endParaRPr lang="en-US" altLang="de-DE" sz="1600" dirty="0"/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</a:pPr>
            <a:endParaRPr lang="en-GB" altLang="zh-CN" sz="1100" dirty="0"/>
          </a:p>
        </p:txBody>
      </p:sp>
    </p:spTree>
    <p:extLst>
      <p:ext uri="{BB962C8B-B14F-4D97-AF65-F5344CB8AC3E}">
        <p14:creationId xmlns:p14="http://schemas.microsoft.com/office/powerpoint/2010/main" val="210678641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5"/>
          <p:cNvSpPr>
            <a:spLocks noGrp="1"/>
          </p:cNvSpPr>
          <p:nvPr>
            <p:ph type="title"/>
          </p:nvPr>
        </p:nvSpPr>
        <p:spPr>
          <a:xfrm>
            <a:off x="179388" y="208196"/>
            <a:ext cx="6827838" cy="787400"/>
          </a:xfrm>
        </p:spPr>
        <p:txBody>
          <a:bodyPr/>
          <a:lstStyle/>
          <a:p>
            <a:r>
              <a:rPr lang="en-US" altLang="de-DE" sz="2800" b="1" dirty="0"/>
              <a:t>FS_eNA_ph2 status after </a:t>
            </a:r>
            <a:r>
              <a:rPr lang="en-US" altLang="de-DE" sz="2800" b="1" dirty="0" smtClean="0"/>
              <a:t>SA2#140E </a:t>
            </a:r>
            <a:r>
              <a:rPr lang="en-US" altLang="de-DE" sz="2800" b="1" dirty="0"/>
              <a:t>(5/5)</a:t>
            </a:r>
            <a:endParaRPr lang="de-DE" altLang="de-DE" sz="2800" b="1" dirty="0"/>
          </a:p>
        </p:txBody>
      </p:sp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43305" y="1228557"/>
            <a:ext cx="8554481" cy="4961222"/>
          </a:xfrm>
        </p:spPr>
        <p:txBody>
          <a:bodyPr/>
          <a:lstStyle/>
          <a:p>
            <a:pPr marL="457200" lvl="1" indent="-457200">
              <a:spcBef>
                <a:spcPts val="0"/>
              </a:spcBef>
              <a:spcAft>
                <a:spcPts val="300"/>
              </a:spcAft>
              <a:buBlip>
                <a:blip r:embed="rId3"/>
              </a:buBlip>
            </a:pPr>
            <a:r>
              <a:rPr lang="en-US" sz="1600" b="1" dirty="0">
                <a:ea typeface="+mn-ea"/>
                <a:cs typeface="+mn-cs"/>
              </a:rPr>
              <a:t>RAN impacts and dependencies</a:t>
            </a:r>
            <a:r>
              <a:rPr lang="en-US" sz="1600" dirty="0">
                <a:ea typeface="+mn-ea"/>
                <a:cs typeface="+mn-cs"/>
              </a:rPr>
              <a:t>:</a:t>
            </a:r>
            <a:endParaRPr lang="de-DE" sz="1600" dirty="0">
              <a:ea typeface="+mn-ea"/>
              <a:cs typeface="+mn-cs"/>
            </a:endParaRP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200" dirty="0"/>
              <a:t>None identified so far</a:t>
            </a:r>
            <a:r>
              <a:rPr lang="en-US" altLang="zh-CN" sz="1200" dirty="0" smtClean="0"/>
              <a:t>.</a:t>
            </a:r>
            <a:endParaRPr lang="de-DE" altLang="de-DE" sz="800" dirty="0"/>
          </a:p>
          <a:p>
            <a:pPr lvl="0">
              <a:spcBef>
                <a:spcPts val="0"/>
              </a:spcBef>
              <a:spcAft>
                <a:spcPts val="300"/>
              </a:spcAft>
            </a:pPr>
            <a:r>
              <a:rPr lang="de-DE" sz="1600" b="1" dirty="0" smtClean="0"/>
              <a:t>Contentious </a:t>
            </a:r>
            <a:r>
              <a:rPr lang="de-DE" sz="1600" b="1" dirty="0"/>
              <a:t>Issue</a:t>
            </a:r>
            <a:r>
              <a:rPr lang="de-DE" sz="1600" dirty="0"/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sz="1200" dirty="0"/>
              <a:t>None</a:t>
            </a:r>
            <a:r>
              <a:rPr lang="en-US" sz="1200" dirty="0" smtClean="0"/>
              <a:t>.</a:t>
            </a:r>
            <a:endParaRPr lang="en-US" sz="800" dirty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sz="1600" b="1" dirty="0" smtClean="0"/>
              <a:t>Dependencies </a:t>
            </a:r>
            <a:r>
              <a:rPr lang="en-US" sz="1600" b="1" dirty="0"/>
              <a:t>with other WGs: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sz="1200" dirty="0"/>
              <a:t>KI#4 </a:t>
            </a:r>
            <a:r>
              <a:rPr lang="en-US" sz="1200" dirty="0" smtClean="0"/>
              <a:t>has </a:t>
            </a:r>
            <a:r>
              <a:rPr lang="en-US" sz="1200" dirty="0"/>
              <a:t>dependencies on SA5 and on eNS phase 2 work.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sz="1200" dirty="0"/>
              <a:t>KI#8 has dependencies on SA4 and SA3 work, </a:t>
            </a:r>
            <a:r>
              <a:rPr lang="en-US" sz="1200" dirty="0" smtClean="0"/>
              <a:t>an </a:t>
            </a:r>
            <a:r>
              <a:rPr lang="en-US" sz="1200" dirty="0"/>
              <a:t>LS </a:t>
            </a:r>
            <a:r>
              <a:rPr lang="en-US" sz="1200" dirty="0" smtClean="0"/>
              <a:t>was sent to </a:t>
            </a:r>
            <a:r>
              <a:rPr lang="en-US" sz="1200" dirty="0"/>
              <a:t>them </a:t>
            </a:r>
            <a:r>
              <a:rPr lang="en-US" sz="1200" dirty="0" smtClean="0"/>
              <a:t>in SA2#140E </a:t>
            </a:r>
            <a:r>
              <a:rPr lang="en-US" sz="1200" dirty="0"/>
              <a:t>meeting asking for feedback.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sz="1200" dirty="0"/>
              <a:t>KI#15 has dependencies on SA3, </a:t>
            </a:r>
            <a:r>
              <a:rPr lang="en-US" sz="1200" dirty="0" smtClean="0"/>
              <a:t>an </a:t>
            </a:r>
            <a:r>
              <a:rPr lang="en-US" sz="1200" dirty="0"/>
              <a:t>LS was sent to them on user consent </a:t>
            </a:r>
            <a:r>
              <a:rPr lang="en-US" altLang="zh-CN" sz="1200" dirty="0"/>
              <a:t>in </a:t>
            </a:r>
            <a:r>
              <a:rPr lang="en-US" altLang="zh-CN" sz="1200" dirty="0" smtClean="0"/>
              <a:t>SA2#</a:t>
            </a:r>
            <a:r>
              <a:rPr lang="en-US" altLang="zh-CN" sz="1200" u="sng" dirty="0" smtClean="0"/>
              <a:t>139</a:t>
            </a:r>
            <a:r>
              <a:rPr lang="en-US" altLang="zh-CN" sz="1200" u="sng" strike="sngStrike" dirty="0" smtClean="0"/>
              <a:t>140</a:t>
            </a:r>
            <a:r>
              <a:rPr lang="en-US" altLang="zh-CN" sz="1200" u="sng" dirty="0" smtClean="0"/>
              <a:t>E</a:t>
            </a:r>
            <a:r>
              <a:rPr lang="en-US" altLang="zh-CN" sz="1200" dirty="0" smtClean="0"/>
              <a:t> </a:t>
            </a:r>
            <a:r>
              <a:rPr lang="en-US" altLang="zh-CN" sz="1200" dirty="0"/>
              <a:t>meeting </a:t>
            </a:r>
            <a:r>
              <a:rPr lang="en-US" sz="1200" dirty="0" smtClean="0"/>
              <a:t>as </a:t>
            </a:r>
            <a:r>
              <a:rPr lang="en-US" sz="1200" dirty="0"/>
              <a:t>well</a:t>
            </a:r>
            <a:r>
              <a:rPr lang="en-US" sz="1200" dirty="0" smtClean="0"/>
              <a:t>.</a:t>
            </a:r>
            <a:endParaRPr lang="en-US" sz="800" dirty="0" smtClean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de-DE" sz="1600" b="1" dirty="0" smtClean="0"/>
              <a:t>Focus </a:t>
            </a:r>
            <a:r>
              <a:rPr lang="de-DE" sz="1600" b="1" dirty="0"/>
              <a:t>for the Next Meeting (</a:t>
            </a:r>
            <a:r>
              <a:rPr lang="de-DE" sz="1600" b="1" dirty="0" smtClean="0"/>
              <a:t>SA2#141E</a:t>
            </a:r>
            <a:r>
              <a:rPr lang="de-DE" sz="1600" b="1" dirty="0"/>
              <a:t>)</a:t>
            </a:r>
            <a:r>
              <a:rPr lang="de-DE" sz="1600" dirty="0"/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200" dirty="0"/>
              <a:t>Complete the existing </a:t>
            </a:r>
            <a:r>
              <a:rPr lang="en-US" altLang="zh-CN" sz="1200" dirty="0" smtClean="0"/>
              <a:t>solutions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200" dirty="0" smtClean="0"/>
              <a:t>Start evaluation and initial conclusion</a:t>
            </a:r>
            <a:endParaRPr lang="en-US" altLang="zh-CN" sz="800" dirty="0"/>
          </a:p>
          <a:p>
            <a:pPr marL="457200" lvl="1" indent="-457200">
              <a:spcBef>
                <a:spcPts val="0"/>
              </a:spcBef>
              <a:spcAft>
                <a:spcPts val="200"/>
              </a:spcAft>
              <a:buBlip>
                <a:blip r:embed="rId3"/>
              </a:buBlip>
            </a:pPr>
            <a:r>
              <a:rPr lang="de-DE" altLang="ko-KR" sz="1600" b="1" dirty="0"/>
              <a:t>Focus for SA2#142E meeting (Nov)</a:t>
            </a:r>
            <a:r>
              <a:rPr lang="en-US" altLang="zh-CN" sz="1600" b="1" dirty="0"/>
              <a:t>:</a:t>
            </a:r>
            <a:endParaRPr lang="en-US" altLang="zh-CN" sz="1200" dirty="0"/>
          </a:p>
          <a:p>
            <a:pPr lvl="1">
              <a:spcBef>
                <a:spcPts val="0"/>
              </a:spcBef>
              <a:spcAft>
                <a:spcPts val="200"/>
              </a:spcAft>
            </a:pPr>
            <a:r>
              <a:rPr lang="en-US" altLang="zh-CN" sz="1300" dirty="0"/>
              <a:t>Final evaluation and conclusion. </a:t>
            </a:r>
          </a:p>
          <a:p>
            <a:pPr lvl="1">
              <a:spcBef>
                <a:spcPts val="0"/>
              </a:spcBef>
              <a:spcAft>
                <a:spcPts val="200"/>
              </a:spcAft>
            </a:pPr>
            <a:r>
              <a:rPr lang="en-US" altLang="zh-CN" sz="1300" dirty="0"/>
              <a:t>Submit TR </a:t>
            </a:r>
            <a:r>
              <a:rPr lang="en-US" altLang="zh-CN" sz="1300" dirty="0" smtClean="0"/>
              <a:t>23.700-91 </a:t>
            </a:r>
            <a:r>
              <a:rPr lang="en-US" altLang="zh-CN" sz="1300" dirty="0"/>
              <a:t>to SA#90 plenary for </a:t>
            </a:r>
            <a:r>
              <a:rPr lang="en-US" altLang="zh-CN" sz="1300" dirty="0" smtClean="0"/>
              <a:t>approval and agree a WID.</a:t>
            </a:r>
            <a:endParaRPr lang="en-US" altLang="zh-CN" sz="800" dirty="0"/>
          </a:p>
          <a:p>
            <a:pPr marL="457200" lvl="2" indent="-457200">
              <a:spcBef>
                <a:spcPts val="0"/>
              </a:spcBef>
              <a:spcAft>
                <a:spcPts val="200"/>
              </a:spcAft>
              <a:buBlip>
                <a:blip r:embed="rId3"/>
              </a:buBlip>
            </a:pPr>
            <a:r>
              <a:rPr lang="en-US" altLang="zh-CN" sz="1600" b="1" dirty="0" smtClean="0"/>
              <a:t>Risk:</a:t>
            </a:r>
            <a:endParaRPr lang="en-US" altLang="zh-CN" sz="1600" b="1" dirty="0"/>
          </a:p>
          <a:p>
            <a:pPr lvl="1">
              <a:spcBef>
                <a:spcPts val="300"/>
              </a:spcBef>
              <a:defRPr/>
            </a:pPr>
            <a:r>
              <a:rPr lang="en-US" altLang="zh-CN" sz="1400" dirty="0"/>
              <a:t>The TR contains 18 KIs. </a:t>
            </a:r>
            <a:r>
              <a:rPr lang="en-US" altLang="zh-CN" sz="1400" dirty="0" smtClean="0"/>
              <a:t>KI#2 </a:t>
            </a:r>
            <a:r>
              <a:rPr lang="en-US" altLang="zh-CN" sz="1400" dirty="0"/>
              <a:t>contains 27 solutions, some contains </a:t>
            </a:r>
            <a:r>
              <a:rPr lang="en-US" altLang="zh-CN" sz="1400" dirty="0" err="1" smtClean="0"/>
              <a:t>ENs.A</a:t>
            </a:r>
            <a:r>
              <a:rPr lang="en-US" altLang="zh-CN" sz="1400" dirty="0" smtClean="0"/>
              <a:t> </a:t>
            </a:r>
            <a:r>
              <a:rPr lang="en-US" altLang="zh-CN" sz="1400" dirty="0"/>
              <a:t>number of KIs contains 9, 6 or 7 solutions that also includes </a:t>
            </a:r>
            <a:r>
              <a:rPr lang="en-US" altLang="zh-CN" sz="1400" dirty="0" err="1" smtClean="0"/>
              <a:t>ENs.</a:t>
            </a:r>
            <a:endParaRPr lang="en-US" altLang="zh-CN" sz="1400" dirty="0" smtClean="0"/>
          </a:p>
          <a:p>
            <a:pPr lvl="1">
              <a:spcBef>
                <a:spcPts val="300"/>
              </a:spcBef>
              <a:defRPr/>
            </a:pPr>
            <a:r>
              <a:rPr lang="en-US" altLang="zh-CN" sz="1400" dirty="0" smtClean="0"/>
              <a:t>Some </a:t>
            </a:r>
            <a:r>
              <a:rPr lang="en-US" altLang="zh-CN" sz="1400" dirty="0"/>
              <a:t>solutions were introduced in SA2#140E meeting, including </a:t>
            </a:r>
            <a:r>
              <a:rPr lang="en-US" altLang="zh-CN" sz="1400" dirty="0" smtClean="0"/>
              <a:t>ENs.14 </a:t>
            </a:r>
            <a:r>
              <a:rPr lang="en-US" altLang="zh-CN" sz="1400" dirty="0"/>
              <a:t>KIs has not started </a:t>
            </a:r>
            <a:r>
              <a:rPr lang="en-US" altLang="zh-CN" sz="1400" dirty="0" smtClean="0"/>
              <a:t>evaluation.</a:t>
            </a:r>
          </a:p>
          <a:p>
            <a:pPr lvl="1">
              <a:spcBef>
                <a:spcPts val="300"/>
              </a:spcBef>
              <a:defRPr/>
            </a:pPr>
            <a:r>
              <a:rPr lang="en-US" altLang="zh-CN" sz="1400" u="sng" dirty="0"/>
              <a:t>The target completion date for the study is proposed to be moved to Dec. </a:t>
            </a:r>
            <a:r>
              <a:rPr lang="en-US" altLang="zh-CN" sz="1400" u="sng" dirty="0" smtClean="0"/>
              <a:t>2020 but this is a risk that not all </a:t>
            </a:r>
            <a:r>
              <a:rPr lang="en-US" altLang="zh-CN" sz="1400" u="sng" dirty="0" smtClean="0"/>
              <a:t>KIs </a:t>
            </a:r>
            <a:r>
              <a:rPr lang="en-US" altLang="zh-CN" sz="1400" u="sng" dirty="0" smtClean="0"/>
              <a:t>can be concluded on Dec.2020.</a:t>
            </a:r>
          </a:p>
          <a:p>
            <a:pPr lvl="1">
              <a:spcBef>
                <a:spcPts val="300"/>
              </a:spcBef>
              <a:defRPr/>
            </a:pPr>
            <a:endParaRPr lang="en-US" altLang="zh-CN" sz="1400" u="sng" dirty="0"/>
          </a:p>
          <a:p>
            <a:pPr lvl="1">
              <a:spcBef>
                <a:spcPts val="0"/>
              </a:spcBef>
              <a:spcAft>
                <a:spcPts val="200"/>
              </a:spcAft>
            </a:pPr>
            <a:endParaRPr lang="en-US" altLang="zh-CN" sz="1300" dirty="0"/>
          </a:p>
        </p:txBody>
      </p:sp>
    </p:spTree>
    <p:extLst>
      <p:ext uri="{BB962C8B-B14F-4D97-AF65-F5344CB8AC3E}">
        <p14:creationId xmlns:p14="http://schemas.microsoft.com/office/powerpoint/2010/main" val="126845029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212850" y="2908300"/>
            <a:ext cx="6827838" cy="1143000"/>
          </a:xfrm>
        </p:spPr>
        <p:txBody>
          <a:bodyPr/>
          <a:lstStyle/>
          <a:p>
            <a:r>
              <a:rPr lang="en-US" altLang="zh-CN" b="1" dirty="0"/>
              <a:t>backup</a:t>
            </a:r>
            <a:endParaRPr lang="zh-CN" altLang="en-US" b="1" dirty="0"/>
          </a:p>
        </p:txBody>
      </p:sp>
    </p:spTree>
    <p:extLst>
      <p:ext uri="{BB962C8B-B14F-4D97-AF65-F5344CB8AC3E}">
        <p14:creationId xmlns:p14="http://schemas.microsoft.com/office/powerpoint/2010/main" val="4070822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0A41F864BF9E047AC9D98AA3A92DCA2" ma:contentTypeVersion="13" ma:contentTypeDescription="Create a new document." ma:contentTypeScope="" ma:versionID="b25bcc4ba47422d025582b925f8d75cc">
  <xsd:schema xmlns:xsd="http://www.w3.org/2001/XMLSchema" xmlns:xs="http://www.w3.org/2001/XMLSchema" xmlns:p="http://schemas.microsoft.com/office/2006/metadata/properties" xmlns:ns3="9fcd8246-0349-4f28-bf6f-1f0b2b4b9468" xmlns:ns4="26cfccf3-d9f9-43bb-aadf-58351eb1ba08" targetNamespace="http://schemas.microsoft.com/office/2006/metadata/properties" ma:root="true" ma:fieldsID="8a69f492b6e436bc0ae5a29485c0af4d" ns3:_="" ns4:_="">
    <xsd:import namespace="9fcd8246-0349-4f28-bf6f-1f0b2b4b9468"/>
    <xsd:import namespace="26cfccf3-d9f9-43bb-aadf-58351eb1ba08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OCR" minOccurs="0"/>
                <xsd:element ref="ns4:MediaServiceDateTaken" minOccurs="0"/>
                <xsd:element ref="ns4:MediaServiceLocation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fcd8246-0349-4f28-bf6f-1f0b2b4b9468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6cfccf3-d9f9-43bb-aadf-58351eb1ba0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D73BE1B-3156-4F35-9F0D-A8205F0F092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C3DC8A1-98BA-4AF8-8B30-F1D3E1D80CC7}">
  <ds:schemaRefs>
    <ds:schemaRef ds:uri="9fcd8246-0349-4f28-bf6f-1f0b2b4b9468"/>
    <ds:schemaRef ds:uri="http://purl.org/dc/dcmitype/"/>
    <ds:schemaRef ds:uri="http://schemas.microsoft.com/office/2006/documentManagement/types"/>
    <ds:schemaRef ds:uri="http://schemas.openxmlformats.org/package/2006/metadata/core-properties"/>
    <ds:schemaRef ds:uri="http://schemas.microsoft.com/office/infopath/2007/PartnerControls"/>
    <ds:schemaRef ds:uri="http://www.w3.org/XML/1998/namespace"/>
    <ds:schemaRef ds:uri="http://purl.org/dc/elements/1.1/"/>
    <ds:schemaRef ds:uri="26cfccf3-d9f9-43bb-aadf-58351eb1ba08"/>
    <ds:schemaRef ds:uri="http://schemas.microsoft.com/office/2006/metadata/properties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53EFFD72-0A4B-40CB-BF43-2F7843CAD85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fcd8246-0349-4f28-bf6f-1f0b2b4b9468"/>
    <ds:schemaRef ds:uri="26cfccf3-d9f9-43bb-aadf-58351eb1ba0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12744</TotalTime>
  <Words>1047</Words>
  <Application>Microsoft Office PowerPoint</Application>
  <PresentationFormat>全屏显示(4:3)</PresentationFormat>
  <Paragraphs>128</Paragraphs>
  <Slides>8</Slides>
  <Notes>7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4" baseType="lpstr">
      <vt:lpstr>Arial </vt:lpstr>
      <vt:lpstr>宋体</vt:lpstr>
      <vt:lpstr>Arial</vt:lpstr>
      <vt:lpstr>Calibri</vt:lpstr>
      <vt:lpstr>Times New Roman</vt:lpstr>
      <vt:lpstr>Office Theme</vt:lpstr>
      <vt:lpstr>   FS_eNA_ph2 Status Report</vt:lpstr>
      <vt:lpstr>FS_eNA_ph2 status at SA#89-e</vt:lpstr>
      <vt:lpstr>FS_eNA_ph2 status after SA2#140E (1/5)</vt:lpstr>
      <vt:lpstr>FS_eNA_ph2 status after SA2#140E (2/5)</vt:lpstr>
      <vt:lpstr>FS_eNA_ph2 status after SA2#140E (3/5)</vt:lpstr>
      <vt:lpstr>FS_eNA_ph2 status after SA2#140E (4/5)</vt:lpstr>
      <vt:lpstr>FS_eNA_ph2 status after SA2#140E (5/5)</vt:lpstr>
      <vt:lpstr>backup</vt:lpstr>
    </vt:vector>
  </TitlesOfParts>
  <Company>3GPP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Scrase</dc:creator>
  <cp:keywords>CTPClassification=CTP_NT</cp:keywords>
  <dc:description>© 2009  All rights reserved</dc:description>
  <cp:lastModifiedBy>xiaobo</cp:lastModifiedBy>
  <cp:revision>1547</cp:revision>
  <dcterms:created xsi:type="dcterms:W3CDTF">2008-08-30T09:32:10Z</dcterms:created>
  <dcterms:modified xsi:type="dcterms:W3CDTF">2020-09-04T15:06:21Z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d845be66-0dd2-42c8-8a85-27aea652d485</vt:lpwstr>
  </property>
  <property fmtid="{D5CDD505-2E9C-101B-9397-08002B2CF9AE}" pid="3" name="CTP_TimeStamp">
    <vt:lpwstr>2020-02-07 13:13:00Z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  <property fmtid="{D5CDD505-2E9C-101B-9397-08002B2CF9AE}" pid="8" name="_2015_ms_pID_725343">
    <vt:lpwstr>(3)5VmK2MKA38EgaozJ760BZeq7QP6Q3VJFodkYcJjqw/GZ/hcELyoFfPXjddkRl1WnF4fzmTZx
YpVGcUFieWk1pud2FuKMTvOtHPUbfnnZs/ijn2bD+i/Dh5SIKkSM2usvA9Z6joPTHT+P3mRx
eKWmuLaujnZexA+URbKreawN3eZU8wlNOwvE0MEl5JmontBhxhMIQcUL8MQ6tYYyD/ox0eXN
+Deo82PD27n1JG2SoF</vt:lpwstr>
  </property>
  <property fmtid="{D5CDD505-2E9C-101B-9397-08002B2CF9AE}" pid="9" name="_2015_ms_pID_7253431">
    <vt:lpwstr>JLjcHq90hVGhemEOGdaNNdWfM84A7Z/WwtEzqW7F26Gg0kDzxBHscd
MeqHx5J8edbq+gNvaHPZj1Ip+OhA/d2pACObRJUlja4sWN5zWONJotcWoktN0RGzbtMT+JYS
v8q8WImiPOlaa43R+stiVxDI1VcUNNh+q02Z5qbhU56AYEwFctbXajIHv/2orYgpK8Qa+his
HFRCYqdwrg1UdEFCuVgMWUaiSbxpHoBuQIYk</vt:lpwstr>
  </property>
  <property fmtid="{D5CDD505-2E9C-101B-9397-08002B2CF9AE}" pid="10" name="_2015_ms_pID_7253432">
    <vt:lpwstr>AA==</vt:lpwstr>
  </property>
  <property fmtid="{D5CDD505-2E9C-101B-9397-08002B2CF9AE}" pid="11" name="ContentTypeId">
    <vt:lpwstr>0x01010000A41F864BF9E047AC9D98AA3A92DCA2</vt:lpwstr>
  </property>
  <property fmtid="{D5CDD505-2E9C-101B-9397-08002B2CF9AE}" pid="12" name="_readonly">
    <vt:lpwstr/>
  </property>
  <property fmtid="{D5CDD505-2E9C-101B-9397-08002B2CF9AE}" pid="13" name="_change">
    <vt:lpwstr/>
  </property>
  <property fmtid="{D5CDD505-2E9C-101B-9397-08002B2CF9AE}" pid="14" name="_full-control">
    <vt:lpwstr/>
  </property>
  <property fmtid="{D5CDD505-2E9C-101B-9397-08002B2CF9AE}" pid="15" name="sflag">
    <vt:lpwstr>1599226168</vt:lpwstr>
  </property>
</Properties>
</file>