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303" r:id="rId5"/>
    <p:sldId id="802" r:id="rId6"/>
    <p:sldId id="803" r:id="rId7"/>
    <p:sldId id="804" r:id="rId8"/>
    <p:sldId id="805" r:id="rId9"/>
    <p:sldId id="806" r:id="rId10"/>
    <p:sldId id="807" r:id="rId11"/>
    <p:sldId id="796" r:id="rId12"/>
    <p:sldId id="808" r:id="rId13"/>
    <p:sldId id="809" r:id="rId14"/>
    <p:sldId id="810" r:id="rId15"/>
    <p:sldId id="795" r:id="rId16"/>
    <p:sldId id="790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18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5581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0197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22758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2337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00324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2036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2847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90146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5238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#140E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August-01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September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S2-2005356</a:t>
            </a:r>
          </a:p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(was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S2-200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4761)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19 August </a:t>
            </a:r>
            <a:r>
              <a:rPr lang="en-GB" altLang="de-DE" sz="1200" baseline="0" dirty="0">
                <a:solidFill>
                  <a:schemeClr val="bg1"/>
                </a:solidFill>
              </a:rPr>
              <a:t>-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01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September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00-91/23700-91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/23700-91-040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/>
              <a:t> </a:t>
            </a:r>
            <a:r>
              <a:rPr lang="en-US" sz="3600" b="1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Wu(Huawei), Aihua Li(China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SA2#139E 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14 </a:t>
            </a:r>
            <a:r>
              <a:rPr lang="en-US" altLang="zh-CN" sz="1200" dirty="0"/>
              <a:t>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</a:t>
            </a:r>
            <a:r>
              <a:rPr lang="en-US" altLang="zh-CN" sz="1200" dirty="0" smtClean="0"/>
              <a:t>complete/</a:t>
            </a:r>
            <a:r>
              <a:rPr lang="en-GB" altLang="zh-CN" sz="1200" dirty="0" smtClean="0"/>
              <a:t>merge/</a:t>
            </a:r>
            <a:r>
              <a:rPr lang="en-US" altLang="zh-CN" sz="1200" dirty="0" smtClean="0"/>
              <a:t>classify</a:t>
            </a:r>
            <a:r>
              <a:rPr lang="en-GB" altLang="zh-CN" sz="1200" dirty="0" smtClean="0"/>
              <a:t> </a:t>
            </a:r>
            <a:r>
              <a:rPr lang="en-GB" altLang="zh-CN" sz="1200" dirty="0"/>
              <a:t>the existing solutions and </a:t>
            </a:r>
            <a:r>
              <a:rPr lang="en-US" altLang="zh-CN" sz="1200" dirty="0"/>
              <a:t>capture new solution(s); </a:t>
            </a:r>
            <a:r>
              <a:rPr lang="en-US" altLang="zh-CN" sz="1200" dirty="0" smtClean="0"/>
              <a:t>Start 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agreed for this key issue, 1 existing solution is revised.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solutions 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existing solution is revised and </a:t>
            </a:r>
            <a:r>
              <a:rPr lang="en-US" altLang="zh-CN" sz="1200" dirty="0"/>
              <a:t>LS sent to SA3 to confirm the requirement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</a:t>
            </a:r>
            <a:r>
              <a:rPr lang="en-US" altLang="zh-CN" sz="1200" dirty="0" smtClean="0"/>
              <a:t>solutions and capture </a:t>
            </a:r>
            <a:r>
              <a:rPr lang="en-US" altLang="zh-CN" sz="1200" dirty="0"/>
              <a:t>new solution(s); </a:t>
            </a:r>
            <a:r>
              <a:rPr lang="en-US" altLang="zh-CN" sz="1200" dirty="0" smtClean="0"/>
              <a:t>Start 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7731421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SA2#139E 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20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solution(s); Start </a:t>
            </a:r>
            <a:r>
              <a:rPr lang="en-US" altLang="zh-CN" sz="1200" dirty="0" smtClean="0"/>
              <a:t>evaluation.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and complete the existing solutions </a:t>
            </a:r>
            <a:r>
              <a:rPr lang="en-GB" altLang="zh-CN" sz="1200" dirty="0" smtClean="0"/>
              <a:t>and </a:t>
            </a:r>
            <a:r>
              <a:rPr lang="en-US" altLang="zh-CN" sz="1200" dirty="0"/>
              <a:t>capture new solution(s</a:t>
            </a:r>
            <a:r>
              <a:rPr lang="en-US" altLang="zh-CN" sz="1200" dirty="0" smtClean="0"/>
              <a:t>); </a:t>
            </a:r>
            <a:r>
              <a:rPr lang="en-US" altLang="zh-CN" sz="1200" dirty="0"/>
              <a:t>Start </a:t>
            </a:r>
            <a:r>
              <a:rPr lang="en-US" altLang="zh-CN" sz="1200" dirty="0" smtClean="0"/>
              <a:t>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Capture new solution(s).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Capture new solution(s).</a:t>
            </a:r>
            <a:endParaRPr lang="en-GB" altLang="zh-CN" sz="12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32756545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SA2#139E 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Complete the existing solutions and dive a solution merge/classification and start evaluation;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Capture New solutions and SA2#140E August e-meeting would be the last meeting for new </a:t>
            </a:r>
            <a:r>
              <a:rPr lang="en-US" altLang="zh-CN" sz="1200" dirty="0" smtClean="0"/>
              <a:t>solutions, which should be reasonably complete. </a:t>
            </a:r>
            <a:endParaRPr lang="en-US" altLang="zh-CN" sz="1200" dirty="0"/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2020 Q3: Complete the existing solutions and capture new solutions and </a:t>
            </a:r>
            <a:r>
              <a:rPr lang="en-US" altLang="zh-CN" sz="1200" dirty="0" smtClean="0"/>
              <a:t>merge/classify solutions </a:t>
            </a:r>
            <a:r>
              <a:rPr lang="en-US" altLang="zh-CN" sz="1200" dirty="0"/>
              <a:t>and start evaluation. Submit TR 23.700-91 to </a:t>
            </a:r>
            <a:r>
              <a:rPr lang="en-US" altLang="zh-CN" sz="1200" dirty="0" smtClean="0"/>
              <a:t>SA#89e </a:t>
            </a:r>
            <a:r>
              <a:rPr lang="en-US" altLang="zh-CN" sz="1200" dirty="0"/>
              <a:t>plenary for </a:t>
            </a:r>
            <a:r>
              <a:rPr lang="en-US" altLang="zh-CN" sz="1200" dirty="0" smtClean="0"/>
              <a:t> information.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2020 Q4: Overall evaluation and make conclusions for each Key Issue. Submit TR 23.700-91 to SA#90e plenary for </a:t>
            </a:r>
            <a:r>
              <a:rPr lang="en-US" altLang="zh-CN" sz="1200" strike="sngStrike" dirty="0"/>
              <a:t>one-stop</a:t>
            </a:r>
            <a:r>
              <a:rPr lang="en-US" altLang="zh-CN" sz="1200" dirty="0"/>
              <a:t> approval. Agree a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SID has 18 KI and </a:t>
            </a:r>
            <a:r>
              <a:rPr lang="en-US" altLang="zh-CN" sz="1200" dirty="0" smtClean="0"/>
              <a:t>56 </a:t>
            </a:r>
            <a:r>
              <a:rPr lang="en-US" altLang="zh-CN" sz="1200" dirty="0"/>
              <a:t>solutions in the TR and no solutions captured for KI#7/20/21 so far. There is risk that Key Issues will not be concluded by Sep, 20. Original TU estimates were severely under-estimated.</a:t>
            </a:r>
            <a:endParaRPr lang="en-US" altLang="zh-CN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>
                <a:solidFill>
                  <a:srgbClr val="FF0000"/>
                </a:solidFill>
              </a:rPr>
              <a:t>5.5. 1.5</a:t>
            </a:r>
            <a:r>
              <a:rPr lang="de-DE" altLang="de-DE" sz="1200" dirty="0"/>
              <a:t> TU is used and </a:t>
            </a:r>
            <a:r>
              <a:rPr lang="de-DE" altLang="de-DE" sz="1200" dirty="0">
                <a:solidFill>
                  <a:srgbClr val="FF0000"/>
                </a:solidFill>
              </a:rPr>
              <a:t>4 TUs </a:t>
            </a:r>
            <a:r>
              <a:rPr lang="de-DE" altLang="de-DE" sz="1200" dirty="0"/>
              <a:t>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 #3/5/6 are not to be progressed in R17 as a result of downscoping exercise.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Regarding KI#8: UE data as an input for analytics generation, the method of collection of RAN impacting parameters from the UE will be investigated after the MDT work of TSG RAN is completed</a:t>
            </a:r>
          </a:p>
          <a:p>
            <a:pPr marL="457200" lvl="1" indent="0">
              <a:buNone/>
            </a:pPr>
            <a:endParaRPr lang="en-US" altLang="de-DE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Complete solution, evaluation  and conclusion(s) for each Key Issue.</a:t>
            </a:r>
            <a:r>
              <a:rPr lang="en-GB" altLang="zh-CN" sz="800" dirty="0"/>
              <a:t> </a:t>
            </a:r>
          </a:p>
          <a:p>
            <a:pPr lvl="1"/>
            <a:r>
              <a:rPr lang="en-US" altLang="zh-CN" sz="1400" dirty="0"/>
              <a:t>Find a way to resolve RAN dependencies</a:t>
            </a:r>
            <a:endParaRPr lang="de-DE" altLang="de-DE" sz="1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2.4) Rel-17 Study 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32%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(1/4)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32%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FS_eNA_ph2 TR 23.700-91 v0.3.0 is available </a:t>
            </a:r>
            <a:r>
              <a:rPr lang="de-DE" altLang="de-DE" sz="1600" dirty="0">
                <a:hlinkClick r:id="rId3"/>
              </a:rPr>
              <a:t>here</a:t>
            </a:r>
            <a:r>
              <a:rPr lang="de-DE" altLang="de-DE" sz="16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Total TUs requested for Study Phase in 2020 is </a:t>
            </a:r>
            <a:r>
              <a:rPr lang="de-DE" altLang="de-DE" sz="1600" dirty="0">
                <a:solidFill>
                  <a:srgbClr val="FF0000"/>
                </a:solidFill>
              </a:rPr>
              <a:t>5.5. 1.5 </a:t>
            </a:r>
            <a:r>
              <a:rPr lang="de-DE" altLang="de-DE" sz="1600" dirty="0"/>
              <a:t>TU is used and </a:t>
            </a:r>
            <a:r>
              <a:rPr lang="de-DE" altLang="de-DE" sz="1600" dirty="0">
                <a:solidFill>
                  <a:srgbClr val="FF0000"/>
                </a:solidFill>
              </a:rPr>
              <a:t>4</a:t>
            </a:r>
            <a:r>
              <a:rPr lang="de-DE" altLang="de-DE" sz="16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/>
              <a:t>Use cases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#1: NWDAF-assisted RAT/frequency selection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Mapped to Key issue #12: NWDAF-assisted RFSP policy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#2: NWDAF supporting detection of anomaly events and helping in analysing its cause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Mapped to 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#3: NWDAF support for dispersion analytics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Mapped to </a:t>
            </a:r>
            <a:r>
              <a:rPr lang="en-US" altLang="zh-CN" sz="1200" dirty="0"/>
              <a:t>Key Issue #9: Dispersion analytic output provided by NWDAF</a:t>
            </a:r>
            <a:r>
              <a:rPr lang="en-GB" altLang="zh-CN" sz="120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#4: Analytics Assisted Smart City Applications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No key issue and is not to be progressed </a:t>
            </a:r>
          </a:p>
        </p:txBody>
      </p:sp>
    </p:spTree>
    <p:extLst>
      <p:ext uri="{BB962C8B-B14F-4D97-AF65-F5344CB8AC3E}">
        <p14:creationId xmlns:p14="http://schemas.microsoft.com/office/powerpoint/2010/main" val="39317381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(2/4)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32%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/>
              <a:t>Use cases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#5: NWDAF supporting the detection of cyber-attacks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No key issue and is not to be progressed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#6: Supporting edge computing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Mapped to Key Issue #16: UP optimization for edge computing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#7: Real-time data collection and analytics delivery by NWDAF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Mapped to Key Issue #18: Enhancement for real-time communication with NWDAF</a:t>
            </a:r>
          </a:p>
        </p:txBody>
      </p:sp>
    </p:spTree>
    <p:extLst>
      <p:ext uri="{BB962C8B-B14F-4D97-AF65-F5344CB8AC3E}">
        <p14:creationId xmlns:p14="http://schemas.microsoft.com/office/powerpoint/2010/main" val="552709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(3/4)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281206"/>
            <a:ext cx="8554481" cy="4878294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 dirty="0"/>
              <a:t>Key Issues for Objective 1 (Remaining from R16):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Soution#2 was added at SA2#136AH to propose that </a:t>
            </a:r>
            <a:r>
              <a:rPr lang="en-US" altLang="zh-CN" sz="1400" dirty="0"/>
              <a:t>the NSSF subscribes to slice service experience and load level analytics to enhance its slice selection functionality for new UE registrations in coordination with OAM.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#7: Adding Application attributes and KPIs as the Input data in some services described in TS 23.288 [5]</a:t>
            </a:r>
            <a:endParaRPr lang="en-US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#15: User consent for UE data collection/analysis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Solution#3 was added at SA2#136AH to propose that </a:t>
            </a:r>
            <a:r>
              <a:rPr lang="en-US" altLang="zh-CN" sz="1400" dirty="0"/>
              <a:t>AF provision the user data consent to UDM/UDR and then NWDAF retrieves the information from UDM/UDR </a:t>
            </a:r>
            <a:r>
              <a:rPr lang="en-GB" altLang="zh-CN" sz="1400" dirty="0"/>
              <a:t>to help determine to trigger UE data collection. </a:t>
            </a:r>
            <a:endParaRPr lang="en-US" altLang="de-DE" sz="1100" b="1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 dirty="0"/>
              <a:t>Key Issues for Objective 2&amp;4 (Architecture Enhancement&amp;</a:t>
            </a:r>
            <a:r>
              <a:rPr lang="en-GB" altLang="zh-CN" sz="1800" b="1" dirty="0"/>
              <a:t>New Use Case/Key Issue</a:t>
            </a:r>
            <a:r>
              <a:rPr lang="en-US" altLang="de-DE" sz="18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#13: Triggering conditions for analytics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#19: Trained data model sharing between multiple NWDAF instances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17961191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(4/4)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281205"/>
            <a:ext cx="8554481" cy="5059773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 dirty="0"/>
              <a:t>Key Issues for Objective 3 (Rel-16 NWDAF features enhancement)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#9: Dispersion analytic output provided by NWDAF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#10: NWDAF Assisted UP Optimization</a:t>
            </a:r>
            <a:endParaRPr lang="zh-CN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Solution#1 was added at SA2#136AH to propose a solution inspired from </a:t>
            </a:r>
            <a:r>
              <a:rPr lang="en-US" altLang="zh-CN" sz="1400" dirty="0"/>
              <a:t>Publish-Subscribe mechanism (including </a:t>
            </a:r>
            <a:r>
              <a:rPr lang="en-GB" altLang="zh-CN" sz="1400" dirty="0"/>
              <a:t>3GPP Producer Adaptor, 3GPP Consumer Adaptor, Messaging Infrastructure, etc.</a:t>
            </a:r>
            <a:r>
              <a:rPr lang="en-US" altLang="zh-CN" sz="1400" dirty="0"/>
              <a:t>) to increase efficiency of data collection.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#12: NWDAF-assisted RFSP policy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Solution#4 was added at SA2#136AH to propose that NWDAF could derive the Service Behaviour analytics (including application ID, Occurrence probability, Duration Time, Spatial validity, etc.) to help </a:t>
            </a:r>
            <a:r>
              <a:rPr lang="en-US" altLang="zh-CN" sz="1400" dirty="0"/>
              <a:t>the consumer NF derive a suitable RFSP index</a:t>
            </a:r>
            <a:r>
              <a:rPr lang="en-GB" altLang="zh-CN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#14: NWDAF-assisted application detection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#16: UP optimization for edge computing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#18: Enhancement for real-time communication with NWDAF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#21: NWDAF assisting in user plane performance</a:t>
            </a:r>
            <a:endParaRPr lang="en-US" altLang="de-DE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1800" b="1" dirty="0"/>
              <a:t>Key issue</a:t>
            </a:r>
            <a:r>
              <a:rPr lang="en-US" altLang="zh-CN" sz="1800" b="1" dirty="0"/>
              <a:t>s </a:t>
            </a:r>
            <a:r>
              <a:rPr lang="en-US" altLang="zh-CN" sz="1800" b="1" dirty="0">
                <a:solidFill>
                  <a:srgbClr val="FF0000"/>
                </a:solidFill>
              </a:rPr>
              <a:t>NOT</a:t>
            </a:r>
            <a:r>
              <a:rPr lang="en-US" altLang="zh-CN" sz="1800" b="1" dirty="0"/>
              <a:t> to be progressed in R17 </a:t>
            </a:r>
            <a:r>
              <a:rPr lang="en-US" altLang="de-DE" sz="18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#3: Mapping of NWDAF use cases to NFs and identify actions that could be taken based on NWDAF analytics and predictions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#5: New types of outputs provided by NWDAF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Key Issue #6: </a:t>
            </a:r>
            <a:r>
              <a:rPr lang="en-GB" altLang="zh-CN" sz="1600" dirty="0"/>
              <a:t>Study possible mechanisms for improved correctness of NWDAF analytics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7415321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(4/4)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dependencies for UE data Reporting by e.g. sending LS to RAN group once the solution(s) are available and  stable enough.</a:t>
            </a:r>
            <a:endParaRPr lang="de-DE" altLang="de-DE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 Whether or not the architecture/protocol solution for UPF data reporting will be out of scope of this study.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(SA2#138)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Any new Key Issue will be low priority unless supported by large number of companies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SA2#138 (Apr): Complete description of existing solutions. Capture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SA2#139 (May): Start initial evaluation and conclusions. Submit TR 23.700-91 to SA#88 plenary 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Q2 for all key issues and scheduling </a:t>
            </a:r>
            <a:r>
              <a:rPr lang="en-US" altLang="zh-CN" sz="1200" dirty="0" err="1"/>
              <a:t>conf</a:t>
            </a:r>
            <a:r>
              <a:rPr lang="en-US" altLang="zh-CN" sz="1200" dirty="0"/>
              <a:t> calls to make progress and dive a solution merge .</a:t>
            </a:r>
            <a:endParaRPr lang="en-US" altLang="zh-CN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27663589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SA2#139E (1/5)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57108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32% -&gt;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</a:t>
            </a:r>
            <a:r>
              <a:rPr lang="en-US" altLang="de-DE" sz="1200" dirty="0" smtClean="0"/>
              <a:t>TR </a:t>
            </a:r>
            <a:r>
              <a:rPr lang="en-US" altLang="de-DE" sz="1200" dirty="0"/>
              <a:t>23.700-91 v0.4.0 is 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SID has 18 KI and </a:t>
            </a:r>
            <a:r>
              <a:rPr lang="en-US" altLang="zh-CN" sz="1200" dirty="0" smtClean="0"/>
              <a:t>56 </a:t>
            </a:r>
            <a:r>
              <a:rPr lang="en-US" altLang="zh-CN" sz="1200" dirty="0"/>
              <a:t>solutions in the TR and no solutions captured for KI#7/20/21 so </a:t>
            </a:r>
            <a:r>
              <a:rPr lang="en-US" altLang="zh-CN" sz="1200" dirty="0" smtClean="0"/>
              <a:t>far.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8 </a:t>
            </a:r>
            <a:r>
              <a:rPr lang="en-US" altLang="zh-CN" sz="1200" dirty="0"/>
              <a:t>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Resolve </a:t>
            </a:r>
            <a:r>
              <a:rPr lang="en-US" altLang="zh-CN" sz="1200" dirty="0"/>
              <a:t>ENs in solutions </a:t>
            </a:r>
            <a:r>
              <a:rPr lang="en-US" altLang="zh-CN" sz="1200" dirty="0" smtClean="0"/>
              <a:t>and complete </a:t>
            </a:r>
            <a:r>
              <a:rPr lang="en-US" altLang="zh-CN" sz="1200" dirty="0"/>
              <a:t>the existing </a:t>
            </a:r>
            <a:r>
              <a:rPr lang="en-US" altLang="zh-CN" sz="1200" dirty="0" smtClean="0"/>
              <a:t>solutions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capture new </a:t>
            </a:r>
            <a:r>
              <a:rPr lang="en-US" altLang="zh-CN" sz="1200" dirty="0" smtClean="0"/>
              <a:t>solution(s);Start 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22 </a:t>
            </a:r>
            <a:r>
              <a:rPr lang="en-US" altLang="zh-CN" sz="1200" dirty="0"/>
              <a:t>solutions 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Resolve ENs in </a:t>
            </a:r>
            <a:r>
              <a:rPr lang="en-US" altLang="zh-CN" sz="1200" dirty="0" smtClean="0"/>
              <a:t>solutions and complete/</a:t>
            </a:r>
            <a:r>
              <a:rPr lang="en-GB" altLang="zh-CN" sz="1200" dirty="0" smtClean="0"/>
              <a:t>merge/</a:t>
            </a:r>
            <a:r>
              <a:rPr lang="en-US" altLang="zh-CN" sz="1200" dirty="0"/>
              <a:t>classify</a:t>
            </a:r>
            <a:r>
              <a:rPr lang="en-GB" altLang="zh-CN" sz="1200" dirty="0"/>
              <a:t> the existing solutions</a:t>
            </a:r>
            <a:r>
              <a:rPr lang="en-US" altLang="zh-CN" sz="1200" dirty="0"/>
              <a:t>; </a:t>
            </a:r>
            <a:endParaRPr lang="en-US" altLang="zh-CN" sz="1200" strike="sngStrike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New solutions </a:t>
            </a:r>
            <a:r>
              <a:rPr lang="en-GB" altLang="zh-CN" sz="1200" dirty="0" smtClean="0"/>
              <a:t>is allowed.</a:t>
            </a:r>
            <a:endParaRPr lang="en-GB" altLang="zh-CN" sz="1200" strike="sngStrike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Risk: The solutions are diverging and try to find a criteria for evaluation.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466049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SA2#139E 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existing solution is revised</a:t>
            </a:r>
            <a:r>
              <a:rPr lang="en-US" altLang="zh-CN" sz="1200" dirty="0" smtClean="0"/>
              <a:t>.</a:t>
            </a:r>
            <a:endParaRPr lang="en-US" altLang="zh-CN" sz="1200" u="sng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complete the existing solutions </a:t>
            </a:r>
            <a:r>
              <a:rPr lang="en-US" altLang="zh-CN" sz="1200" dirty="0" smtClean="0"/>
              <a:t>and capture </a:t>
            </a:r>
            <a:r>
              <a:rPr lang="en-US" altLang="zh-CN" sz="1200" dirty="0"/>
              <a:t>new solution(s); ); </a:t>
            </a:r>
            <a:r>
              <a:rPr lang="en-US" altLang="zh-CN" sz="1200" dirty="0" smtClean="0"/>
              <a:t>Start 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Capture new solution(s).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solutions are 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steps: Resolve ENs in solutions </a:t>
            </a:r>
            <a:r>
              <a:rPr lang="en-US" altLang="zh-CN" sz="1200" dirty="0"/>
              <a:t>and complete the existing solutions </a:t>
            </a:r>
            <a:r>
              <a:rPr lang="en-US" altLang="zh-CN" sz="1200" dirty="0" smtClean="0"/>
              <a:t>and capture new solution(s); Start 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capture new solution(s); </a:t>
            </a:r>
            <a:r>
              <a:rPr lang="en-US" altLang="zh-CN" sz="1200" dirty="0" smtClean="0"/>
              <a:t>Start evaluation.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solution is </a:t>
            </a:r>
            <a:r>
              <a:rPr lang="en-US" altLang="zh-CN" sz="1200" dirty="0"/>
              <a:t>agreed for this key issue.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Resolve ENs in solutions and complete the existing solutions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capture new solution(s); </a:t>
            </a:r>
            <a:r>
              <a:rPr lang="en-US" altLang="zh-CN" sz="1200" dirty="0" smtClean="0"/>
              <a:t>Start evaluation.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1138521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3DC8A1-98BA-4AF8-8B30-F1D3E1D80CC7}">
  <ds:schemaRefs>
    <ds:schemaRef ds:uri="26cfccf3-d9f9-43bb-aadf-58351eb1ba08"/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infopath/2007/PartnerControls"/>
    <ds:schemaRef ds:uri="9fcd8246-0349-4f28-bf6f-1f0b2b4b9468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12129</TotalTime>
  <Words>1844</Words>
  <Application>Microsoft Office PowerPoint</Application>
  <PresentationFormat>全屏显示(4:3)</PresentationFormat>
  <Paragraphs>221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FS_eNA_ph2 Status Report</vt:lpstr>
      <vt:lpstr>2.4) Rel-17 Study </vt:lpstr>
      <vt:lpstr>FS_eNA_ph2 status after SA2#136AH (1/4)</vt:lpstr>
      <vt:lpstr>FS_eNA_ph2 status after SA2#136AH (2/4)</vt:lpstr>
      <vt:lpstr>FS_eNA_ph2 status after SA2#136AH (3/4)</vt:lpstr>
      <vt:lpstr>FS_eNA_ph2 status after SA2#136AH (4/4)</vt:lpstr>
      <vt:lpstr>FS_eNA_ph2 status after SA2#136AH (4/4)</vt:lpstr>
      <vt:lpstr>FS_eNA_ph2 status after SA2#139E (1/5)</vt:lpstr>
      <vt:lpstr>FS_eNA_ph2 status after SA2#139E (2/5)</vt:lpstr>
      <vt:lpstr>FS_eNA_ph2 status after SA2#139E (3/5)</vt:lpstr>
      <vt:lpstr>FS_eNA_ph2 status after SA2#139E (4/5)</vt:lpstr>
      <vt:lpstr>FS_eNA_ph2 status after SA2#139E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</cp:lastModifiedBy>
  <cp:revision>1510</cp:revision>
  <dcterms:created xsi:type="dcterms:W3CDTF">2008-08-30T09:32:10Z</dcterms:created>
  <dcterms:modified xsi:type="dcterms:W3CDTF">2020-08-13T07:22:15Z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(3)EXN/IVBYkq63uKbs0h3ejBGM9KJZjxb/45DmnfXaDiYghOH3hKqvTEPCDicza8qLTpohTXwz
jDsHhwhzVhoFnXokYbJRKSETO8RcrHsGnxrwNqfyTFYi5/DecW2XXnGHiOeQI0HQ6GTf0U0x
FfQ9QOsw5pJ7BctQ0r26pvnVzVL71dyZX+g+HZVr4YzTmftxweN7+wbp4DpZ72Dd1l7gygH4
mi9VPstESlkVxEucyy</vt:lpwstr>
  </property>
  <property fmtid="{D5CDD505-2E9C-101B-9397-08002B2CF9AE}" pid="9" name="_2015_ms_pID_7253431">
    <vt:lpwstr>ZqyZ+pQZsZmSGbtRVD0PDAvcz5wWXv67EqmeC2Lfw+adOBKWkFIt/t
cijNgHFg5U7aWHliUeWGFAOb0GGhWzCS278L3Q8G1/0Irpst/QlvisTEgSjsBGD/2oD9ibma
4xNpcJriKtX7YJUaxszzGqgHTAzl7hT8jQMB2pBw/TQzbtVGpos53anMmLa5P2E1uCpnU9wO
EL16MbrqsAJP1hZahVGooIcGbTbvaf01LJCl</vt:lpwstr>
  </property>
  <property fmtid="{D5CDD505-2E9C-101B-9397-08002B2CF9AE}" pid="10" name="_2015_ms_pID_7253432">
    <vt:lpwstr>4Q==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1593485059</vt:lpwstr>
  </property>
</Properties>
</file>