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2"/>
  </p:notesMasterIdLst>
  <p:handoutMasterIdLst>
    <p:handoutMasterId r:id="rId13"/>
  </p:handoutMasterIdLst>
  <p:sldIdLst>
    <p:sldId id="303" r:id="rId2"/>
    <p:sldId id="786" r:id="rId3"/>
    <p:sldId id="787" r:id="rId4"/>
    <p:sldId id="789" r:id="rId5"/>
    <p:sldId id="788" r:id="rId6"/>
    <p:sldId id="790" r:id="rId7"/>
    <p:sldId id="791" r:id="rId8"/>
    <p:sldId id="792" r:id="rId9"/>
    <p:sldId id="793" r:id="rId10"/>
    <p:sldId id="794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2196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2982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7/10/2020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7/10/2020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S2-2004760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WG2#139E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June 01 </a:t>
            </a:r>
            <a:r>
              <a:rPr lang="en-GB" altLang="de-DE" sz="1200" baseline="0" dirty="0">
                <a:solidFill>
                  <a:schemeClr val="bg1"/>
                </a:solidFill>
              </a:rPr>
              <a:t>-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12,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40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 smtClean="0"/>
              <a:t> </a:t>
            </a:r>
            <a:r>
              <a:rPr lang="en-US" sz="3600" b="1" dirty="0" smtClean="0"/>
              <a:t>FS_5G_ProSe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GB" altLang="en-US" sz="1800" b="1" dirty="0" smtClean="0">
                <a:latin typeface="Arial" charset="0"/>
              </a:rPr>
              <a:t>Deng </a:t>
            </a:r>
            <a:r>
              <a:rPr lang="en-GB" altLang="en-US" sz="1800" b="1" dirty="0" err="1" smtClean="0">
                <a:latin typeface="Arial" charset="0"/>
              </a:rPr>
              <a:t>Qiang</a:t>
            </a:r>
            <a:r>
              <a:rPr lang="en-GB" altLang="en-US" sz="1800" b="1" dirty="0" smtClean="0">
                <a:latin typeface="Arial" charset="0"/>
              </a:rPr>
              <a:t> (CATT), </a:t>
            </a:r>
            <a:r>
              <a:rPr lang="en-GB" altLang="en-US" sz="1800" b="1" dirty="0" err="1" smtClean="0">
                <a:latin typeface="Arial" charset="0"/>
              </a:rPr>
              <a:t>Jianhua</a:t>
            </a:r>
            <a:r>
              <a:rPr lang="en-GB" altLang="en-US" sz="1800" b="1" dirty="0" smtClean="0">
                <a:latin typeface="Arial" charset="0"/>
              </a:rPr>
              <a:t> Liu (OPPO)</a:t>
            </a:r>
            <a:endParaRPr lang="en-GB" sz="1800" b="1" dirty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139E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dirty="0">
                <a:latin typeface="Arial "/>
              </a:rPr>
              <a:t>June 01 </a:t>
            </a:r>
            <a:r>
              <a:rPr lang="de-DE" sz="1200" b="1" dirty="0" smtClean="0">
                <a:latin typeface="Arial "/>
              </a:rPr>
              <a:t>– 12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16039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SA2#140e (August):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Key Issues #1, #</a:t>
            </a:r>
            <a:r>
              <a:rPr lang="en-US" altLang="zh-CN" sz="1200" dirty="0" smtClean="0"/>
              <a:t>2, </a:t>
            </a:r>
            <a:r>
              <a:rPr lang="en-US" altLang="zh-CN" sz="1200" dirty="0"/>
              <a:t>#7 and #8, complete and consolidate the solutions, and start solution evaluation and conclusion(s).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For KI#5, complete and consolidate the solutions, make ready for evaluation and conclusion and identify RAN impact if any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Key Issues #3, #4, complete and consolidate the </a:t>
            </a:r>
            <a:r>
              <a:rPr lang="en-US" altLang="zh-CN" sz="1200" dirty="0" smtClean="0"/>
              <a:t>solutions.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LS to other WGs (e.g. RAN2/3) for </a:t>
            </a:r>
            <a:r>
              <a:rPr lang="en-US" altLang="zh-CN" sz="1200" dirty="0" smtClean="0"/>
              <a:t>feedback</a:t>
            </a:r>
            <a:r>
              <a:rPr lang="en-US" altLang="zh-CN" sz="1200" dirty="0" smtClean="0"/>
              <a:t>.	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SA2#141e </a:t>
            </a:r>
            <a:r>
              <a:rPr lang="en-US" altLang="zh-CN" sz="1200" dirty="0"/>
              <a:t>(October)/SA2#142e (November):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Continue solution evaluation and conclusion for KI#1, #2, #5, #7 and #8 if not finished at SA2#140e.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conclusion(s).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KI#3, KI #4, self-evaluation and self-conclusion(s) for L2-based Relay and L3-based Relay respectively from SA2 point of view</a:t>
            </a:r>
            <a:r>
              <a:rPr lang="en-US" altLang="zh-CN" sz="1200" dirty="0" smtClean="0"/>
              <a:t>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any additional LS to other WGs (e.g. RAN2/3) for feedback. </a:t>
            </a:r>
          </a:p>
          <a:p>
            <a:pPr marL="914400" lvl="2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zh-CN" sz="1200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61587380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956785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9251595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one SA2 WG meeting in Q1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Total </a:t>
            </a:r>
            <a:r>
              <a:rPr lang="de-DE" altLang="de-DE" sz="1200" dirty="0"/>
              <a:t>TUs requested for Study Phase in 2020 is 7</a:t>
            </a:r>
            <a:r>
              <a:rPr lang="de-DE" altLang="de-DE" sz="1200" dirty="0" smtClean="0"/>
              <a:t>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smtClean="0"/>
              <a:t>New solutions </a:t>
            </a:r>
            <a:r>
              <a:rPr lang="en-US" altLang="zh-CN" sz="1200" dirty="0" smtClean="0"/>
              <a:t>and solution updates are captured into TR 23.752, and for all key issues we have solutions on table.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All the key issues may have RAN impact and coordination with RAN </a:t>
            </a:r>
            <a:r>
              <a:rPr lang="en-US" sz="1200" dirty="0" smtClean="0"/>
              <a:t>may </a:t>
            </a:r>
            <a:r>
              <a:rPr lang="en-US" sz="1200" dirty="0"/>
              <a:t>be </a:t>
            </a:r>
            <a:r>
              <a:rPr lang="en-US" sz="1200" dirty="0" smtClean="0"/>
              <a:t>necessary.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 Whether support of service </a:t>
            </a:r>
            <a:r>
              <a:rPr lang="en-US" altLang="zh-CN" sz="1200" dirty="0" smtClean="0"/>
              <a:t>continuity for UE-to-Network Relay </a:t>
            </a:r>
            <a:r>
              <a:rPr lang="en-US" altLang="zh-CN" sz="1200" dirty="0"/>
              <a:t>in Release 17 needs </a:t>
            </a:r>
            <a:r>
              <a:rPr lang="en-US" altLang="zh-CN" sz="1200" dirty="0" smtClean="0"/>
              <a:t>SA#87 decision..</a:t>
            </a:r>
            <a:endParaRPr lang="de-DE" altLang="zh-CN" sz="1200" dirty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 smtClean="0"/>
              <a:t>Next </a:t>
            </a:r>
            <a:r>
              <a:rPr lang="de-DE" sz="160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the solutions, make overall evaluation and conclusions for each key issue at Q2.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For UE-to-Network Relay and UE-to-UE Relay, </a:t>
            </a:r>
            <a:r>
              <a:rPr lang="en-US" sz="1200" dirty="0" smtClean="0"/>
              <a:t>c</a:t>
            </a:r>
            <a:r>
              <a:rPr lang="en-US" altLang="zh-CN" sz="1200" dirty="0" smtClean="0"/>
              <a:t>onsolidate</a:t>
            </a:r>
            <a:r>
              <a:rPr lang="de-DE" sz="1200" dirty="0" smtClean="0"/>
              <a:t> technical issues and conclusions on SA2 aspect, pending RAN-related issues and</a:t>
            </a:r>
            <a:r>
              <a:rPr lang="de-DE" sz="1200" dirty="0" smtClean="0">
                <a:solidFill>
                  <a:srgbClr val="FF0000"/>
                </a:solidFill>
              </a:rPr>
              <a:t> </a:t>
            </a:r>
            <a:r>
              <a:rPr lang="de-DE" sz="1200" dirty="0" smtClean="0"/>
              <a:t>wait for RAN progress.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5229685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FS_5G_ProSe </a:t>
            </a:r>
            <a:r>
              <a:rPr lang="de-DE" altLang="de-DE" sz="1200" dirty="0"/>
              <a:t>TR </a:t>
            </a:r>
            <a:r>
              <a:rPr lang="de-DE" altLang="de-DE" sz="1200" dirty="0" smtClean="0"/>
              <a:t>23.752 </a:t>
            </a:r>
            <a:r>
              <a:rPr lang="de-DE" altLang="de-DE" sz="1200" dirty="0"/>
              <a:t>v0.3.0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7.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  <a:endParaRPr lang="de-DE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New solutions </a:t>
            </a:r>
            <a:r>
              <a:rPr lang="en-US" altLang="zh-CN" sz="1200" dirty="0"/>
              <a:t>and solution updates are captured into TR 23.752, and for all key issues we have solutions on table</a:t>
            </a:r>
            <a:r>
              <a:rPr lang="en-US" altLang="zh-CN" sz="1200" dirty="0" smtClean="0"/>
              <a:t>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</a:t>
            </a:r>
            <a:r>
              <a:rPr lang="de-DE" altLang="de-DE" sz="1600" b="1" dirty="0" smtClean="0"/>
              <a:t>4 (UE-to-UE Relay):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4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KI#4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4.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Consolidate the solutions and make overall evaluation and </a:t>
            </a:r>
            <a:r>
              <a:rPr lang="en-US" altLang="zh-CN" sz="1200" dirty="0" smtClean="0"/>
              <a:t>conclusions on SA2 aspect, wait for RAN NR </a:t>
            </a:r>
            <a:r>
              <a:rPr lang="en-US" altLang="zh-CN" sz="1200" dirty="0" err="1" smtClean="0"/>
              <a:t>sidelink</a:t>
            </a:r>
            <a:r>
              <a:rPr lang="en-US" altLang="zh-CN" sz="1200" dirty="0" smtClean="0"/>
              <a:t> relay SI progress.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5 (Path Selection)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 smtClean="0"/>
              <a:t>Resolve the ENs in this solution,</a:t>
            </a:r>
            <a:r>
              <a:rPr lang="de-DE" altLang="de-DE" sz="1200" dirty="0">
                <a:solidFill>
                  <a:srgbClr val="000000"/>
                </a:solidFill>
              </a:rPr>
              <a:t> discuss other solutions if available</a:t>
            </a:r>
            <a:r>
              <a:rPr lang="en-US" altLang="zh-CN" sz="1200" dirty="0" smtClean="0"/>
              <a:t> and make evaluation and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new solutions were </a:t>
            </a:r>
            <a:r>
              <a:rPr lang="en-US" altLang="zh-CN" sz="1200" dirty="0" smtClean="0"/>
              <a:t>agreed for inclusion in the TR</a:t>
            </a:r>
            <a:r>
              <a:rPr lang="en-US" altLang="zh-CN" sz="1200" dirty="0"/>
              <a:t>. Total number of solutions for </a:t>
            </a:r>
            <a:r>
              <a:rPr lang="en-US" altLang="zh-CN" sz="1200" dirty="0" smtClean="0"/>
              <a:t>KI#7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3.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</a:t>
            </a:r>
            <a:r>
              <a:rPr lang="en-US" altLang="zh-CN" sz="1200" dirty="0"/>
              <a:t>can be categorized as </a:t>
            </a:r>
            <a:r>
              <a:rPr lang="en-US" altLang="zh-CN" sz="1200" dirty="0" smtClean="0"/>
              <a:t>AMF-based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SMF-based </a:t>
            </a:r>
            <a:r>
              <a:rPr lang="en-US" altLang="zh-CN" sz="1200" dirty="0"/>
              <a:t>solutions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</a:t>
            </a:r>
            <a:r>
              <a:rPr lang="en-US" altLang="zh-CN" sz="1200" dirty="0"/>
              <a:t>: Resolve the ENs in </a:t>
            </a:r>
            <a:r>
              <a:rPr lang="en-US" altLang="zh-CN" sz="1200" dirty="0" smtClean="0"/>
              <a:t>these 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/>
              <a:t> and make </a:t>
            </a:r>
            <a:r>
              <a:rPr lang="en-US" altLang="zh-CN" sz="1200" dirty="0" smtClean="0"/>
              <a:t>overall evaluation </a:t>
            </a:r>
            <a:r>
              <a:rPr lang="en-US" altLang="zh-CN" sz="1200" dirty="0"/>
              <a:t>and conclusion</a:t>
            </a:r>
            <a:r>
              <a:rPr lang="en-US" altLang="zh-CN" sz="1200" dirty="0" smtClean="0"/>
              <a:t>.</a:t>
            </a:r>
            <a:endParaRPr lang="en-US" altLang="zh-CN" sz="9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8 (Service Authorization)</a:t>
            </a:r>
            <a:r>
              <a:rPr lang="de-DE" altLang="de-DE" sz="1600" dirty="0" smtClean="0"/>
              <a:t>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KI#8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2.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Resolve the ENs in these </a:t>
            </a:r>
            <a:r>
              <a:rPr lang="en-US" altLang="zh-CN" sz="1200" dirty="0" smtClean="0"/>
              <a:t>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and make overall evaluation and conclusion.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2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137645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1</a:t>
            </a:r>
            <a:r>
              <a:rPr lang="de-DE" altLang="de-DE" sz="1600" b="1" dirty="0" smtClean="0"/>
              <a:t> (Direct Discovery):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DDNMF location, UP-based and </a:t>
            </a:r>
            <a:r>
              <a:rPr lang="en-US" altLang="zh-CN" sz="1200" dirty="0"/>
              <a:t>CP-based </a:t>
            </a:r>
            <a:r>
              <a:rPr lang="en-US" altLang="zh-CN" sz="1200" dirty="0" smtClean="0"/>
              <a:t>were agreed </a:t>
            </a:r>
            <a:r>
              <a:rPr lang="en-US" altLang="zh-CN" sz="1200" dirty="0"/>
              <a:t>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UE-to-Network discovery, 1 solution was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</a:t>
            </a:r>
            <a:r>
              <a:rPr lang="en-US" altLang="zh-CN" sz="1200" dirty="0"/>
              <a:t>number of </a:t>
            </a:r>
            <a:r>
              <a:rPr lang="en-US" altLang="zh-CN" sz="1200" dirty="0" smtClean="0"/>
              <a:t>(related) solutions </a:t>
            </a:r>
            <a:r>
              <a:rPr lang="en-US" altLang="zh-CN" sz="1200" dirty="0"/>
              <a:t>for </a:t>
            </a:r>
            <a:r>
              <a:rPr lang="en-US" altLang="zh-CN" sz="1200" dirty="0" smtClean="0"/>
              <a:t>KI#1 are 7.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Consolidate the solutions and make overall evaluation and conclusions.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2 (Direct Communication)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new solutions on </a:t>
            </a:r>
            <a:r>
              <a:rPr lang="en-US" altLang="zh-CN" sz="1200" dirty="0" err="1" smtClean="0"/>
              <a:t>ProSe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 were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on group communication was agreed for inclusion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number of (related) solutions for KI#2 is 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/>
              <a:t>Consolidate the solutions and make overall evaluation and conclusions</a:t>
            </a:r>
            <a:r>
              <a:rPr lang="en-US" altLang="zh-CN" sz="12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3 (UE-to-Network Relay):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for Layer-3 Relay (sol#6) and Layer-2 Relay (sol#7) were captured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b="1" dirty="0" smtClean="0"/>
              <a:t>: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</a:t>
            </a:r>
            <a:r>
              <a:rPr lang="de-DE" altLang="zh-CN" sz="1200" dirty="0">
                <a:solidFill>
                  <a:srgbClr val="FF0000"/>
                </a:solidFill>
              </a:rPr>
              <a:t> </a:t>
            </a:r>
            <a:r>
              <a:rPr lang="de-DE" altLang="zh-CN" sz="1200" dirty="0"/>
              <a:t>wait for RAN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dirty="0"/>
          </a:p>
        </p:txBody>
      </p:sp>
    </p:spTree>
    <p:extLst>
      <p:ext uri="{BB962C8B-B14F-4D97-AF65-F5344CB8AC3E}">
        <p14:creationId xmlns:p14="http://schemas.microsoft.com/office/powerpoint/2010/main" val="19159111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3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All the key issues may have RAN impact and coordination with RAN may be necessary.</a:t>
            </a:r>
            <a:endParaRPr lang="de-DE" altLang="zh-CN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UE-to-Network Relay and UE-to-UE Relay regarding Layer-2 or Layer-3 </a:t>
            </a:r>
            <a:r>
              <a:rPr lang="en-US" altLang="zh-CN" sz="1200" dirty="0" smtClean="0"/>
              <a:t>Relay depends on RAN decision</a:t>
            </a:r>
            <a:r>
              <a:rPr lang="de-DE" sz="1200" dirty="0" smtClean="0"/>
              <a:t>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SA2#138)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</a:t>
            </a:r>
            <a:r>
              <a:rPr lang="en-US" altLang="zh-CN" sz="1200" dirty="0"/>
              <a:t>the solutions, make overall evaluation and conclusions for </a:t>
            </a:r>
            <a:r>
              <a:rPr lang="en-US" altLang="zh-CN" sz="1200" dirty="0" smtClean="0"/>
              <a:t>key </a:t>
            </a:r>
            <a:r>
              <a:rPr lang="en-US" altLang="ko-KR" sz="1200" dirty="0"/>
              <a:t>issues whose solutions are deemed stable </a:t>
            </a:r>
            <a:r>
              <a:rPr lang="en-US" altLang="zh-CN" sz="1200" dirty="0" smtClean="0"/>
              <a:t>at </a:t>
            </a:r>
            <a:r>
              <a:rPr lang="en-US" altLang="zh-CN" sz="1200" dirty="0"/>
              <a:t>SA2#138</a:t>
            </a:r>
            <a:r>
              <a:rPr lang="en-US" altLang="zh-CN" sz="1200" dirty="0" smtClean="0"/>
              <a:t>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For UE-to-Network Relay and UE-to-UE Relay,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 wait for RAN </a:t>
            </a:r>
            <a:r>
              <a:rPr lang="de-DE" altLang="zh-CN" sz="1200" dirty="0" smtClean="0"/>
              <a:t>progress.</a:t>
            </a:r>
            <a:endParaRPr lang="de-DE" altLang="zh-CN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SA2#138 </a:t>
            </a:r>
            <a:r>
              <a:rPr lang="en-US" altLang="zh-CN" sz="1200" dirty="0"/>
              <a:t>(Apr</a:t>
            </a:r>
            <a:r>
              <a:rPr lang="en-US" altLang="zh-CN" sz="1200" dirty="0" smtClean="0"/>
              <a:t>) &amp; SA2#139 (May): </a:t>
            </a:r>
            <a:r>
              <a:rPr lang="en-US" altLang="zh-CN" sz="1200" dirty="0"/>
              <a:t>Consolidate the solutions, make overall evaluation and conclusions for each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Submit TR </a:t>
            </a:r>
            <a:r>
              <a:rPr lang="en-US" altLang="zh-CN" sz="1200" dirty="0" smtClean="0"/>
              <a:t>23.752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SA#88 plenary (June 2020) </a:t>
            </a:r>
            <a:r>
              <a:rPr lang="en-US" altLang="zh-CN" sz="1200" dirty="0"/>
              <a:t>for one-stop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3829694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v0.4.0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There is only one e-meeting for Rel-17 SIDs in Q2 and all FS_5G_ProSe documents were handled at SA2#139e.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16 new solutions and 21 solutions update agreed for inclusion in TR 23.752, there are now 38 solutions in TR 23.752 on all the 7 prioritized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was sent to SA3 to ask about security requirements on UE-to-Network Relay and UE-to-UE Relay.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4 solutions updates (sol#1, #2, #3, #18) were agreed for inclusion in the 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new solution for UE-to-Network Relay discovery and 1 new solution for UE-to-UE Relay discovery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KI#1 are 9.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(interim) conclusion(s).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new solution and 4 solutions updates (sol#4, #5, #22)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KI#2 is 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(interim) conclusion(s).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39175782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2235407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9 new solutions (addressing security, service continuity, authentication/authorization etc.)  and 5 solutions updates (sol#6, #7) were agreed for inclusion in the 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for KI#3 are 12.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solutions and starting self-evaluation and self-conclusion(s) for L2-based Relay and L3-based Relay respectively from SA2 point of view. Communicate with RAN WGs on the TR and pend RAN/SA3-related issues, wait for RAN/SA3 progress.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and 5 solutions updates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KI#4 is 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solutions and starting self-evaluation and self-conclusion(s) for L2-based Relay and L3-based Relay respectively from SA2 point of view. Communicate with RAN WGs on the TR and pend RAN/SA3-related issues, wait for RAN/SA3 progress.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324170841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2904112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solution update (sol#12)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Complete and consolidate the solutions. Start solution evaluation and (interim) conclusion(s)</a:t>
            </a:r>
            <a:r>
              <a:rPr lang="en-GB" altLang="zh-CN" sz="1200" dirty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</a:t>
            </a:r>
            <a:r>
              <a:rPr lang="en-US" altLang="zh-CN" sz="1200" dirty="0"/>
              <a:t>new solution and 3 solutions updates (sol#13, #14, #15) were agreed for inclusion in the TR. Total number of solutions for KI#7 is 4.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can be categorized as CP-based and UP-based solutions.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</a:t>
            </a:r>
            <a:r>
              <a:rPr lang="en-US" altLang="zh-CN" sz="1200" dirty="0" smtClean="0"/>
              <a:t>(interim) conclusion(s</a:t>
            </a:r>
            <a:r>
              <a:rPr lang="en-US" altLang="zh-CN" sz="1200" dirty="0"/>
              <a:t>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were agreed for inclusion in the TR. Total number of solutions for KI#8 is 4.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</a:t>
            </a:r>
            <a:r>
              <a:rPr lang="en-US" altLang="zh-CN" sz="1200" dirty="0" smtClean="0"/>
              <a:t>(interim) conclusion(s</a:t>
            </a:r>
            <a:r>
              <a:rPr lang="en-US" altLang="zh-CN" sz="120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14000073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16039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KI#1, #2, #7 and #8 has minimal RAN impact.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KI#5 may have RAN impact </a:t>
            </a:r>
            <a:r>
              <a:rPr lang="en-US" altLang="zh-CN" sz="1200" dirty="0" smtClean="0"/>
              <a:t>and depends </a:t>
            </a:r>
            <a:r>
              <a:rPr lang="en-US" altLang="zh-CN" sz="1200" dirty="0"/>
              <a:t>on the solution discussion.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KI#3 (UE-to-Network Relay) and  #4 (UE-to-UE Relay) have dependencies on RAN and SA3. RAN/SA3 plan to start corresponding study work in August, this makes final conclusions on these two KIs in August meeting at high risk.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UE-to-Network Relay and UE-to-UE Relay regarding Layer-2 or Layer-3 Relay depending on RAN decision</a:t>
            </a:r>
            <a:r>
              <a:rPr lang="de-DE" sz="1200" dirty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KI, </a:t>
            </a:r>
            <a:r>
              <a:rPr lang="en-US" altLang="zh-CN" sz="1200" dirty="0" smtClean="0"/>
              <a:t>and l</a:t>
            </a:r>
            <a:r>
              <a:rPr lang="en-US" altLang="zh-CN" sz="1200" dirty="0" smtClean="0"/>
              <a:t>ast </a:t>
            </a:r>
            <a:r>
              <a:rPr lang="en-US" altLang="zh-CN" sz="1200" dirty="0"/>
              <a:t>meeting to bring any new solutions. New solution proposals should be reasonably complete.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For KI#1, #</a:t>
            </a:r>
            <a:r>
              <a:rPr lang="en-US" altLang="zh-CN" sz="1200" dirty="0" smtClean="0"/>
              <a:t>2, #7 </a:t>
            </a:r>
            <a:r>
              <a:rPr lang="en-US" altLang="zh-CN" sz="1200" dirty="0"/>
              <a:t>and #8, complete and consolidate the solutions, and start solution evaluation and conclusion(s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KI#5, </a:t>
            </a:r>
            <a:r>
              <a:rPr lang="en-US" altLang="zh-CN" sz="1200" dirty="0"/>
              <a:t>complete and consolidate the solutions, </a:t>
            </a:r>
            <a:r>
              <a:rPr lang="en-US" altLang="zh-CN" sz="1200" dirty="0" smtClean="0"/>
              <a:t>make ready for evaluation and conclusion and identify RAN impact if any.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</a:t>
            </a:r>
            <a:r>
              <a:rPr lang="de-DE" altLang="zh-CN" sz="1200" dirty="0"/>
              <a:t>KI#3 and #4, </a:t>
            </a:r>
            <a:r>
              <a:rPr lang="en-US" altLang="zh-CN" sz="1200" dirty="0"/>
              <a:t>complete and consolidate the solutions, and starting self-evaluation and self-conclusion(s) for L2-based Relay and L3-based Relay respectively from SA2 point of view. Communicate with RAN WGs on the TR and pend RAN/SA3-related issues, wait for RAN/SA3 progress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LS to other WGs (e.g. RAN2/3) for feedback. </a:t>
            </a:r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3153644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254505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6355</TotalTime>
  <Words>1904</Words>
  <Application>Microsoft Office PowerPoint</Application>
  <PresentationFormat>全屏显示(4:3)</PresentationFormat>
  <Paragraphs>216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Theme</vt:lpstr>
      <vt:lpstr>   FS_5G_ProSe Status Report</vt:lpstr>
      <vt:lpstr>FS_5G_ProSe Status at SA#87</vt:lpstr>
      <vt:lpstr>FS_5G_ProSe status after SA2#136AH (1/3)</vt:lpstr>
      <vt:lpstr>FS_5G_ProSe status after SA2#136AH (2/3)</vt:lpstr>
      <vt:lpstr>FS_5G_ProSe status after SA2#136AH (3/3)</vt:lpstr>
      <vt:lpstr>FS_5G_ProSe status after SA2#139e (1/5)</vt:lpstr>
      <vt:lpstr>FS_5G_ProSe status after SA2#139e (2/5)</vt:lpstr>
      <vt:lpstr>FS_5G_ProSe status after SA2#139e (3/5)</vt:lpstr>
      <vt:lpstr>FS_5G_ProSe status after SA2#139e (4/5)</vt:lpstr>
      <vt:lpstr>FS_5G_ProSe status after SA2#139e (5/5)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1317</cp:revision>
  <dcterms:created xsi:type="dcterms:W3CDTF">2008-08-30T09:32:10Z</dcterms:created>
  <dcterms:modified xsi:type="dcterms:W3CDTF">2020-07-10T01:13:00Z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