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89" r:id="rId3"/>
    <p:sldId id="790" r:id="rId4"/>
    <p:sldId id="791" r:id="rId5"/>
    <p:sldId id="792" r:id="rId6"/>
    <p:sldId id="793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0" d="100"/>
          <a:sy n="60" d="100"/>
        </p:scale>
        <p:origin x="123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08-Jul-20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08-Jul-20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#139E</a:t>
            </a:r>
          </a:p>
          <a:p>
            <a:r>
              <a:rPr lang="de-DE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1-12 June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S2-2004755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WG2#139E</a:t>
            </a:r>
            <a:r>
              <a:rPr lang="en-GB" altLang="de-DE" sz="1200" baseline="0">
                <a:solidFill>
                  <a:schemeClr val="bg1"/>
                </a:solidFill>
              </a:rPr>
              <a:t> Electronic meeting, June 1 - 12, 2020</a:t>
            </a:r>
            <a:endParaRPr lang="en-GB" altLang="de-DE" sz="1200">
              <a:solidFill>
                <a:schemeClr val="bg1"/>
              </a:solidFill>
            </a:endParaRPr>
          </a:p>
          <a:p>
            <a:pPr>
              <a:defRPr/>
            </a:pPr>
            <a:endParaRPr lang="en-GB" altLang="ko-KR" sz="1200" spc="30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Specs/archive/23_series/23.700-07/23700-07-040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Specs/archive/23_series/23.700-07/23700-07-030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36AH_Incheon/Docs/S2-2001729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SA2#139E (1/2)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9E02553-4B79-4E9F-A439-1B43F0C891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594" y="1228595"/>
            <a:ext cx="8388350" cy="908882"/>
          </a:xfrm>
          <a:prstGeom prst="rect">
            <a:avLst/>
          </a:prstGeom>
        </p:spPr>
      </p:pic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452548" cy="380467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TR 23.700-07 v0.4.0 is available </a:t>
            </a:r>
            <a:r>
              <a:rPr lang="de-DE" altLang="de-DE" sz="1200" kern="0" dirty="0">
                <a:hlinkClick r:id="rId4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one e-meeting is used.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Key Issues #4 (UE Onboarding and remote provisioning) updated (re-structured and scope clarified).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existing solutions updated, and 5 new added solutions were agreed for inclusion in the TR. Total number of solutions for KI#1 is 9.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Solutions identified with a need to confirm network selection aspects with CT1 and SA1.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Potential need to get clarification from GSMA identified for one solution.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(SA2#140E) will focus on resolving open issues/ENs, evaluation and attempts to reach interim conclusions (as far as possible). 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new added solutions were agreed for inclusion in the TR, and 2 updated solutions for KI#1 now also indicated as addressing KI#2.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(SA2#140E) will focus on resolving open issues/ENs, evaluation and attempts to reach interim conclusions (as far as possible). </a:t>
            </a:r>
            <a:endParaRPr lang="de-DE" altLang="de-DE" sz="1600" b="1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SA2#139E (1/2)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06C951-CD78-4C0C-98FD-3C02E9D53A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961" y="1277946"/>
            <a:ext cx="8388350" cy="908882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434975" y="2462306"/>
            <a:ext cx="8060440" cy="36195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/>
              <a:t>Key Issue 3 (</a:t>
            </a:r>
            <a:r>
              <a:rPr lang="en-US" altLang="de-DE" sz="1600" b="1" kern="0"/>
              <a:t>Support of IMS voice and emergency services for SNPN</a:t>
            </a:r>
            <a:r>
              <a:rPr lang="de-DE" altLang="de-DE" sz="1600" b="1" ker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/>
              <a:t>8 new solutions were agreed for inclusion in the TR, i.e. in total 8 solutions for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/>
              <a:t>Next Steps</a:t>
            </a:r>
            <a:r>
              <a:rPr lang="en-US" altLang="zh-CN" sz="1200" kern="0"/>
              <a:t>: Next meeting (SA2#140E) will focus on resolving open issues/ENs, evaluation and attempts to reach interim conclusions (as far as possible).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/>
              <a:t>Key Issue 4 (</a:t>
            </a:r>
            <a:r>
              <a:rPr lang="en-US" altLang="de-DE" sz="1600" b="1" kern="0"/>
              <a:t>UE Onboarding and remote provisioning</a:t>
            </a:r>
            <a:r>
              <a:rPr lang="de-DE" altLang="de-DE" sz="1600" b="1" ker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/>
              <a:t>Updated key issue description </a:t>
            </a:r>
            <a:r>
              <a:rPr lang="en-US" altLang="de-DE" sz="1200" kern="0"/>
              <a:t>(re-structured and scope clarified).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/>
              <a:t>Received LS from </a:t>
            </a:r>
            <a:r>
              <a:rPr lang="de-DE" altLang="de-DE" sz="1200" kern="0"/>
              <a:t>SA1 that clarified the requirements, especially for PNI-NPN.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/>
              <a:t>Agreed 14 new solutions for </a:t>
            </a:r>
            <a:r>
              <a:rPr lang="en-US" altLang="de-DE" sz="1200" kern="0"/>
              <a:t>inclusion in the TR, and updated 2 of the existing 3 solutions. In total 17 solutions for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/>
              <a:t>Next Steps</a:t>
            </a:r>
            <a:r>
              <a:rPr lang="en-US" altLang="zh-CN" sz="1200" kern="0"/>
              <a:t>: Next meeting (SA2#140E) will focus on resolving open issues/ENs, evaluation and attempts to reach interim conclusions (as far as possible). </a:t>
            </a:r>
            <a:endParaRPr lang="de-DE" altLang="de-DE" sz="1200" kern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SA2#139E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1, 2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Impacts are SIB related for solutions related to Key issues 1 and 4, new RRC indications for solutions related to Key issues 4 and additional NGAP impacts for solutions related to Key issues 2 and 4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One SA3 dependencies identified for solutions related to key issue 1 and LS sent to SA3 in S2-2004385, but also other SA3 dependencies identified by ENs for solutions related to key issue 1, 3 and 4. One solution (#17) for key issue 2 has security related ENs, but FFS whether to be resolved by SA2.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Organize a conference call before SA2#140E to discuss Way Forward proposals.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Resolve major open issues for the solutions and find way forward for concluding the key issues (i.e. evaluations and attempt interim conclusions as far as possible).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If show-stoppers found e.g. related to other WG dependencies that cannot be resolved by SA2, send LS with explicit question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SA2#140E (Aug): Last meeting for new solutions, complete description of solutions. Initial evaluation and interim conclusions. Send TR for information. Based on input from RAN2/3 and SA3, new solutions/options may be proposed after SA2#140E.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SA2#141E (xxx): Final evaluation and conclusions. Submit TR 23.700-07 to SA#90 plenary for approval. Agree a WID.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for all key issues, due to RAN and 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SA#88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8FD75B6-5987-42BF-8899-4C906A80DC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137" y="1281223"/>
            <a:ext cx="8388350" cy="908882"/>
          </a:xfrm>
          <a:prstGeom prst="rect">
            <a:avLst/>
          </a:prstGeom>
        </p:spPr>
      </p:pic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60" y="2436155"/>
            <a:ext cx="8554480" cy="360079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/>
              <a:t>Clarified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/>
              <a:t>Existing solutions updated and 33 new solutions added. TR </a:t>
            </a:r>
            <a:r>
              <a:rPr lang="en-US" altLang="zh-CN" sz="1400" kern="0"/>
              <a:t>23.700-07 now </a:t>
            </a:r>
            <a:r>
              <a:rPr lang="en-US" altLang="de-DE" sz="1400" kern="0"/>
              <a:t>includes 40 solutions and there are solutions for all Key Issues agreed to be prioritized for Rel-17 at SA#86</a:t>
            </a:r>
            <a:endParaRPr lang="en-US" altLang="zh-CN" sz="1400" ker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/>
              <a:t>SA1 clarified in LS reply (cc: SA, CT1, SA3, CT6) the scope of provisioning of UE credentials, related to KI#4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/>
              <a:t>Dependencies to SA3 identified by Editor’s notes and LS sent to SA3 for one of the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/>
              <a:t>Dependencies to SA1 and CT1 identified by Editor’s notes regarding network selection and roaming/service continuity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sz="2000" kern="0">
                <a:ea typeface="+mn-ea"/>
                <a:cs typeface="+mn-cs"/>
              </a:rPr>
              <a:t>RAN impacts and dependencies:</a:t>
            </a:r>
            <a:endParaRPr lang="de-DE" sz="2000" ker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/>
              <a:t>RAN impact depends on the conclusions of the KIs (e.g. KI#1, KI#2, KI#4).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/>
              <a:t>Complete description of existing solutions, and add any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/>
              <a:t>Evaluation and agree on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/>
              <a:t>Target Completion</a:t>
            </a:r>
            <a:r>
              <a:rPr lang="en-US" altLang="zh-CN" sz="1400" kern="0"/>
              <a:t>: There is risk that several Key Issues will not conclude by Sep, 20 due to RAN/SA3 dependencies, and due to TU under-estimation.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400" kern="0"/>
              <a:t> 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43270"/>
          </a:xfrm>
        </p:spPr>
        <p:txBody>
          <a:bodyPr/>
          <a:lstStyle/>
          <a:p>
            <a:r>
              <a:rPr lang="en-US" altLang="de-DE" sz="2800" b="1" dirty="0"/>
              <a:t>FS_eNPN status after SA2#136AH (1/2)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EF82199-D7AB-4C90-B4A8-4F33F9AB84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124" y="1236361"/>
            <a:ext cx="8388350" cy="885726"/>
          </a:xfrm>
          <a:prstGeom prst="rect">
            <a:avLst/>
          </a:prstGeom>
        </p:spPr>
      </p:pic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9612823-F4DB-4E2B-A4AE-FB2E5E583F87}"/>
              </a:ext>
            </a:extLst>
          </p:cNvPr>
          <p:cNvSpPr txBox="1">
            <a:spLocks/>
          </p:cNvSpPr>
          <p:nvPr/>
        </p:nvSpPr>
        <p:spPr>
          <a:xfrm>
            <a:off x="294759" y="2302818"/>
            <a:ext cx="8554481" cy="388573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/>
              <a:t>FS_eNPN TR 23.700-07 v0.3.0 is available </a:t>
            </a:r>
            <a:r>
              <a:rPr lang="de-DE" altLang="de-DE" sz="1200" kern="0">
                <a:hlinkClick r:id="rId4"/>
              </a:rPr>
              <a:t>here</a:t>
            </a:r>
            <a:r>
              <a:rPr lang="de-DE" altLang="de-DE" sz="1200" ker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/>
              <a:t>Total TUs requested for Study Phase in 2020 is 5. 2 TUs are used and 3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/>
              <a:t>Key Issues #5 (Support for equivalent SNPNs) and #6 (Support of non-3GPP access for SNPN services) marked as not addressed within Rel-17 timeframe as a result of down-scoping exercise.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/>
              <a:t>Key Issue 1 (</a:t>
            </a:r>
            <a:r>
              <a:rPr lang="en-US" altLang="de-DE" sz="1600" b="1" kern="0"/>
              <a:t>Enhancements to Support SNPN along with credentials owned by an entity separate from the SNPN</a:t>
            </a:r>
            <a:r>
              <a:rPr lang="de-DE" altLang="de-DE" sz="1600" b="1" kern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/>
              <a:t>One solution updated, and 3 new solutions were agreed for inclusion in the TR. Total number of solutions for KI#1 is 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/>
              <a:t>Next Steps</a:t>
            </a:r>
            <a:r>
              <a:rPr lang="en-US" altLang="zh-CN" sz="1200" kern="0"/>
              <a:t>: Next meeting (SA2#138) should be the last meeting to propose new solutions for KI. Proceed with evaluations and (interim) conclusions.</a:t>
            </a:r>
            <a:endParaRPr lang="de-DE" altLang="de-DE" sz="12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/>
              <a:t>Key Issue 2 (</a:t>
            </a:r>
            <a:r>
              <a:rPr lang="en-US" altLang="de-DE" sz="1600" b="1" kern="0"/>
              <a:t>NPN support for Video, Imaging and Audio for Professional Applications (VIAPA)</a:t>
            </a:r>
            <a:r>
              <a:rPr lang="de-DE" altLang="de-DE" sz="1600" b="1" ker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/>
              <a:t>KI clarified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/>
              <a:t>No solutions focused on this KI could be handled due to lack of time. </a:t>
            </a:r>
            <a:endParaRPr lang="de-DE" altLang="de-DE" sz="12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/>
              <a:t>Key Issue 3 (</a:t>
            </a:r>
            <a:r>
              <a:rPr lang="en-US" altLang="de-DE" sz="1600" b="1" kern="0"/>
              <a:t>Support of IMS voice and emergency services for SNPN</a:t>
            </a:r>
            <a:r>
              <a:rPr lang="de-DE" altLang="de-DE" sz="1600" b="1" ker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/>
              <a:t>No contributions focused on this KI could be handled due to lack of time. </a:t>
            </a:r>
            <a:endParaRPr lang="de-DE" altLang="de-DE" sz="12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/>
              <a:t>Key Issue 4 (</a:t>
            </a:r>
            <a:r>
              <a:rPr lang="en-US" altLang="de-DE" sz="1600" b="1" kern="0"/>
              <a:t>UE Onboarding and remote provisioning</a:t>
            </a:r>
            <a:r>
              <a:rPr lang="de-DE" altLang="de-DE" sz="1600" b="1" ker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/>
              <a:t>Sent LS to SA1 (cc: SA, CT1, SA3, CT6) asking clarifications from SA1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/>
              <a:t>Agreed 3 solutions for </a:t>
            </a:r>
            <a:r>
              <a:rPr lang="en-US" altLang="de-DE" sz="1200" kern="0"/>
              <a:t>inclusion in the TR.</a:t>
            </a:r>
            <a:endParaRPr lang="de-DE" altLang="de-DE" sz="1200" kern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</p:spTree>
    <p:extLst>
      <p:ext uri="{BB962C8B-B14F-4D97-AF65-F5344CB8AC3E}">
        <p14:creationId xmlns:p14="http://schemas.microsoft.com/office/powerpoint/2010/main" val="252320569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SA2#136AH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A553A4A-D8AB-4C4F-B35A-25D02F618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124" y="1198969"/>
            <a:ext cx="8388350" cy="483076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due to key issues 2 and 3 are still unknown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</a:t>
            </a:r>
            <a:r>
              <a:rPr lang="en-US" altLang="zh-CN" sz="1200" i="1" dirty="0"/>
              <a:t>intended</a:t>
            </a:r>
            <a:r>
              <a:rPr lang="en-US" altLang="zh-CN" sz="1200" dirty="0"/>
              <a:t> to discuss NPN enhancements related work at TSG RAN#87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UE provisioning in relation to IMSI and AKA (see Q1 in </a:t>
            </a:r>
            <a:r>
              <a:rPr lang="de-DE" sz="1200" dirty="0">
                <a:hlinkClick r:id="rId3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KI#4 in relation to PNI-NPN (see Q2 and Q3 in </a:t>
            </a:r>
            <a:r>
              <a:rPr lang="de-DE" sz="1200" dirty="0">
                <a:hlinkClick r:id="rId3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solutions for </a:t>
            </a:r>
            <a:r>
              <a:rPr lang="en-US" sz="1200" dirty="0"/>
              <a:t>key issues 2 and 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and possibly way forward for </a:t>
            </a:r>
            <a:r>
              <a:rPr lang="en-US" sz="1200" dirty="0"/>
              <a:t>key issues 1 and 4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900" dirty="0"/>
              <a:t>Collect open issues / questions and seek RAN WGs’ and SA3 feedback with LS OUT from SA2#138.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Any new Key Issue will be low priority unless supported by large number of companies.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SA2#137E (Feb): Agree revised SID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solutions, and add new solutions (i.e. all submitted solutions should be complete). Start initial evaluation, and possibly interim conclusions.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Final evaluation and conclusions. Submit TR 23.700-07 to SA#87 plenary for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 (Aug):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93160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6211</TotalTime>
  <Words>1452</Words>
  <Application>Microsoft Office PowerPoint</Application>
  <PresentationFormat>On-screen Show (4:3)</PresentationFormat>
  <Paragraphs>97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SA2#139E (1/2)</vt:lpstr>
      <vt:lpstr>FS_eNPN status after SA2#139E (1/2)</vt:lpstr>
      <vt:lpstr>FS_eNPN status after SA2#139E (2/2)</vt:lpstr>
      <vt:lpstr>FS_eNPN Status at SA#88</vt:lpstr>
      <vt:lpstr>FS_eNPN status after SA2#136AH (1/2)</vt:lpstr>
      <vt:lpstr>FS_eNPN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Ericsson0702</cp:lastModifiedBy>
  <cp:revision>1336</cp:revision>
  <dcterms:created xsi:type="dcterms:W3CDTF">2008-08-30T09:32:10Z</dcterms:created>
  <dcterms:modified xsi:type="dcterms:W3CDTF">2020-07-08T15:17:25Z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