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9" r:id="rId1"/>
  </p:sldMasterIdLst>
  <p:notesMasterIdLst>
    <p:notesMasterId r:id="rId11"/>
  </p:notesMasterIdLst>
  <p:handoutMasterIdLst>
    <p:handoutMasterId r:id="rId12"/>
  </p:handoutMasterIdLst>
  <p:sldIdLst>
    <p:sldId id="303" r:id="rId2"/>
    <p:sldId id="844" r:id="rId3"/>
    <p:sldId id="847" r:id="rId4"/>
    <p:sldId id="848" r:id="rId5"/>
    <p:sldId id="853" r:id="rId6"/>
    <p:sldId id="849" r:id="rId7"/>
    <p:sldId id="850" r:id="rId8"/>
    <p:sldId id="851" r:id="rId9"/>
    <p:sldId id="852" r:id="rId10"/>
  </p:sldIdLst>
  <p:sldSz cx="9144000" cy="6858000" type="screen4x3"/>
  <p:notesSz cx="6797675" cy="9928225"/>
  <p:defaultTextStyle>
    <a:defPPr>
      <a:defRPr lang="en-GB"/>
    </a:defPPr>
    <a:lvl1pPr algn="l" rtl="0" eaLnBrk="0" fontAlgn="base" hangingPunct="0">
      <a:spcBef>
        <a:spcPct val="0"/>
      </a:spcBef>
      <a:spcAft>
        <a:spcPct val="0"/>
      </a:spcAft>
      <a:defRPr sz="1000"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sz="1000"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sz="1000"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sz="1000"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sz="1000"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1000"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sz="1000"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sz="1000"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sz="1000"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7">
          <p15:clr>
            <a:srgbClr val="A4A3A4"/>
          </p15:clr>
        </p15:guide>
        <p15:guide id="2"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3300"/>
    <a:srgbClr val="62A14D"/>
    <a:srgbClr val="000000"/>
    <a:srgbClr val="C6D254"/>
    <a:srgbClr val="B1D254"/>
    <a:srgbClr val="72AF2F"/>
    <a:srgbClr val="5C88D0"/>
    <a:srgbClr val="2A6EA8"/>
    <a:srgbClr val="72732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327F97BB-C833-4FB7-BDE5-3F7075034690}" styleName="Themed Style 2 - Accent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E269D01E-BC32-4049-B463-5C60D7B0CCD2}" styleName="Themed Style 2 - Accent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38B1855-1B75-4FBE-930C-398BA8C253C6}" styleName="Themed Style 2 - Accent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502" autoAdjust="0"/>
    <p:restoredTop sz="94625" autoAdjust="0"/>
  </p:normalViewPr>
  <p:slideViewPr>
    <p:cSldViewPr snapToGrid="0">
      <p:cViewPr varScale="1">
        <p:scale>
          <a:sx n="82" d="100"/>
          <a:sy n="82" d="100"/>
        </p:scale>
        <p:origin x="660"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438"/>
    </p:cViewPr>
  </p:sorterViewPr>
  <p:notesViewPr>
    <p:cSldViewPr snapToGrid="0">
      <p:cViewPr varScale="1">
        <p:scale>
          <a:sx n="57" d="100"/>
          <a:sy n="57" d="100"/>
        </p:scale>
        <p:origin x="2640" y="78"/>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2946400" cy="496888"/>
          </a:xfrm>
          <a:prstGeom prst="rect">
            <a:avLst/>
          </a:prstGeom>
          <a:noFill/>
          <a:ln w="9525">
            <a:noFill/>
            <a:miter lim="800000"/>
            <a:headEnd/>
            <a:tailEnd/>
          </a:ln>
        </p:spPr>
        <p:txBody>
          <a:bodyPr vert="horz" wrap="square" lIns="92859" tIns="46430" rIns="92859" bIns="46430" numCol="1" anchor="t" anchorCtr="0" compatLnSpc="1">
            <a:prstTxWarp prst="textNoShape">
              <a:avLst/>
            </a:prstTxWarp>
          </a:bodyPr>
          <a:lstStyle>
            <a:lvl1pPr defTabSz="930275" eaLnBrk="1" hangingPunct="1">
              <a:defRPr sz="1200">
                <a:latin typeface="Times New Roman" pitchFamily="18" charset="0"/>
                <a:cs typeface="+mn-cs"/>
              </a:defRPr>
            </a:lvl1pPr>
          </a:lstStyle>
          <a:p>
            <a:pPr>
              <a:defRPr/>
            </a:pPr>
            <a:endParaRPr lang="en-US"/>
          </a:p>
        </p:txBody>
      </p:sp>
      <p:sp>
        <p:nvSpPr>
          <p:cNvPr id="9219" name="Rectangle 3"/>
          <p:cNvSpPr>
            <a:spLocks noGrp="1" noChangeArrowheads="1"/>
          </p:cNvSpPr>
          <p:nvPr>
            <p:ph type="dt" sz="quarter" idx="1"/>
          </p:nvPr>
        </p:nvSpPr>
        <p:spPr bwMode="auto">
          <a:xfrm>
            <a:off x="3851275" y="0"/>
            <a:ext cx="2946400" cy="496888"/>
          </a:xfrm>
          <a:prstGeom prst="rect">
            <a:avLst/>
          </a:prstGeom>
          <a:noFill/>
          <a:ln w="9525">
            <a:noFill/>
            <a:miter lim="800000"/>
            <a:headEnd/>
            <a:tailEnd/>
          </a:ln>
        </p:spPr>
        <p:txBody>
          <a:bodyPr vert="horz" wrap="square" lIns="92859" tIns="46430" rIns="92859" bIns="46430" numCol="1" anchor="t" anchorCtr="0" compatLnSpc="1">
            <a:prstTxWarp prst="textNoShape">
              <a:avLst/>
            </a:prstTxWarp>
          </a:bodyPr>
          <a:lstStyle>
            <a:lvl1pPr algn="r" defTabSz="930275" eaLnBrk="1" hangingPunct="1">
              <a:defRPr sz="1200">
                <a:latin typeface="Times New Roman" pitchFamily="18" charset="0"/>
                <a:cs typeface="+mn-cs"/>
              </a:defRPr>
            </a:lvl1pPr>
          </a:lstStyle>
          <a:p>
            <a:pPr>
              <a:defRPr/>
            </a:pPr>
            <a:fld id="{9E436C27-80EF-4A0D-A875-AA5301B61E12}" type="datetime1">
              <a:rPr lang="en-US"/>
              <a:pPr>
                <a:defRPr/>
              </a:pPr>
              <a:t>4/7/2020</a:t>
            </a:fld>
            <a:endParaRPr lang="en-US" dirty="0"/>
          </a:p>
        </p:txBody>
      </p:sp>
      <p:sp>
        <p:nvSpPr>
          <p:cNvPr id="9220" name="Rectangle 4"/>
          <p:cNvSpPr>
            <a:spLocks noGrp="1" noChangeArrowheads="1"/>
          </p:cNvSpPr>
          <p:nvPr>
            <p:ph type="ftr" sz="quarter" idx="2"/>
          </p:nvPr>
        </p:nvSpPr>
        <p:spPr bwMode="auto">
          <a:xfrm>
            <a:off x="0" y="9431338"/>
            <a:ext cx="2946400" cy="496887"/>
          </a:xfrm>
          <a:prstGeom prst="rect">
            <a:avLst/>
          </a:prstGeom>
          <a:noFill/>
          <a:ln w="9525">
            <a:noFill/>
            <a:miter lim="800000"/>
            <a:headEnd/>
            <a:tailEnd/>
          </a:ln>
        </p:spPr>
        <p:txBody>
          <a:bodyPr vert="horz" wrap="square" lIns="92859" tIns="46430" rIns="92859" bIns="46430" numCol="1" anchor="b" anchorCtr="0" compatLnSpc="1">
            <a:prstTxWarp prst="textNoShape">
              <a:avLst/>
            </a:prstTxWarp>
          </a:bodyPr>
          <a:lstStyle>
            <a:lvl1pPr defTabSz="930275" eaLnBrk="1" hangingPunct="1">
              <a:defRPr sz="1200">
                <a:latin typeface="Times New Roman" pitchFamily="18" charset="0"/>
                <a:cs typeface="+mn-cs"/>
              </a:defRPr>
            </a:lvl1pPr>
          </a:lstStyle>
          <a:p>
            <a:pPr>
              <a:defRPr/>
            </a:pPr>
            <a:endParaRPr lang="en-US"/>
          </a:p>
        </p:txBody>
      </p:sp>
      <p:sp>
        <p:nvSpPr>
          <p:cNvPr id="9221" name="Rectangle 5"/>
          <p:cNvSpPr>
            <a:spLocks noGrp="1" noChangeArrowheads="1"/>
          </p:cNvSpPr>
          <p:nvPr>
            <p:ph type="sldNum" sz="quarter" idx="3"/>
          </p:nvPr>
        </p:nvSpPr>
        <p:spPr bwMode="auto">
          <a:xfrm>
            <a:off x="3851275" y="9431338"/>
            <a:ext cx="2946400" cy="496887"/>
          </a:xfrm>
          <a:prstGeom prst="rect">
            <a:avLst/>
          </a:prstGeom>
          <a:noFill/>
          <a:ln w="9525">
            <a:noFill/>
            <a:miter lim="800000"/>
            <a:headEnd/>
            <a:tailEnd/>
          </a:ln>
        </p:spPr>
        <p:txBody>
          <a:bodyPr vert="horz" wrap="square" lIns="92859" tIns="46430" rIns="92859" bIns="46430" numCol="1" anchor="b" anchorCtr="0" compatLnSpc="1">
            <a:prstTxWarp prst="textNoShape">
              <a:avLst/>
            </a:prstTxWarp>
          </a:bodyPr>
          <a:lstStyle>
            <a:lvl1pPr algn="r" defTabSz="930275" eaLnBrk="1" hangingPunct="1">
              <a:defRPr sz="1200">
                <a:latin typeface="Times New Roman" panose="02020603050405020304" pitchFamily="18" charset="0"/>
              </a:defRPr>
            </a:lvl1pPr>
          </a:lstStyle>
          <a:p>
            <a:pPr>
              <a:defRPr/>
            </a:pPr>
            <a:fld id="{84896699-8EAF-425A-91DC-02EF736CA54C}" type="slidenum">
              <a:rPr lang="en-GB" altLang="en-US"/>
              <a:pPr>
                <a:defRPr/>
              </a:pPr>
              <a:t>‹#›</a:t>
            </a:fld>
            <a:endParaRPr lang="en-GB" altLang="en-US"/>
          </a:p>
        </p:txBody>
      </p:sp>
    </p:spTree>
    <p:extLst>
      <p:ext uri="{BB962C8B-B14F-4D97-AF65-F5344CB8AC3E}">
        <p14:creationId xmlns:p14="http://schemas.microsoft.com/office/powerpoint/2010/main" val="6366221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46400" cy="496888"/>
          </a:xfrm>
          <a:prstGeom prst="rect">
            <a:avLst/>
          </a:prstGeom>
          <a:noFill/>
          <a:ln w="9525">
            <a:noFill/>
            <a:miter lim="800000"/>
            <a:headEnd/>
            <a:tailEnd/>
          </a:ln>
        </p:spPr>
        <p:txBody>
          <a:bodyPr vert="horz" wrap="square" lIns="92859" tIns="46430" rIns="92859" bIns="46430" numCol="1" anchor="t" anchorCtr="0" compatLnSpc="1">
            <a:prstTxWarp prst="textNoShape">
              <a:avLst/>
            </a:prstTxWarp>
          </a:bodyPr>
          <a:lstStyle>
            <a:lvl1pPr defTabSz="930275" eaLnBrk="1" hangingPunct="1">
              <a:defRPr sz="1200">
                <a:latin typeface="Times New Roman" pitchFamily="18" charset="0"/>
                <a:cs typeface="+mn-cs"/>
              </a:defRPr>
            </a:lvl1pPr>
          </a:lstStyle>
          <a:p>
            <a:pPr>
              <a:defRPr/>
            </a:pPr>
            <a:endParaRPr lang="en-US"/>
          </a:p>
        </p:txBody>
      </p:sp>
      <p:sp>
        <p:nvSpPr>
          <p:cNvPr id="4099" name="Rectangle 3"/>
          <p:cNvSpPr>
            <a:spLocks noGrp="1" noChangeArrowheads="1"/>
          </p:cNvSpPr>
          <p:nvPr>
            <p:ph type="dt" idx="1"/>
          </p:nvPr>
        </p:nvSpPr>
        <p:spPr bwMode="auto">
          <a:xfrm>
            <a:off x="3851275" y="0"/>
            <a:ext cx="2946400" cy="496888"/>
          </a:xfrm>
          <a:prstGeom prst="rect">
            <a:avLst/>
          </a:prstGeom>
          <a:noFill/>
          <a:ln w="9525">
            <a:noFill/>
            <a:miter lim="800000"/>
            <a:headEnd/>
            <a:tailEnd/>
          </a:ln>
        </p:spPr>
        <p:txBody>
          <a:bodyPr vert="horz" wrap="square" lIns="92859" tIns="46430" rIns="92859" bIns="46430" numCol="1" anchor="t" anchorCtr="0" compatLnSpc="1">
            <a:prstTxWarp prst="textNoShape">
              <a:avLst/>
            </a:prstTxWarp>
          </a:bodyPr>
          <a:lstStyle>
            <a:lvl1pPr algn="r" defTabSz="930275" eaLnBrk="1" hangingPunct="1">
              <a:defRPr sz="1200">
                <a:latin typeface="Times New Roman" pitchFamily="18" charset="0"/>
                <a:cs typeface="+mn-cs"/>
              </a:defRPr>
            </a:lvl1pPr>
          </a:lstStyle>
          <a:p>
            <a:pPr>
              <a:defRPr/>
            </a:pPr>
            <a:fld id="{63FBF7EF-8678-4E88-BD87-1D3EF3670A8E}" type="datetime1">
              <a:rPr lang="en-US"/>
              <a:pPr>
                <a:defRPr/>
              </a:pPr>
              <a:t>4/7/2020</a:t>
            </a:fld>
            <a:endParaRPr lang="en-US" dirty="0"/>
          </a:p>
        </p:txBody>
      </p:sp>
      <p:sp>
        <p:nvSpPr>
          <p:cNvPr id="4100" name="Rectangle 4"/>
          <p:cNvSpPr>
            <a:spLocks noGrp="1" noRot="1" noChangeAspect="1" noChangeArrowheads="1" noTextEdit="1"/>
          </p:cNvSpPr>
          <p:nvPr>
            <p:ph type="sldImg" idx="2"/>
          </p:nvPr>
        </p:nvSpPr>
        <p:spPr bwMode="auto">
          <a:xfrm>
            <a:off x="915988" y="742950"/>
            <a:ext cx="4965700" cy="372427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01" name="Rectangle 5"/>
          <p:cNvSpPr>
            <a:spLocks noGrp="1" noChangeArrowheads="1"/>
          </p:cNvSpPr>
          <p:nvPr>
            <p:ph type="body" sz="quarter" idx="3"/>
          </p:nvPr>
        </p:nvSpPr>
        <p:spPr bwMode="auto">
          <a:xfrm>
            <a:off x="906463" y="4716463"/>
            <a:ext cx="4984750" cy="4468812"/>
          </a:xfrm>
          <a:prstGeom prst="rect">
            <a:avLst/>
          </a:prstGeom>
          <a:noFill/>
          <a:ln w="9525">
            <a:noFill/>
            <a:miter lim="800000"/>
            <a:headEnd/>
            <a:tailEnd/>
          </a:ln>
        </p:spPr>
        <p:txBody>
          <a:bodyPr vert="horz" wrap="square" lIns="92859" tIns="46430" rIns="92859" bIns="46430"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4102" name="Rectangle 6"/>
          <p:cNvSpPr>
            <a:spLocks noGrp="1" noChangeArrowheads="1"/>
          </p:cNvSpPr>
          <p:nvPr>
            <p:ph type="ftr" sz="quarter" idx="4"/>
          </p:nvPr>
        </p:nvSpPr>
        <p:spPr bwMode="auto">
          <a:xfrm>
            <a:off x="0" y="9431338"/>
            <a:ext cx="2946400" cy="496887"/>
          </a:xfrm>
          <a:prstGeom prst="rect">
            <a:avLst/>
          </a:prstGeom>
          <a:noFill/>
          <a:ln w="9525">
            <a:noFill/>
            <a:miter lim="800000"/>
            <a:headEnd/>
            <a:tailEnd/>
          </a:ln>
        </p:spPr>
        <p:txBody>
          <a:bodyPr vert="horz" wrap="square" lIns="92859" tIns="46430" rIns="92859" bIns="46430" numCol="1" anchor="b" anchorCtr="0" compatLnSpc="1">
            <a:prstTxWarp prst="textNoShape">
              <a:avLst/>
            </a:prstTxWarp>
          </a:bodyPr>
          <a:lstStyle>
            <a:lvl1pPr defTabSz="930275" eaLnBrk="1" hangingPunct="1">
              <a:defRPr sz="1200">
                <a:latin typeface="Times New Roman" pitchFamily="18" charset="0"/>
                <a:cs typeface="+mn-cs"/>
              </a:defRPr>
            </a:lvl1pPr>
          </a:lstStyle>
          <a:p>
            <a:pPr>
              <a:defRPr/>
            </a:pPr>
            <a:endParaRPr lang="en-US"/>
          </a:p>
        </p:txBody>
      </p:sp>
      <p:sp>
        <p:nvSpPr>
          <p:cNvPr id="4103" name="Rectangle 7"/>
          <p:cNvSpPr>
            <a:spLocks noGrp="1" noChangeArrowheads="1"/>
          </p:cNvSpPr>
          <p:nvPr>
            <p:ph type="sldNum" sz="quarter" idx="5"/>
          </p:nvPr>
        </p:nvSpPr>
        <p:spPr bwMode="auto">
          <a:xfrm>
            <a:off x="3851275" y="9431338"/>
            <a:ext cx="2946400" cy="496887"/>
          </a:xfrm>
          <a:prstGeom prst="rect">
            <a:avLst/>
          </a:prstGeom>
          <a:noFill/>
          <a:ln w="9525">
            <a:noFill/>
            <a:miter lim="800000"/>
            <a:headEnd/>
            <a:tailEnd/>
          </a:ln>
        </p:spPr>
        <p:txBody>
          <a:bodyPr vert="horz" wrap="square" lIns="92859" tIns="46430" rIns="92859" bIns="46430" numCol="1" anchor="b" anchorCtr="0" compatLnSpc="1">
            <a:prstTxWarp prst="textNoShape">
              <a:avLst/>
            </a:prstTxWarp>
          </a:bodyPr>
          <a:lstStyle>
            <a:lvl1pPr algn="r" defTabSz="930275" eaLnBrk="1" hangingPunct="1">
              <a:defRPr sz="1200">
                <a:latin typeface="Times New Roman" panose="02020603050405020304" pitchFamily="18" charset="0"/>
              </a:defRPr>
            </a:lvl1pPr>
          </a:lstStyle>
          <a:p>
            <a:pPr>
              <a:defRPr/>
            </a:pPr>
            <a:fld id="{ECE0B2C6-996E-45E1-BA1D-CBDA9768A258}" type="slidenum">
              <a:rPr lang="en-GB" altLang="en-US"/>
              <a:pPr>
                <a:defRPr/>
              </a:pPr>
              <a:t>‹#›</a:t>
            </a:fld>
            <a:endParaRPr lang="en-GB" altLang="en-US"/>
          </a:p>
        </p:txBody>
      </p:sp>
    </p:spTree>
    <p:extLst>
      <p:ext uri="{BB962C8B-B14F-4D97-AF65-F5344CB8AC3E}">
        <p14:creationId xmlns:p14="http://schemas.microsoft.com/office/powerpoint/2010/main" val="7366768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spcBef>
                <a:spcPct val="30000"/>
              </a:spcBef>
              <a:defRPr sz="1200">
                <a:solidFill>
                  <a:schemeClr val="tx1"/>
                </a:solidFill>
                <a:latin typeface="Times New Roman" panose="02020603050405020304" pitchFamily="18" charset="0"/>
              </a:defRPr>
            </a:lvl1pPr>
            <a:lvl2pPr marL="742950" indent="-285750" defTabSz="930275">
              <a:spcBef>
                <a:spcPct val="30000"/>
              </a:spcBef>
              <a:defRPr sz="1200">
                <a:solidFill>
                  <a:schemeClr val="tx1"/>
                </a:solidFill>
                <a:latin typeface="Times New Roman" panose="02020603050405020304" pitchFamily="18" charset="0"/>
              </a:defRPr>
            </a:lvl2pPr>
            <a:lvl3pPr marL="1143000" indent="-228600" defTabSz="930275">
              <a:spcBef>
                <a:spcPct val="30000"/>
              </a:spcBef>
              <a:defRPr sz="1200">
                <a:solidFill>
                  <a:schemeClr val="tx1"/>
                </a:solidFill>
                <a:latin typeface="Times New Roman" panose="02020603050405020304" pitchFamily="18" charset="0"/>
              </a:defRPr>
            </a:lvl3pPr>
            <a:lvl4pPr marL="1600200" indent="-228600" defTabSz="930275">
              <a:spcBef>
                <a:spcPct val="30000"/>
              </a:spcBef>
              <a:defRPr sz="1200">
                <a:solidFill>
                  <a:schemeClr val="tx1"/>
                </a:solidFill>
                <a:latin typeface="Times New Roman" panose="02020603050405020304" pitchFamily="18" charset="0"/>
              </a:defRPr>
            </a:lvl4pPr>
            <a:lvl5pPr marL="2057400" indent="-228600" defTabSz="930275">
              <a:spcBef>
                <a:spcPct val="30000"/>
              </a:spcBef>
              <a:defRPr sz="1200">
                <a:solidFill>
                  <a:schemeClr val="tx1"/>
                </a:solidFill>
                <a:latin typeface="Times New Roman" panose="02020603050405020304" pitchFamily="18" charset="0"/>
              </a:defRPr>
            </a:lvl5pPr>
            <a:lvl6pPr marL="2514600" indent="-228600" defTabSz="930275"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0275"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0275"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0275"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22104670-74C2-4A6C-A838-B3BB595D87DD}" type="slidenum">
              <a:rPr lang="en-GB" altLang="en-US" smtClean="0"/>
              <a:pPr>
                <a:spcBef>
                  <a:spcPct val="0"/>
                </a:spcBef>
              </a:pPr>
              <a:t>1</a:t>
            </a:fld>
            <a:endParaRPr lang="en-GB" altLang="en-US"/>
          </a:p>
        </p:txBody>
      </p:sp>
      <p:sp>
        <p:nvSpPr>
          <p:cNvPr id="7171" name="Rectangle 2"/>
          <p:cNvSpPr>
            <a:spLocks noGrp="1" noRot="1" noChangeAspect="1" noChangeArrowheads="1" noTextEdit="1"/>
          </p:cNvSpPr>
          <p:nvPr>
            <p:ph type="sldImg"/>
          </p:nvPr>
        </p:nvSpPr>
        <p:spPr>
          <a:xfrm>
            <a:off x="915988" y="742950"/>
            <a:ext cx="4967287" cy="3725863"/>
          </a:xfrm>
          <a:ln/>
        </p:spPr>
      </p:sp>
      <p:sp>
        <p:nvSpPr>
          <p:cNvPr id="7172" name="Rectangle 3"/>
          <p:cNvSpPr>
            <a:spLocks noGrp="1" noChangeArrowheads="1"/>
          </p:cNvSpPr>
          <p:nvPr>
            <p:ph type="body" idx="1"/>
          </p:nvPr>
        </p:nvSpPr>
        <p:spPr>
          <a:xfrm>
            <a:off x="904875" y="4718050"/>
            <a:ext cx="4987925"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extLst>
      <p:ext uri="{BB962C8B-B14F-4D97-AF65-F5344CB8AC3E}">
        <p14:creationId xmlns:p14="http://schemas.microsoft.com/office/powerpoint/2010/main" val="16648913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6"/>
            <a:ext cx="7772400" cy="1470025"/>
          </a:xfrm>
        </p:spPr>
        <p:txBody>
          <a:bodyPr/>
          <a:lstStyle/>
          <a:p>
            <a:r>
              <a:rPr lang="en-US" dirty="0"/>
              <a:t>Click to edit Master title style</a:t>
            </a:r>
            <a:endParaRPr lang="en-GB"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a:t>Click to edit Master subtitle style</a:t>
            </a:r>
            <a:endParaRPr lang="en-GB" dirty="0"/>
          </a:p>
        </p:txBody>
      </p:sp>
    </p:spTree>
    <p:extLst>
      <p:ext uri="{BB962C8B-B14F-4D97-AF65-F5344CB8AC3E}">
        <p14:creationId xmlns:p14="http://schemas.microsoft.com/office/powerpoint/2010/main" val="719417900"/>
      </p:ext>
    </p:extLst>
  </p:cSld>
  <p:clrMapOvr>
    <a:masterClrMapping/>
  </p:clrMapOvr>
  <p:transition spd="slow"/>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3657954627"/>
      </p:ext>
    </p:extLst>
  </p:cSld>
  <p:clrMapOvr>
    <a:masterClrMapping/>
  </p:clrMapOvr>
  <p:transition spd="slow"/>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1547252697"/>
      </p:ext>
    </p:extLst>
  </p:cSld>
  <p:clrMapOvr>
    <a:masterClrMapping/>
  </p:clrMapOvr>
  <p:transition spd="slow"/>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image" Target="../media/image1.jpe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AutoShape 14"/>
          <p:cNvSpPr>
            <a:spLocks noChangeArrowheads="1"/>
          </p:cNvSpPr>
          <p:nvPr userDrawn="1"/>
        </p:nvSpPr>
        <p:spPr bwMode="auto">
          <a:xfrm>
            <a:off x="590550" y="6373813"/>
            <a:ext cx="6169025" cy="323850"/>
          </a:xfrm>
          <a:prstGeom prst="homePlate">
            <a:avLst>
              <a:gd name="adj" fmla="val 91541"/>
            </a:avLst>
          </a:prstGeom>
          <a:solidFill>
            <a:srgbClr val="72AF2F">
              <a:alpha val="94901"/>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a:defRPr/>
            </a:pPr>
            <a:endParaRPr lang="en-US" altLang="en-US"/>
          </a:p>
        </p:txBody>
      </p:sp>
      <p:sp>
        <p:nvSpPr>
          <p:cNvPr id="1027" name="Title Placeholder 1"/>
          <p:cNvSpPr>
            <a:spLocks noGrp="1"/>
          </p:cNvSpPr>
          <p:nvPr>
            <p:ph type="title"/>
          </p:nvPr>
        </p:nvSpPr>
        <p:spPr bwMode="auto">
          <a:xfrm>
            <a:off x="488950" y="228600"/>
            <a:ext cx="6827838"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GB" altLang="en-US"/>
          </a:p>
        </p:txBody>
      </p:sp>
      <p:sp>
        <p:nvSpPr>
          <p:cNvPr id="1028" name="Text Placeholder 2"/>
          <p:cNvSpPr>
            <a:spLocks noGrp="1"/>
          </p:cNvSpPr>
          <p:nvPr>
            <p:ph type="body" idx="1"/>
          </p:nvPr>
        </p:nvSpPr>
        <p:spPr bwMode="auto">
          <a:xfrm>
            <a:off x="485775" y="1454150"/>
            <a:ext cx="8388350" cy="4830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endParaRPr lang="en-GB" altLang="en-US" dirty="0"/>
          </a:p>
        </p:txBody>
      </p:sp>
      <p:sp>
        <p:nvSpPr>
          <p:cNvPr id="14" name="TextBox 13"/>
          <p:cNvSpPr txBox="1"/>
          <p:nvPr userDrawn="1"/>
        </p:nvSpPr>
        <p:spPr>
          <a:xfrm>
            <a:off x="538163" y="6462713"/>
            <a:ext cx="5473170" cy="242887"/>
          </a:xfrm>
          <a:prstGeom prst="rect">
            <a:avLst/>
          </a:prstGeom>
          <a:noFill/>
        </p:spPr>
        <p:txBody>
          <a:bodyPr anchor="ctr">
            <a:normAutofit fontScale="92500" lnSpcReduction="10000"/>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lang="en-GB" altLang="de-DE" sz="1200" dirty="0">
                <a:solidFill>
                  <a:schemeClr val="bg1"/>
                </a:solidFill>
              </a:rPr>
              <a:t>SA2 Work Planning 2020</a:t>
            </a:r>
          </a:p>
          <a:p>
            <a:pPr>
              <a:defRPr/>
            </a:pPr>
            <a:endParaRPr lang="en-GB" sz="1200" spc="300" dirty="0">
              <a:solidFill>
                <a:schemeClr val="bg1"/>
              </a:solidFill>
            </a:endParaRPr>
          </a:p>
        </p:txBody>
      </p:sp>
      <p:sp>
        <p:nvSpPr>
          <p:cNvPr id="12" name="Oval 11"/>
          <p:cNvSpPr/>
          <p:nvPr userDrawn="1"/>
        </p:nvSpPr>
        <p:spPr bwMode="auto">
          <a:xfrm>
            <a:off x="8318500" y="6383338"/>
            <a:ext cx="511175" cy="296862"/>
          </a:xfrm>
          <a:prstGeom prst="ellipse">
            <a:avLst/>
          </a:prstGeom>
          <a:solidFill>
            <a:schemeClr val="bg1">
              <a:alpha val="50000"/>
            </a:schemeClr>
          </a:solidFill>
          <a:ln w="9525" cap="flat" cmpd="sng" algn="ctr">
            <a:noFill/>
            <a:prstDash val="solid"/>
            <a:round/>
            <a:headEnd type="none" w="med" len="med"/>
            <a:tailEnd type="none" w="med" len="med"/>
          </a:ln>
          <a:effectLst/>
        </p:spPr>
        <p:txBody>
          <a:bodyPr/>
          <a:lstStyle>
            <a:lvl1pPr eaLnBrk="0" hangingPunct="0">
              <a:defRPr sz="1000">
                <a:solidFill>
                  <a:schemeClr val="tx1"/>
                </a:solidFill>
                <a:latin typeface="Arial" panose="020B0604020202020204" pitchFamily="34" charset="0"/>
                <a:cs typeface="Arial" panose="020B0604020202020204" pitchFamily="34" charset="0"/>
              </a:defRPr>
            </a:lvl1pPr>
            <a:lvl2pPr marL="742950" indent="-285750" eaLnBrk="0" hangingPunct="0">
              <a:defRPr sz="1000">
                <a:solidFill>
                  <a:schemeClr val="tx1"/>
                </a:solidFill>
                <a:latin typeface="Arial" panose="020B0604020202020204" pitchFamily="34" charset="0"/>
                <a:cs typeface="Arial" panose="020B0604020202020204" pitchFamily="34" charset="0"/>
              </a:defRPr>
            </a:lvl2pPr>
            <a:lvl3pPr marL="1143000" indent="-228600" eaLnBrk="0" hangingPunct="0">
              <a:defRPr sz="1000">
                <a:solidFill>
                  <a:schemeClr val="tx1"/>
                </a:solidFill>
                <a:latin typeface="Arial" panose="020B0604020202020204" pitchFamily="34" charset="0"/>
                <a:cs typeface="Arial" panose="020B0604020202020204" pitchFamily="34" charset="0"/>
              </a:defRPr>
            </a:lvl3pPr>
            <a:lvl4pPr marL="1600200" indent="-228600" eaLnBrk="0" hangingPunct="0">
              <a:defRPr sz="1000">
                <a:solidFill>
                  <a:schemeClr val="tx1"/>
                </a:solidFill>
                <a:latin typeface="Arial" panose="020B0604020202020204" pitchFamily="34" charset="0"/>
                <a:cs typeface="Arial" panose="020B0604020202020204" pitchFamily="34" charset="0"/>
              </a:defRPr>
            </a:lvl4pPr>
            <a:lvl5pPr marL="2057400" indent="-228600" eaLnBrk="0" hangingPunct="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algn="ctr">
              <a:defRPr/>
            </a:pPr>
            <a:fld id="{1E10F64A-668A-451F-BD49-32A860AAC750}" type="slidenum">
              <a:rPr lang="en-GB" altLang="en-US" b="1" smtClean="0"/>
              <a:pPr algn="ctr">
                <a:defRPr/>
              </a:pPr>
              <a:t>‹#›</a:t>
            </a:fld>
            <a:endParaRPr lang="en-GB" altLang="en-US" b="1"/>
          </a:p>
          <a:p>
            <a:pPr>
              <a:defRPr/>
            </a:pPr>
            <a:endParaRPr lang="en-GB" altLang="en-US"/>
          </a:p>
        </p:txBody>
      </p:sp>
      <p:sp>
        <p:nvSpPr>
          <p:cNvPr id="1031" name="Rectangle 15"/>
          <p:cNvSpPr>
            <a:spLocks noChangeArrowheads="1"/>
          </p:cNvSpPr>
          <p:nvPr userDrawn="1"/>
        </p:nvSpPr>
        <p:spPr bwMode="auto">
          <a:xfrm>
            <a:off x="4086225" y="3303588"/>
            <a:ext cx="971550"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eaLnBrk="1" hangingPunct="1">
              <a:defRPr/>
            </a:pPr>
            <a:r>
              <a:rPr lang="en-GB" altLang="en-US">
                <a:solidFill>
                  <a:schemeClr val="bg1"/>
                </a:solidFill>
              </a:rPr>
              <a:t>© 3GPP 2012</a:t>
            </a:r>
            <a:endParaRPr lang="en-GB" altLang="en-US"/>
          </a:p>
        </p:txBody>
      </p:sp>
      <p:sp>
        <p:nvSpPr>
          <p:cNvPr id="1032" name="Rectangle 16"/>
          <p:cNvSpPr>
            <a:spLocks noChangeArrowheads="1"/>
          </p:cNvSpPr>
          <p:nvPr userDrawn="1"/>
        </p:nvSpPr>
        <p:spPr bwMode="auto">
          <a:xfrm>
            <a:off x="7439025" y="6462713"/>
            <a:ext cx="824265"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eaLnBrk="1" hangingPunct="1">
              <a:defRPr/>
            </a:pPr>
            <a:r>
              <a:rPr lang="en-GB" altLang="en-US" sz="800" dirty="0"/>
              <a:t>© 3GPP 2020</a:t>
            </a:r>
          </a:p>
        </p:txBody>
      </p:sp>
      <p:pic>
        <p:nvPicPr>
          <p:cNvPr id="1033" name="Picture 10" descr="3GPP_TM_RD.jpg"/>
          <p:cNvPicPr>
            <a:picLocks noChangeAspect="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7526338" y="415925"/>
            <a:ext cx="13081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770" r:id="rId1"/>
    <p:sldLayoutId id="2147483767" r:id="rId2"/>
    <p:sldLayoutId id="2147483768" r:id="rId3"/>
  </p:sldLayoutIdLst>
  <p:transition spd="slow"/>
  <p:hf hdr="0" ftr="0" dt="0"/>
  <p:txStyles>
    <p:titleStyle>
      <a:lvl1pPr algn="ctr" rtl="0" eaLnBrk="0" fontAlgn="base" hangingPunct="0">
        <a:spcBef>
          <a:spcPct val="0"/>
        </a:spcBef>
        <a:spcAft>
          <a:spcPct val="0"/>
        </a:spcAft>
        <a:defRPr sz="3200">
          <a:solidFill>
            <a:srgbClr val="FF0000"/>
          </a:solidFill>
          <a:latin typeface="+mj-lt"/>
          <a:ea typeface="+mj-ea"/>
          <a:cs typeface="+mj-cs"/>
        </a:defRPr>
      </a:lvl1pPr>
      <a:lvl2pPr algn="ctr" rtl="0" eaLnBrk="0" fontAlgn="base" hangingPunct="0">
        <a:spcBef>
          <a:spcPct val="0"/>
        </a:spcBef>
        <a:spcAft>
          <a:spcPct val="0"/>
        </a:spcAft>
        <a:defRPr sz="3200">
          <a:solidFill>
            <a:srgbClr val="FF0000"/>
          </a:solidFill>
          <a:latin typeface="Calibri" pitchFamily="34" charset="0"/>
        </a:defRPr>
      </a:lvl2pPr>
      <a:lvl3pPr algn="ctr" rtl="0" eaLnBrk="0" fontAlgn="base" hangingPunct="0">
        <a:spcBef>
          <a:spcPct val="0"/>
        </a:spcBef>
        <a:spcAft>
          <a:spcPct val="0"/>
        </a:spcAft>
        <a:defRPr sz="3200">
          <a:solidFill>
            <a:srgbClr val="FF0000"/>
          </a:solidFill>
          <a:latin typeface="Calibri" pitchFamily="34" charset="0"/>
        </a:defRPr>
      </a:lvl3pPr>
      <a:lvl4pPr algn="ctr" rtl="0" eaLnBrk="0" fontAlgn="base" hangingPunct="0">
        <a:spcBef>
          <a:spcPct val="0"/>
        </a:spcBef>
        <a:spcAft>
          <a:spcPct val="0"/>
        </a:spcAft>
        <a:defRPr sz="3200">
          <a:solidFill>
            <a:srgbClr val="FF0000"/>
          </a:solidFill>
          <a:latin typeface="Calibri" pitchFamily="34" charset="0"/>
        </a:defRPr>
      </a:lvl4pPr>
      <a:lvl5pPr algn="ctr" rtl="0" eaLnBrk="0" fontAlgn="base" hangingPunct="0">
        <a:spcBef>
          <a:spcPct val="0"/>
        </a:spcBef>
        <a:spcAft>
          <a:spcPct val="0"/>
        </a:spcAft>
        <a:defRPr sz="3200">
          <a:solidFill>
            <a:srgbClr val="FF0000"/>
          </a:solidFill>
          <a:latin typeface="Calibri" pitchFamily="34" charset="0"/>
        </a:defRPr>
      </a:lvl5pPr>
      <a:lvl6pPr marL="457200" algn="ctr" rtl="0" eaLnBrk="0" fontAlgn="base" hangingPunct="0">
        <a:spcBef>
          <a:spcPct val="0"/>
        </a:spcBef>
        <a:spcAft>
          <a:spcPct val="0"/>
        </a:spcAft>
        <a:defRPr sz="3200">
          <a:solidFill>
            <a:srgbClr val="FF0000"/>
          </a:solidFill>
          <a:latin typeface="Calibri" pitchFamily="34" charset="0"/>
        </a:defRPr>
      </a:lvl6pPr>
      <a:lvl7pPr marL="914400" algn="ctr" rtl="0" eaLnBrk="0" fontAlgn="base" hangingPunct="0">
        <a:spcBef>
          <a:spcPct val="0"/>
        </a:spcBef>
        <a:spcAft>
          <a:spcPct val="0"/>
        </a:spcAft>
        <a:defRPr sz="3200">
          <a:solidFill>
            <a:srgbClr val="FF0000"/>
          </a:solidFill>
          <a:latin typeface="Calibri" pitchFamily="34" charset="0"/>
        </a:defRPr>
      </a:lvl7pPr>
      <a:lvl8pPr marL="1371600" algn="ctr" rtl="0" eaLnBrk="0" fontAlgn="base" hangingPunct="0">
        <a:spcBef>
          <a:spcPct val="0"/>
        </a:spcBef>
        <a:spcAft>
          <a:spcPct val="0"/>
        </a:spcAft>
        <a:defRPr sz="3200">
          <a:solidFill>
            <a:srgbClr val="FF0000"/>
          </a:solidFill>
          <a:latin typeface="Calibri" pitchFamily="34" charset="0"/>
        </a:defRPr>
      </a:lvl8pPr>
      <a:lvl9pPr marL="1828800" algn="ctr" rtl="0" eaLnBrk="0" fontAlgn="base" hangingPunct="0">
        <a:spcBef>
          <a:spcPct val="0"/>
        </a:spcBef>
        <a:spcAft>
          <a:spcPct val="0"/>
        </a:spcAft>
        <a:defRPr sz="3200">
          <a:solidFill>
            <a:srgbClr val="FF0000"/>
          </a:solidFill>
          <a:latin typeface="Calibri" pitchFamily="34" charset="0"/>
        </a:defRPr>
      </a:lvl9pPr>
    </p:titleStyle>
    <p:bodyStyle>
      <a:lvl1pPr marL="457200" indent="-457200" algn="l" rtl="0" eaLnBrk="0" fontAlgn="base" hangingPunct="0">
        <a:spcBef>
          <a:spcPct val="20000"/>
        </a:spcBef>
        <a:spcAft>
          <a:spcPct val="0"/>
        </a:spcAft>
        <a:buBlip>
          <a:blip r:embed="rId6"/>
        </a:buBlip>
        <a:defRPr sz="2800">
          <a:solidFill>
            <a:schemeClr val="tx1"/>
          </a:solidFill>
          <a:latin typeface="+mn-lt"/>
          <a:ea typeface="+mn-ea"/>
          <a:cs typeface="+mn-cs"/>
        </a:defRPr>
      </a:lvl1pPr>
      <a:lvl2pPr marL="742950" indent="-285750" algn="l" rtl="0" eaLnBrk="0" fontAlgn="base" hangingPunct="0">
        <a:spcBef>
          <a:spcPct val="20000"/>
        </a:spcBef>
        <a:spcAft>
          <a:spcPct val="0"/>
        </a:spcAft>
        <a:buClr>
          <a:srgbClr val="C00000"/>
        </a:buClr>
        <a:buFont typeface="Arial" panose="020B0604020202020204" pitchFamily="34" charset="0"/>
        <a:buChar char="•"/>
        <a:defRPr sz="2400">
          <a:solidFill>
            <a:schemeClr val="tx1"/>
          </a:solidFill>
          <a:latin typeface="+mn-lt"/>
        </a:defRPr>
      </a:lvl2pPr>
      <a:lvl3pPr marL="11430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defRPr>
      </a:lvl3pPr>
      <a:lvl4pPr marL="16002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defRPr>
      </a:lvl4pPr>
      <a:lvl5pPr marL="2057400" indent="-228600" algn="l" rtl="0" eaLnBrk="0" fontAlgn="base" hangingPunct="0">
        <a:spcBef>
          <a:spcPct val="20000"/>
        </a:spcBef>
        <a:spcAft>
          <a:spcPct val="0"/>
        </a:spcAft>
        <a:buFont typeface="Arial" panose="020B0604020202020204" pitchFamily="34" charset="0"/>
        <a:buChar char="»"/>
        <a:defRPr sz="1600">
          <a:solidFill>
            <a:schemeClr val="tx1"/>
          </a:solidFill>
          <a:latin typeface="+mn-lt"/>
        </a:defRPr>
      </a:lvl5pPr>
      <a:lvl6pPr marL="2514600" indent="-228600" algn="l" rtl="0" eaLnBrk="0" fontAlgn="base" hangingPunct="0">
        <a:spcBef>
          <a:spcPct val="20000"/>
        </a:spcBef>
        <a:spcAft>
          <a:spcPct val="0"/>
        </a:spcAft>
        <a:buFont typeface="Arial" charset="0"/>
        <a:buChar char="»"/>
        <a:defRPr sz="1600">
          <a:solidFill>
            <a:schemeClr val="tx1"/>
          </a:solidFill>
          <a:latin typeface="+mn-lt"/>
        </a:defRPr>
      </a:lvl6pPr>
      <a:lvl7pPr marL="2971800" indent="-228600" algn="l" rtl="0" eaLnBrk="0" fontAlgn="base" hangingPunct="0">
        <a:spcBef>
          <a:spcPct val="20000"/>
        </a:spcBef>
        <a:spcAft>
          <a:spcPct val="0"/>
        </a:spcAft>
        <a:buFont typeface="Arial" charset="0"/>
        <a:buChar char="»"/>
        <a:defRPr sz="1600">
          <a:solidFill>
            <a:schemeClr val="tx1"/>
          </a:solidFill>
          <a:latin typeface="+mn-lt"/>
        </a:defRPr>
      </a:lvl7pPr>
      <a:lvl8pPr marL="3429000" indent="-228600" algn="l" rtl="0" eaLnBrk="0" fontAlgn="base" hangingPunct="0">
        <a:spcBef>
          <a:spcPct val="20000"/>
        </a:spcBef>
        <a:spcAft>
          <a:spcPct val="0"/>
        </a:spcAft>
        <a:buFont typeface="Arial" charset="0"/>
        <a:buChar char="»"/>
        <a:defRPr sz="1600">
          <a:solidFill>
            <a:schemeClr val="tx1"/>
          </a:solidFill>
          <a:latin typeface="+mn-lt"/>
        </a:defRPr>
      </a:lvl8pPr>
      <a:lvl9pPr marL="3886200" indent="-228600" algn="l" rtl="0" eaLnBrk="0" fontAlgn="base" hangingPunct="0">
        <a:spcBef>
          <a:spcPct val="20000"/>
        </a:spcBef>
        <a:spcAft>
          <a:spcPct val="0"/>
        </a:spcAft>
        <a:buFont typeface="Arial" charset="0"/>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s://www.3gpp.org/ftp/tsg_sa/WG2_Arch/TSGS2_138e_Electronic/Inbox/CCs/Moderated_Email_Discussion/SA2%23138E_Email_Discussion_ATSSS_OpenIssues_Final.doc"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www.3gpp.org/ftp/tsg_sa/WG2_Arch/TSGS2_138e_Electronic/Inbox/CCs/Moderated_Email_Discussion/SA2%23138E_Email_Discussion_eNA_OpenIssues_final.doc"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www.3gpp.org/ftp/tsg_sa/WG2_Arch/TSGS2_138e_Electronic/Inbox/CCs/Moderated_Email_Discussion/SA2%23138E_Email_Discussion_Vertical_LAN_OpenIssues_FINAL.doc"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www.3gpp.org/ftp/tsg_sa/WG2_Arch/TSGS2_138e_Electronic/Inbox/CCs/Moderated_Email_Discussion/SA2%23138E_Email_Discussion_Vertical_LAN_OpenIssues_FINAL.doc"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www.3gpp.org/ftp/tsg_sa/WG2_Arch/TSGS2_138e_Electronic/Inbox/CCs/Moderated_Email_Discussion/SA2%23138E_Email_Discussion_MT-EDT_OpenIssues_FINAL.doc"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www.3gpp.org/ftp/tsg_sa/WG2_Arch/TSGS2_138e_Electronic/Inbox/CCs/Moderated_Email_Discussion/SA2%23138E_Email_Discussion_FS_5G_ProSe_SID_Scope_FINAL.doc"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www.3gpp.org/ftp/tsg_sa/WG2_Arch/TSGS2_138e_Electronic/Inbox/CCs/Moderated_Email_Discussion/SA2%23138E_Email_Discussion_WID_ETSUN_FINAL.doc"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www.3gpp.org/ftp/tsg_sa/WG2_Arch/TSGS2_138e_Electronic/Inbox/CCs/Moderated_Email_Discussion/SA2%23138E_Email_Discussion_eSBA_OpenIssues_FINAL.doc"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ubtitle 6"/>
          <p:cNvSpPr>
            <a:spLocks noGrp="1"/>
          </p:cNvSpPr>
          <p:nvPr>
            <p:ph type="subTitle" idx="4294967295"/>
          </p:nvPr>
        </p:nvSpPr>
        <p:spPr>
          <a:xfrm>
            <a:off x="1371600" y="4054641"/>
            <a:ext cx="6400800" cy="1329341"/>
          </a:xfrm>
        </p:spPr>
        <p:txBody>
          <a:bodyPr/>
          <a:lstStyle/>
          <a:p>
            <a:pPr marL="0" indent="0" algn="ctr" eaLnBrk="1" hangingPunct="1">
              <a:buFontTx/>
              <a:buNone/>
            </a:pPr>
            <a:r>
              <a:rPr lang="fr-FR" altLang="de-DE" dirty="0">
                <a:effectLst>
                  <a:outerShdw blurRad="38100" dist="38100" dir="2700000" algn="tl">
                    <a:srgbClr val="000000">
                      <a:alpha val="43137"/>
                    </a:srgbClr>
                  </a:outerShdw>
                </a:effectLst>
              </a:rPr>
              <a:t>Puneet Jain</a:t>
            </a:r>
          </a:p>
          <a:p>
            <a:pPr marL="0" indent="0" algn="ctr" eaLnBrk="1" hangingPunct="1">
              <a:buFontTx/>
              <a:buNone/>
            </a:pPr>
            <a:r>
              <a:rPr lang="fr-FR" altLang="de-DE" dirty="0">
                <a:effectLst>
                  <a:outerShdw blurRad="38100" dist="38100" dir="2700000" algn="tl">
                    <a:srgbClr val="000000">
                      <a:alpha val="43137"/>
                    </a:srgbClr>
                  </a:outerShdw>
                </a:effectLst>
              </a:rPr>
              <a:t>SA2 Chairman, Intel</a:t>
            </a:r>
          </a:p>
        </p:txBody>
      </p:sp>
      <p:sp>
        <p:nvSpPr>
          <p:cNvPr id="7" name="Text Box 63"/>
          <p:cNvSpPr txBox="1">
            <a:spLocks noChangeArrowheads="1"/>
          </p:cNvSpPr>
          <p:nvPr/>
        </p:nvSpPr>
        <p:spPr bwMode="auto">
          <a:xfrm>
            <a:off x="764005" y="1895122"/>
            <a:ext cx="7615990" cy="20005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1000">
                <a:solidFill>
                  <a:schemeClr val="tx1"/>
                </a:solidFill>
                <a:latin typeface="Arial" charset="0"/>
              </a:defRPr>
            </a:lvl1pPr>
            <a:lvl2pPr marL="742950" indent="-285750">
              <a:defRPr sz="1000">
                <a:solidFill>
                  <a:schemeClr val="tx1"/>
                </a:solidFill>
                <a:latin typeface="Arial" charset="0"/>
              </a:defRPr>
            </a:lvl2pPr>
            <a:lvl3pPr marL="1143000" indent="-228600">
              <a:defRPr sz="1000">
                <a:solidFill>
                  <a:schemeClr val="tx1"/>
                </a:solidFill>
                <a:latin typeface="Arial" charset="0"/>
              </a:defRPr>
            </a:lvl3pPr>
            <a:lvl4pPr marL="1600200" indent="-228600">
              <a:defRPr sz="1000">
                <a:solidFill>
                  <a:schemeClr val="tx1"/>
                </a:solidFill>
                <a:latin typeface="Arial" charset="0"/>
              </a:defRPr>
            </a:lvl4pPr>
            <a:lvl5pPr marL="2057400" indent="-228600">
              <a:defRPr sz="1000">
                <a:solidFill>
                  <a:schemeClr val="tx1"/>
                </a:solidFill>
                <a:latin typeface="Arial" charset="0"/>
              </a:defRPr>
            </a:lvl5pPr>
            <a:lvl6pPr marL="2514600" indent="-228600" eaLnBrk="0" fontAlgn="base" hangingPunct="0">
              <a:spcBef>
                <a:spcPct val="0"/>
              </a:spcBef>
              <a:spcAft>
                <a:spcPct val="0"/>
              </a:spcAft>
              <a:defRPr sz="1000">
                <a:solidFill>
                  <a:schemeClr val="tx1"/>
                </a:solidFill>
                <a:latin typeface="Arial" charset="0"/>
              </a:defRPr>
            </a:lvl6pPr>
            <a:lvl7pPr marL="2971800" indent="-228600" eaLnBrk="0" fontAlgn="base" hangingPunct="0">
              <a:spcBef>
                <a:spcPct val="0"/>
              </a:spcBef>
              <a:spcAft>
                <a:spcPct val="0"/>
              </a:spcAft>
              <a:defRPr sz="1000">
                <a:solidFill>
                  <a:schemeClr val="tx1"/>
                </a:solidFill>
                <a:latin typeface="Arial" charset="0"/>
              </a:defRPr>
            </a:lvl7pPr>
            <a:lvl8pPr marL="3429000" indent="-228600" eaLnBrk="0" fontAlgn="base" hangingPunct="0">
              <a:spcBef>
                <a:spcPct val="0"/>
              </a:spcBef>
              <a:spcAft>
                <a:spcPct val="0"/>
              </a:spcAft>
              <a:defRPr sz="1000">
                <a:solidFill>
                  <a:schemeClr val="tx1"/>
                </a:solidFill>
                <a:latin typeface="Arial" charset="0"/>
              </a:defRPr>
            </a:lvl8pPr>
            <a:lvl9pPr marL="3886200" indent="-228600" eaLnBrk="0" fontAlgn="base" hangingPunct="0">
              <a:spcBef>
                <a:spcPct val="0"/>
              </a:spcBef>
              <a:spcAft>
                <a:spcPct val="0"/>
              </a:spcAft>
              <a:defRPr sz="1000">
                <a:solidFill>
                  <a:schemeClr val="tx1"/>
                </a:solidFill>
                <a:latin typeface="Arial" charset="0"/>
              </a:defRPr>
            </a:lvl9pPr>
          </a:lstStyle>
          <a:p>
            <a:pPr algn="ctr">
              <a:defRPr/>
            </a:pPr>
            <a:r>
              <a:rPr lang="en-GB" sz="5200" b="1" dirty="0">
                <a:solidFill>
                  <a:srgbClr val="FF3300"/>
                </a:solidFill>
                <a:effectLst>
                  <a:outerShdw blurRad="38100" dist="38100" dir="2700000" algn="tl">
                    <a:srgbClr val="C0C0C0"/>
                  </a:outerShdw>
                </a:effectLst>
                <a:latin typeface="Calibri" pitchFamily="34" charset="0"/>
              </a:rPr>
              <a:t>SA2 Moderated Email </a:t>
            </a:r>
          </a:p>
          <a:p>
            <a:pPr algn="ctr">
              <a:defRPr/>
            </a:pPr>
            <a:r>
              <a:rPr lang="en-GB" sz="5200" b="1" dirty="0">
                <a:solidFill>
                  <a:srgbClr val="FF3300"/>
                </a:solidFill>
                <a:effectLst>
                  <a:outerShdw blurRad="38100" dist="38100" dir="2700000" algn="tl">
                    <a:srgbClr val="C0C0C0"/>
                  </a:outerShdw>
                </a:effectLst>
                <a:latin typeface="Calibri" pitchFamily="34" charset="0"/>
              </a:rPr>
              <a:t>Discussion Agreements</a:t>
            </a:r>
            <a:br>
              <a:rPr lang="en-GB" sz="3200" dirty="0">
                <a:solidFill>
                  <a:srgbClr val="FF3300"/>
                </a:solidFill>
                <a:effectLst>
                  <a:outerShdw blurRad="38100" dist="38100" dir="2700000" algn="tl">
                    <a:srgbClr val="C0C0C0"/>
                  </a:outerShdw>
                </a:effectLst>
                <a:latin typeface="Calibri" pitchFamily="34" charset="0"/>
              </a:rPr>
            </a:br>
            <a:endParaRPr lang="en-US" sz="2000" dirty="0">
              <a:solidFill>
                <a:srgbClr val="948A54"/>
              </a:solidFill>
              <a:effectLst>
                <a:outerShdw blurRad="38100" dist="38100" dir="2700000" algn="tl">
                  <a:srgbClr val="C0C0C0"/>
                </a:outerShdw>
              </a:effectLst>
              <a:latin typeface="Calibri" pitchFamily="34" charset="0"/>
            </a:endParaRPr>
          </a:p>
        </p:txBody>
      </p:sp>
    </p:spTree>
  </p:cSld>
  <p:clrMapOvr>
    <a:masterClrMapping/>
  </p:clrMapOvr>
  <p:transition spd="slow">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p:cNvSpPr>
          <p:nvPr>
            <p:ph type="title"/>
          </p:nvPr>
        </p:nvSpPr>
        <p:spPr/>
        <p:txBody>
          <a:bodyPr rtlCol="0">
            <a:normAutofit/>
          </a:bodyPr>
          <a:lstStyle/>
          <a:p>
            <a:pPr eaLnBrk="1" hangingPunct="1">
              <a:defRPr/>
            </a:pPr>
            <a:r>
              <a:rPr lang="en-US" dirty="0">
                <a:effectLst>
                  <a:outerShdw blurRad="38100" dist="38100" dir="2700000" algn="tl">
                    <a:srgbClr val="C0C0C0"/>
                  </a:outerShdw>
                </a:effectLst>
              </a:rPr>
              <a:t>ATSSS Open Issues</a:t>
            </a:r>
          </a:p>
        </p:txBody>
      </p:sp>
      <p:sp>
        <p:nvSpPr>
          <p:cNvPr id="57347" name="Rectangle 3"/>
          <p:cNvSpPr>
            <a:spLocks noGrp="1"/>
          </p:cNvSpPr>
          <p:nvPr>
            <p:ph type="body" idx="1"/>
          </p:nvPr>
        </p:nvSpPr>
        <p:spPr>
          <a:xfrm>
            <a:off x="363415" y="1371600"/>
            <a:ext cx="8291635" cy="4906451"/>
          </a:xfrm>
        </p:spPr>
        <p:txBody>
          <a:bodyPr/>
          <a:lstStyle/>
          <a:p>
            <a:pPr eaLnBrk="1" hangingPunct="1">
              <a:defRPr/>
            </a:pPr>
            <a:r>
              <a:rPr lang="en-GB" sz="2400" dirty="0"/>
              <a:t>Moderator Summary and Proposed Way Forward are available here [</a:t>
            </a:r>
            <a:r>
              <a:rPr lang="en-GB" sz="2400" dirty="0">
                <a:hlinkClick r:id="rId2"/>
              </a:rPr>
              <a:t>Link</a:t>
            </a:r>
            <a:r>
              <a:rPr lang="en-GB" sz="2400" dirty="0"/>
              <a:t>]</a:t>
            </a:r>
          </a:p>
          <a:p>
            <a:pPr eaLnBrk="1" hangingPunct="1">
              <a:defRPr/>
            </a:pPr>
            <a:r>
              <a:rPr lang="en-US" sz="2400" b="1" u="sng" dirty="0"/>
              <a:t>Working Agreements</a:t>
            </a:r>
          </a:p>
          <a:p>
            <a:pPr marL="800100" lvl="1" indent="-342900">
              <a:buFont typeface="+mj-lt"/>
              <a:buAutoNum type="arabicPeriod"/>
            </a:pPr>
            <a:r>
              <a:rPr lang="en-US" sz="1800" dirty="0"/>
              <a:t>During the UE registration, the serving AMF shall inform the UE with network indication for the support of ATSSS, if supported.</a:t>
            </a:r>
          </a:p>
          <a:p>
            <a:pPr marL="800100" lvl="1" indent="-342900">
              <a:buFont typeface="+mj-lt"/>
              <a:buAutoNum type="arabicPeriod"/>
            </a:pPr>
            <a:r>
              <a:rPr lang="en-US" sz="1800" dirty="0"/>
              <a:t>AMF shall always notify the UE for the ATSSS Network Capability whenever the UE switches RA. </a:t>
            </a:r>
          </a:p>
          <a:p>
            <a:pPr marL="800100" lvl="1" indent="-342900">
              <a:buFont typeface="+mj-lt"/>
              <a:buAutoNum type="arabicPeriod"/>
            </a:pPr>
            <a:r>
              <a:rPr lang="en-US" sz="1800" dirty="0"/>
              <a:t>During the N2 mobility handover or idle mode mobility for MA PDU session, when network detects that the destination network no longer supports ATSSS, the MA PDU session shall be released by the AMF. </a:t>
            </a:r>
          </a:p>
          <a:p>
            <a:pPr eaLnBrk="1" hangingPunct="1">
              <a:defRPr/>
            </a:pPr>
            <a:endParaRPr lang="en-US" sz="1400" dirty="0"/>
          </a:p>
          <a:p>
            <a:pPr marL="457200" lvl="1" indent="0" eaLnBrk="1" hangingPunct="1">
              <a:buNone/>
              <a:defRPr/>
            </a:pPr>
            <a:endParaRPr lang="en-US" sz="1600" dirty="0"/>
          </a:p>
          <a:p>
            <a:pPr lvl="1" eaLnBrk="1" hangingPunct="1">
              <a:defRPr/>
            </a:pPr>
            <a:endParaRPr lang="en-GB" sz="2400" dirty="0"/>
          </a:p>
        </p:txBody>
      </p:sp>
    </p:spTree>
    <p:extLst>
      <p:ext uri="{BB962C8B-B14F-4D97-AF65-F5344CB8AC3E}">
        <p14:creationId xmlns:p14="http://schemas.microsoft.com/office/powerpoint/2010/main" val="25742757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p:cNvSpPr>
          <p:nvPr>
            <p:ph type="title"/>
          </p:nvPr>
        </p:nvSpPr>
        <p:spPr/>
        <p:txBody>
          <a:bodyPr rtlCol="0">
            <a:normAutofit/>
          </a:bodyPr>
          <a:lstStyle/>
          <a:p>
            <a:pPr eaLnBrk="1" hangingPunct="1">
              <a:defRPr/>
            </a:pPr>
            <a:r>
              <a:rPr lang="en-US" dirty="0" err="1">
                <a:effectLst>
                  <a:outerShdw blurRad="38100" dist="38100" dir="2700000" algn="tl">
                    <a:srgbClr val="C0C0C0"/>
                  </a:outerShdw>
                </a:effectLst>
              </a:rPr>
              <a:t>eNA</a:t>
            </a:r>
            <a:r>
              <a:rPr lang="en-US" dirty="0">
                <a:effectLst>
                  <a:outerShdw blurRad="38100" dist="38100" dir="2700000" algn="tl">
                    <a:srgbClr val="C0C0C0"/>
                  </a:outerShdw>
                </a:effectLst>
              </a:rPr>
              <a:t> Open Issues</a:t>
            </a:r>
          </a:p>
        </p:txBody>
      </p:sp>
      <p:sp>
        <p:nvSpPr>
          <p:cNvPr id="57347" name="Rectangle 3"/>
          <p:cNvSpPr>
            <a:spLocks noGrp="1"/>
          </p:cNvSpPr>
          <p:nvPr>
            <p:ph type="body" idx="1"/>
          </p:nvPr>
        </p:nvSpPr>
        <p:spPr>
          <a:xfrm>
            <a:off x="363415" y="1206062"/>
            <a:ext cx="8291635" cy="5071989"/>
          </a:xfrm>
        </p:spPr>
        <p:txBody>
          <a:bodyPr/>
          <a:lstStyle/>
          <a:p>
            <a:pPr eaLnBrk="1" hangingPunct="1">
              <a:defRPr/>
            </a:pPr>
            <a:r>
              <a:rPr lang="en-GB" sz="2400" dirty="0"/>
              <a:t>Moderator Summary and Proposed Way Forward are available here [</a:t>
            </a:r>
            <a:r>
              <a:rPr lang="en-GB" sz="2400" dirty="0">
                <a:hlinkClick r:id="rId2"/>
              </a:rPr>
              <a:t>Link</a:t>
            </a:r>
            <a:r>
              <a:rPr lang="en-GB" sz="2400" dirty="0"/>
              <a:t>]</a:t>
            </a:r>
          </a:p>
          <a:p>
            <a:pPr eaLnBrk="1" hangingPunct="1">
              <a:defRPr/>
            </a:pPr>
            <a:r>
              <a:rPr lang="en-US" sz="2400" b="1" u="sng" dirty="0"/>
              <a:t>Working Agreements</a:t>
            </a:r>
          </a:p>
          <a:p>
            <a:pPr marL="800100" lvl="1" indent="-342900">
              <a:buFont typeface="+mj-lt"/>
              <a:buAutoNum type="arabicPeriod"/>
            </a:pPr>
            <a:r>
              <a:rPr lang="en-US" sz="1800" dirty="0"/>
              <a:t>Abnormal behavior related network data analytics for target of analytics reporting being “any UE” will be supported.</a:t>
            </a:r>
          </a:p>
          <a:p>
            <a:pPr marL="800100" lvl="1" indent="-342900">
              <a:buFont typeface="+mj-lt"/>
              <a:buAutoNum type="arabicPeriod"/>
            </a:pPr>
            <a:r>
              <a:rPr lang="en-US" sz="1800" dirty="0"/>
              <a:t>Solution on how to alleviate heavy load caused by a request for abnormal behavior analytics for “any UE” to be further discussed.  </a:t>
            </a:r>
          </a:p>
          <a:p>
            <a:pPr eaLnBrk="1" hangingPunct="1">
              <a:defRPr/>
            </a:pPr>
            <a:endParaRPr lang="en-US" sz="1400" dirty="0"/>
          </a:p>
          <a:p>
            <a:pPr marL="457200" lvl="1" indent="0" eaLnBrk="1" hangingPunct="1">
              <a:buNone/>
              <a:defRPr/>
            </a:pPr>
            <a:r>
              <a:rPr lang="en-US" sz="1600" b="1" dirty="0"/>
              <a:t>Comment from Chairman</a:t>
            </a:r>
            <a:r>
              <a:rPr lang="en-US" sz="1600" dirty="0"/>
              <a:t>: Can all of above supported with enough time for stage-3 work before Rel-16 freeze in June 2020?</a:t>
            </a:r>
          </a:p>
          <a:p>
            <a:pPr lvl="1" eaLnBrk="1" hangingPunct="1">
              <a:defRPr/>
            </a:pPr>
            <a:endParaRPr lang="en-GB" sz="2400" dirty="0"/>
          </a:p>
        </p:txBody>
      </p:sp>
    </p:spTree>
    <p:extLst>
      <p:ext uri="{BB962C8B-B14F-4D97-AF65-F5344CB8AC3E}">
        <p14:creationId xmlns:p14="http://schemas.microsoft.com/office/powerpoint/2010/main" val="33516464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p:cNvSpPr>
          <p:nvPr>
            <p:ph type="title"/>
          </p:nvPr>
        </p:nvSpPr>
        <p:spPr/>
        <p:txBody>
          <a:bodyPr rtlCol="0">
            <a:normAutofit/>
          </a:bodyPr>
          <a:lstStyle/>
          <a:p>
            <a:pPr eaLnBrk="1" hangingPunct="1">
              <a:defRPr/>
            </a:pPr>
            <a:r>
              <a:rPr lang="en-US" dirty="0" err="1">
                <a:effectLst>
                  <a:outerShdw blurRad="38100" dist="38100" dir="2700000" algn="tl">
                    <a:srgbClr val="C0C0C0"/>
                  </a:outerShdw>
                </a:effectLst>
              </a:rPr>
              <a:t>Vertical_LAN</a:t>
            </a:r>
            <a:r>
              <a:rPr lang="en-US" dirty="0">
                <a:effectLst>
                  <a:outerShdw blurRad="38100" dist="38100" dir="2700000" algn="tl">
                    <a:srgbClr val="C0C0C0"/>
                  </a:outerShdw>
                </a:effectLst>
              </a:rPr>
              <a:t> Open Issues (1/2)</a:t>
            </a:r>
          </a:p>
        </p:txBody>
      </p:sp>
      <p:sp>
        <p:nvSpPr>
          <p:cNvPr id="57347" name="Rectangle 3"/>
          <p:cNvSpPr>
            <a:spLocks noGrp="1"/>
          </p:cNvSpPr>
          <p:nvPr>
            <p:ph type="body" idx="1"/>
          </p:nvPr>
        </p:nvSpPr>
        <p:spPr>
          <a:xfrm>
            <a:off x="363415" y="1206062"/>
            <a:ext cx="8291635" cy="5300246"/>
          </a:xfrm>
        </p:spPr>
        <p:txBody>
          <a:bodyPr/>
          <a:lstStyle/>
          <a:p>
            <a:pPr eaLnBrk="1" hangingPunct="1">
              <a:defRPr/>
            </a:pPr>
            <a:r>
              <a:rPr lang="en-GB" sz="2400" dirty="0"/>
              <a:t>Moderator Summary and Proposed Way Forward are available here [</a:t>
            </a:r>
            <a:r>
              <a:rPr lang="en-GB" sz="2400" dirty="0">
                <a:hlinkClick r:id="rId2"/>
              </a:rPr>
              <a:t>Link</a:t>
            </a:r>
            <a:r>
              <a:rPr lang="en-GB" sz="2400" dirty="0"/>
              <a:t>]</a:t>
            </a:r>
          </a:p>
          <a:p>
            <a:pPr eaLnBrk="1" hangingPunct="1">
              <a:defRPr/>
            </a:pPr>
            <a:r>
              <a:rPr lang="en-US" sz="2400" b="1" u="sng" dirty="0"/>
              <a:t>Working Agreements</a:t>
            </a:r>
          </a:p>
          <a:p>
            <a:pPr marL="800100" lvl="1" indent="-342900">
              <a:buFont typeface="+mj-lt"/>
              <a:buAutoNum type="arabicPeriod"/>
            </a:pPr>
            <a:r>
              <a:rPr lang="en-US" sz="1800" dirty="0"/>
              <a:t>Support for PSFP based Hold and Forward Buffering rule </a:t>
            </a:r>
          </a:p>
          <a:p>
            <a:pPr marL="1200150" lvl="2" indent="-342900">
              <a:buFont typeface="+mj-lt"/>
              <a:buAutoNum type="alphaLcParenR"/>
            </a:pPr>
            <a:r>
              <a:rPr lang="en-US" sz="1400" dirty="0"/>
              <a:t>Given no clear majority this functionality will not be is not supported in Rel-16. </a:t>
            </a:r>
          </a:p>
          <a:p>
            <a:pPr marL="800100" lvl="1" indent="-342900">
              <a:buFont typeface="+mj-lt"/>
              <a:buAutoNum type="arabicPeriod"/>
            </a:pPr>
            <a:r>
              <a:rPr lang="en-US" sz="1800" dirty="0"/>
              <a:t>VLAN ID configuration for bridge management</a:t>
            </a:r>
          </a:p>
          <a:p>
            <a:pPr marL="1200150" lvl="2" indent="-342900">
              <a:buFont typeface="+mj-lt"/>
              <a:buAutoNum type="alphaLcParenR"/>
            </a:pPr>
            <a:r>
              <a:rPr lang="en-US" sz="1400" dirty="0"/>
              <a:t>Option #2 (OA&amp;M configuration of allowed versus forbidden VLAN IDs across all TSN bridges – NW-TT, DS-TT, IEEE TSN network) shall be supported. </a:t>
            </a:r>
          </a:p>
          <a:p>
            <a:pPr marL="1200150" lvl="2" indent="-342900">
              <a:buFont typeface="+mj-lt"/>
              <a:buAutoNum type="alphaLcParenR"/>
            </a:pPr>
            <a:r>
              <a:rPr lang="en-US" sz="1400" dirty="0"/>
              <a:t>Should option #1 (dynamic exchange of forbidden VLAN IDs or allowed VLAN IDs) also be supported as an option? </a:t>
            </a:r>
          </a:p>
          <a:p>
            <a:pPr marL="800100" lvl="1" indent="-342900">
              <a:buFont typeface="+mj-lt"/>
              <a:buAutoNum type="arabicPeriod"/>
            </a:pPr>
            <a:r>
              <a:rPr lang="en-US" sz="1800" dirty="0"/>
              <a:t>Assumptions on the number of ports per NW-TT within the UPF</a:t>
            </a:r>
          </a:p>
          <a:p>
            <a:pPr marL="1200150" lvl="2" indent="-342900">
              <a:buFont typeface="+mj-lt"/>
              <a:buAutoNum type="alphaLcParenR"/>
            </a:pPr>
            <a:r>
              <a:rPr lang="en-US" sz="1400" dirty="0"/>
              <a:t>Option A (There is only one NW-TT per UPF. Each NW-TT can have one or more ports) shall be supported. </a:t>
            </a:r>
          </a:p>
          <a:p>
            <a:pPr marL="800100" lvl="1" indent="-342900">
              <a:buFont typeface="+mj-lt"/>
              <a:buAutoNum type="arabicPeriod"/>
            </a:pPr>
            <a:r>
              <a:rPr lang="en-US" sz="1800" dirty="0"/>
              <a:t>System Configuration that is not PDU Session specific</a:t>
            </a:r>
          </a:p>
          <a:p>
            <a:pPr marL="1200150" lvl="2" indent="-342900">
              <a:buFont typeface="+mj-lt"/>
              <a:buAutoNum type="alphaLcParenR"/>
            </a:pPr>
            <a:r>
              <a:rPr lang="en-US" sz="1400" dirty="0"/>
              <a:t>NEF procedure for invoking system configuration that is not PDU Session specific will not be introduced in Rel-16.</a:t>
            </a:r>
          </a:p>
          <a:p>
            <a:pPr marL="457200" lvl="1" indent="0" eaLnBrk="1" hangingPunct="1">
              <a:buNone/>
              <a:defRPr/>
            </a:pPr>
            <a:endParaRPr lang="en-GB" sz="2400" dirty="0"/>
          </a:p>
        </p:txBody>
      </p:sp>
    </p:spTree>
    <p:extLst>
      <p:ext uri="{BB962C8B-B14F-4D97-AF65-F5344CB8AC3E}">
        <p14:creationId xmlns:p14="http://schemas.microsoft.com/office/powerpoint/2010/main" val="22022867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p:cNvSpPr>
          <p:nvPr>
            <p:ph type="title"/>
          </p:nvPr>
        </p:nvSpPr>
        <p:spPr/>
        <p:txBody>
          <a:bodyPr rtlCol="0">
            <a:normAutofit/>
          </a:bodyPr>
          <a:lstStyle/>
          <a:p>
            <a:pPr eaLnBrk="1" hangingPunct="1">
              <a:defRPr/>
            </a:pPr>
            <a:r>
              <a:rPr lang="en-US" dirty="0" err="1">
                <a:effectLst>
                  <a:outerShdw blurRad="38100" dist="38100" dir="2700000" algn="tl">
                    <a:srgbClr val="C0C0C0"/>
                  </a:outerShdw>
                </a:effectLst>
              </a:rPr>
              <a:t>Vertical_LAN</a:t>
            </a:r>
            <a:r>
              <a:rPr lang="en-US" dirty="0">
                <a:effectLst>
                  <a:outerShdw blurRad="38100" dist="38100" dir="2700000" algn="tl">
                    <a:srgbClr val="C0C0C0"/>
                  </a:outerShdw>
                </a:effectLst>
              </a:rPr>
              <a:t> Open Issues (2/2)</a:t>
            </a:r>
          </a:p>
        </p:txBody>
      </p:sp>
      <p:sp>
        <p:nvSpPr>
          <p:cNvPr id="57347" name="Rectangle 3"/>
          <p:cNvSpPr>
            <a:spLocks noGrp="1"/>
          </p:cNvSpPr>
          <p:nvPr>
            <p:ph type="body" idx="1"/>
          </p:nvPr>
        </p:nvSpPr>
        <p:spPr>
          <a:xfrm>
            <a:off x="363415" y="1206062"/>
            <a:ext cx="8291635" cy="5300246"/>
          </a:xfrm>
        </p:spPr>
        <p:txBody>
          <a:bodyPr/>
          <a:lstStyle/>
          <a:p>
            <a:pPr eaLnBrk="1" hangingPunct="1">
              <a:defRPr/>
            </a:pPr>
            <a:r>
              <a:rPr lang="en-GB" sz="2400" dirty="0"/>
              <a:t>Moderator Summary and Proposed Way Forward are available here [</a:t>
            </a:r>
            <a:r>
              <a:rPr lang="en-GB" sz="2400" dirty="0">
                <a:hlinkClick r:id="rId2"/>
              </a:rPr>
              <a:t>Link</a:t>
            </a:r>
            <a:r>
              <a:rPr lang="en-GB" sz="2400" dirty="0"/>
              <a:t>]</a:t>
            </a:r>
          </a:p>
          <a:p>
            <a:pPr eaLnBrk="1" hangingPunct="1">
              <a:defRPr/>
            </a:pPr>
            <a:r>
              <a:rPr lang="en-US" sz="2400" b="1" u="sng" dirty="0"/>
              <a:t>Working Agreements</a:t>
            </a:r>
          </a:p>
          <a:p>
            <a:pPr marL="800100" lvl="1" indent="-342900">
              <a:buFont typeface="+mj-lt"/>
              <a:buAutoNum type="arabicPeriod" startAt="5"/>
            </a:pPr>
            <a:r>
              <a:rPr lang="en-US" sz="1800" dirty="0"/>
              <a:t>Support for CAG specific Access control</a:t>
            </a:r>
          </a:p>
          <a:p>
            <a:pPr marL="1200150" lvl="2" indent="-342900">
              <a:buFont typeface="+mj-lt"/>
              <a:buAutoNum type="alphaLcParenR"/>
            </a:pPr>
            <a:r>
              <a:rPr lang="en-US" sz="1400" dirty="0"/>
              <a:t>SA2 should not respond to question directed to SA1. </a:t>
            </a:r>
          </a:p>
          <a:p>
            <a:pPr marL="1200150" lvl="2" indent="-342900">
              <a:buFont typeface="+mj-lt"/>
              <a:buAutoNum type="alphaLcParenR"/>
            </a:pPr>
            <a:r>
              <a:rPr lang="en-US" sz="1400" dirty="0"/>
              <a:t>Response to Question 1.1 in LS (S2-2002656): No, the UE cannot camp in manually selected CAG ID if it is not present in Allowed CAG list after registration.</a:t>
            </a:r>
          </a:p>
          <a:p>
            <a:pPr marL="1200150" lvl="2" indent="-342900">
              <a:buFont typeface="+mj-lt"/>
              <a:buAutoNum type="alphaLcParenR"/>
            </a:pPr>
            <a:r>
              <a:rPr lang="en-US" sz="1400" dirty="0"/>
              <a:t>Response to Question 1.2 in LS (S2-2002656): No need to support any prioritization of CAG IDs.</a:t>
            </a:r>
          </a:p>
          <a:p>
            <a:pPr eaLnBrk="1" hangingPunct="1">
              <a:defRPr/>
            </a:pPr>
            <a:endParaRPr lang="en-US" sz="1400" dirty="0"/>
          </a:p>
          <a:p>
            <a:pPr marL="457200" lvl="1" indent="0" eaLnBrk="1" hangingPunct="1">
              <a:buNone/>
              <a:defRPr/>
            </a:pPr>
            <a:endParaRPr lang="en-US" sz="1600" dirty="0"/>
          </a:p>
          <a:p>
            <a:pPr lvl="1" eaLnBrk="1" hangingPunct="1">
              <a:defRPr/>
            </a:pPr>
            <a:endParaRPr lang="en-GB" sz="2400" dirty="0"/>
          </a:p>
        </p:txBody>
      </p:sp>
    </p:spTree>
    <p:extLst>
      <p:ext uri="{BB962C8B-B14F-4D97-AF65-F5344CB8AC3E}">
        <p14:creationId xmlns:p14="http://schemas.microsoft.com/office/powerpoint/2010/main" val="18984175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p:cNvSpPr>
          <p:nvPr>
            <p:ph type="title"/>
          </p:nvPr>
        </p:nvSpPr>
        <p:spPr/>
        <p:txBody>
          <a:bodyPr rtlCol="0">
            <a:normAutofit/>
          </a:bodyPr>
          <a:lstStyle/>
          <a:p>
            <a:pPr eaLnBrk="1" hangingPunct="1">
              <a:defRPr/>
            </a:pPr>
            <a:r>
              <a:rPr lang="en-US" dirty="0">
                <a:effectLst>
                  <a:outerShdw blurRad="38100" dist="38100" dir="2700000" algn="tl">
                    <a:srgbClr val="C0C0C0"/>
                  </a:outerShdw>
                </a:effectLst>
              </a:rPr>
              <a:t>MT-EDT Open Issues</a:t>
            </a:r>
          </a:p>
        </p:txBody>
      </p:sp>
      <p:sp>
        <p:nvSpPr>
          <p:cNvPr id="57347" name="Rectangle 3"/>
          <p:cNvSpPr>
            <a:spLocks noGrp="1"/>
          </p:cNvSpPr>
          <p:nvPr>
            <p:ph type="body" idx="1"/>
          </p:nvPr>
        </p:nvSpPr>
        <p:spPr>
          <a:xfrm>
            <a:off x="363415" y="1206062"/>
            <a:ext cx="8170985" cy="5300246"/>
          </a:xfrm>
        </p:spPr>
        <p:txBody>
          <a:bodyPr/>
          <a:lstStyle/>
          <a:p>
            <a:pPr eaLnBrk="1" hangingPunct="1">
              <a:defRPr/>
            </a:pPr>
            <a:r>
              <a:rPr lang="en-GB" sz="2400" dirty="0"/>
              <a:t>Moderator Summary and Proposed Way Forward are available here [</a:t>
            </a:r>
            <a:r>
              <a:rPr lang="en-GB" sz="2400" dirty="0">
                <a:hlinkClick r:id="rId2"/>
              </a:rPr>
              <a:t>Link</a:t>
            </a:r>
            <a:r>
              <a:rPr lang="en-GB" sz="2400" dirty="0"/>
              <a:t>]</a:t>
            </a:r>
          </a:p>
          <a:p>
            <a:pPr eaLnBrk="1" hangingPunct="1">
              <a:defRPr/>
            </a:pPr>
            <a:r>
              <a:rPr lang="en-US" sz="2400" b="1" u="sng" dirty="0"/>
              <a:t>Working Agreements</a:t>
            </a:r>
          </a:p>
          <a:p>
            <a:pPr marL="800100" lvl="1" indent="-342900">
              <a:buFont typeface="+mj-lt"/>
              <a:buAutoNum type="arabicPeriod"/>
            </a:pPr>
            <a:r>
              <a:rPr lang="en-US" sz="1800" dirty="0"/>
              <a:t>Send LS to SA and relevant working groups (CT1, RAN2, RAN3, SA3) informing that there is no consensus in SA2 on specifying any solution for MT-EDT support in 5GC (in Rel-16). Provide high level summary of discussions in the LS as appropriate. </a:t>
            </a:r>
          </a:p>
          <a:p>
            <a:pPr marL="0" indent="0" eaLnBrk="1" hangingPunct="1">
              <a:buNone/>
              <a:defRPr/>
            </a:pPr>
            <a:endParaRPr lang="en-US" sz="1400" dirty="0"/>
          </a:p>
          <a:p>
            <a:pPr marL="457200" lvl="1" indent="0" eaLnBrk="1" hangingPunct="1">
              <a:buNone/>
              <a:defRPr/>
            </a:pPr>
            <a:endParaRPr lang="en-US" sz="1600" dirty="0"/>
          </a:p>
          <a:p>
            <a:pPr lvl="1" eaLnBrk="1" hangingPunct="1">
              <a:defRPr/>
            </a:pPr>
            <a:endParaRPr lang="en-GB" sz="2400" dirty="0"/>
          </a:p>
        </p:txBody>
      </p:sp>
    </p:spTree>
    <p:extLst>
      <p:ext uri="{BB962C8B-B14F-4D97-AF65-F5344CB8AC3E}">
        <p14:creationId xmlns:p14="http://schemas.microsoft.com/office/powerpoint/2010/main" val="11063486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p:cNvSpPr>
          <p:nvPr>
            <p:ph type="title"/>
          </p:nvPr>
        </p:nvSpPr>
        <p:spPr/>
        <p:txBody>
          <a:bodyPr rtlCol="0">
            <a:normAutofit/>
          </a:bodyPr>
          <a:lstStyle/>
          <a:p>
            <a:pPr eaLnBrk="1" hangingPunct="1">
              <a:defRPr/>
            </a:pPr>
            <a:r>
              <a:rPr lang="en-US" dirty="0">
                <a:effectLst>
                  <a:outerShdw blurRad="38100" dist="38100" dir="2700000" algn="tl">
                    <a:srgbClr val="C0C0C0"/>
                  </a:outerShdw>
                </a:effectLst>
              </a:rPr>
              <a:t>FS_5G_ProSe Open Issues</a:t>
            </a:r>
          </a:p>
        </p:txBody>
      </p:sp>
      <p:sp>
        <p:nvSpPr>
          <p:cNvPr id="57347" name="Rectangle 3"/>
          <p:cNvSpPr>
            <a:spLocks noGrp="1"/>
          </p:cNvSpPr>
          <p:nvPr>
            <p:ph type="body" idx="1"/>
          </p:nvPr>
        </p:nvSpPr>
        <p:spPr>
          <a:xfrm>
            <a:off x="363415" y="1206062"/>
            <a:ext cx="8170985" cy="5300246"/>
          </a:xfrm>
        </p:spPr>
        <p:txBody>
          <a:bodyPr/>
          <a:lstStyle/>
          <a:p>
            <a:pPr eaLnBrk="1" hangingPunct="1">
              <a:defRPr/>
            </a:pPr>
            <a:r>
              <a:rPr lang="en-GB" sz="2400" dirty="0"/>
              <a:t>Moderator Summary and Proposed Way Forward are available here [</a:t>
            </a:r>
            <a:r>
              <a:rPr lang="en-GB" sz="2400" dirty="0">
                <a:hlinkClick r:id="rId2"/>
              </a:rPr>
              <a:t>Link</a:t>
            </a:r>
            <a:r>
              <a:rPr lang="en-GB" sz="2400" dirty="0"/>
              <a:t>]</a:t>
            </a:r>
          </a:p>
          <a:p>
            <a:pPr eaLnBrk="1" hangingPunct="1">
              <a:defRPr/>
            </a:pPr>
            <a:r>
              <a:rPr lang="en-US" sz="2400" b="1" u="sng" dirty="0"/>
              <a:t>Agreements</a:t>
            </a:r>
          </a:p>
          <a:p>
            <a:pPr marL="800100" lvl="1" indent="-342900">
              <a:buFont typeface="+mj-lt"/>
              <a:buAutoNum type="arabicPeriod"/>
            </a:pPr>
            <a:r>
              <a:rPr lang="en-US" sz="1600" dirty="0"/>
              <a:t>Service continuity for UE-to-Network Relay is in scope of FS_5G_ProSe SID and time will be allocated to discuss solutions to KI#3 in the TR 23.752. </a:t>
            </a:r>
          </a:p>
          <a:p>
            <a:pPr marL="0" indent="0" eaLnBrk="1" hangingPunct="1">
              <a:buNone/>
              <a:defRPr/>
            </a:pPr>
            <a:endParaRPr lang="en-US" sz="1400" dirty="0"/>
          </a:p>
          <a:p>
            <a:pPr marL="457200" lvl="1" indent="0" eaLnBrk="1" hangingPunct="1">
              <a:buNone/>
              <a:defRPr/>
            </a:pPr>
            <a:endParaRPr lang="en-US" sz="1600" dirty="0"/>
          </a:p>
          <a:p>
            <a:pPr lvl="1" eaLnBrk="1" hangingPunct="1">
              <a:defRPr/>
            </a:pPr>
            <a:endParaRPr lang="en-GB" sz="2400" dirty="0"/>
          </a:p>
        </p:txBody>
      </p:sp>
    </p:spTree>
    <p:extLst>
      <p:ext uri="{BB962C8B-B14F-4D97-AF65-F5344CB8AC3E}">
        <p14:creationId xmlns:p14="http://schemas.microsoft.com/office/powerpoint/2010/main" val="16618116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p:cNvSpPr>
          <p:nvPr>
            <p:ph type="title"/>
          </p:nvPr>
        </p:nvSpPr>
        <p:spPr/>
        <p:txBody>
          <a:bodyPr rtlCol="0">
            <a:normAutofit/>
          </a:bodyPr>
          <a:lstStyle/>
          <a:p>
            <a:pPr eaLnBrk="1" hangingPunct="1">
              <a:defRPr/>
            </a:pPr>
            <a:r>
              <a:rPr lang="en-US" dirty="0">
                <a:effectLst>
                  <a:outerShdw blurRad="38100" dist="38100" dir="2700000" algn="tl">
                    <a:srgbClr val="C0C0C0"/>
                  </a:outerShdw>
                </a:effectLst>
              </a:rPr>
              <a:t>ETSUN Open Issues</a:t>
            </a:r>
          </a:p>
        </p:txBody>
      </p:sp>
      <p:sp>
        <p:nvSpPr>
          <p:cNvPr id="57347" name="Rectangle 3"/>
          <p:cNvSpPr>
            <a:spLocks noGrp="1"/>
          </p:cNvSpPr>
          <p:nvPr>
            <p:ph type="body" idx="1"/>
          </p:nvPr>
        </p:nvSpPr>
        <p:spPr>
          <a:xfrm>
            <a:off x="363415" y="1206062"/>
            <a:ext cx="8291635" cy="5300246"/>
          </a:xfrm>
        </p:spPr>
        <p:txBody>
          <a:bodyPr/>
          <a:lstStyle/>
          <a:p>
            <a:pPr eaLnBrk="1" hangingPunct="1">
              <a:defRPr/>
            </a:pPr>
            <a:r>
              <a:rPr lang="en-GB" sz="2400" dirty="0"/>
              <a:t>Moderator Summary and Proposed Way Forward are available here [</a:t>
            </a:r>
            <a:r>
              <a:rPr lang="en-GB" sz="2400" dirty="0">
                <a:hlinkClick r:id="rId2"/>
              </a:rPr>
              <a:t>Link</a:t>
            </a:r>
            <a:r>
              <a:rPr lang="en-GB" sz="2400" dirty="0"/>
              <a:t>]</a:t>
            </a:r>
          </a:p>
          <a:p>
            <a:pPr eaLnBrk="1" hangingPunct="1">
              <a:defRPr/>
            </a:pPr>
            <a:r>
              <a:rPr lang="en-US" sz="2400" b="1" u="sng" dirty="0"/>
              <a:t>Working Agreements</a:t>
            </a:r>
          </a:p>
          <a:p>
            <a:pPr marL="800100" lvl="1" indent="-342900">
              <a:buFont typeface="+mj-lt"/>
              <a:buAutoNum type="arabicPeriod"/>
            </a:pPr>
            <a:r>
              <a:rPr lang="en-US" sz="1600" dirty="0"/>
              <a:t>In this release of the specification, deployments topologies with specific SMF Service Areas applies only for 3GPP access</a:t>
            </a:r>
          </a:p>
          <a:p>
            <a:pPr marL="800100" lvl="1" indent="-342900">
              <a:buFont typeface="+mj-lt"/>
              <a:buAutoNum type="arabicPeriod"/>
            </a:pPr>
            <a:r>
              <a:rPr lang="en-US" sz="1600" dirty="0"/>
              <a:t>In this release of the specification, ATSSS assumes SMFs Service Areas covering the whole PLMN</a:t>
            </a:r>
          </a:p>
          <a:p>
            <a:pPr marL="0" indent="0" eaLnBrk="1" hangingPunct="1">
              <a:buNone/>
              <a:defRPr/>
            </a:pPr>
            <a:endParaRPr lang="en-US" sz="1400" dirty="0"/>
          </a:p>
          <a:p>
            <a:pPr marL="457200" lvl="1" indent="0" eaLnBrk="1" hangingPunct="1">
              <a:buNone/>
              <a:defRPr/>
            </a:pPr>
            <a:endParaRPr lang="en-US" sz="1600" dirty="0"/>
          </a:p>
          <a:p>
            <a:pPr lvl="1" eaLnBrk="1" hangingPunct="1">
              <a:defRPr/>
            </a:pPr>
            <a:endParaRPr lang="en-GB" sz="2400" dirty="0"/>
          </a:p>
        </p:txBody>
      </p:sp>
    </p:spTree>
    <p:extLst>
      <p:ext uri="{BB962C8B-B14F-4D97-AF65-F5344CB8AC3E}">
        <p14:creationId xmlns:p14="http://schemas.microsoft.com/office/powerpoint/2010/main" val="42642017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p:cNvSpPr>
          <p:nvPr>
            <p:ph type="title"/>
          </p:nvPr>
        </p:nvSpPr>
        <p:spPr/>
        <p:txBody>
          <a:bodyPr rtlCol="0">
            <a:normAutofit/>
          </a:bodyPr>
          <a:lstStyle/>
          <a:p>
            <a:pPr eaLnBrk="1" hangingPunct="1">
              <a:defRPr/>
            </a:pPr>
            <a:r>
              <a:rPr lang="en-US" dirty="0" err="1">
                <a:effectLst>
                  <a:outerShdw blurRad="38100" dist="38100" dir="2700000" algn="tl">
                    <a:srgbClr val="C0C0C0"/>
                  </a:outerShdw>
                </a:effectLst>
              </a:rPr>
              <a:t>eSBA</a:t>
            </a:r>
            <a:r>
              <a:rPr lang="en-US" dirty="0">
                <a:effectLst>
                  <a:outerShdw blurRad="38100" dist="38100" dir="2700000" algn="tl">
                    <a:srgbClr val="C0C0C0"/>
                  </a:outerShdw>
                </a:effectLst>
              </a:rPr>
              <a:t> Open Issues</a:t>
            </a:r>
          </a:p>
        </p:txBody>
      </p:sp>
      <p:sp>
        <p:nvSpPr>
          <p:cNvPr id="57347" name="Rectangle 3"/>
          <p:cNvSpPr>
            <a:spLocks noGrp="1"/>
          </p:cNvSpPr>
          <p:nvPr>
            <p:ph type="body" idx="1"/>
          </p:nvPr>
        </p:nvSpPr>
        <p:spPr>
          <a:xfrm>
            <a:off x="363415" y="1206062"/>
            <a:ext cx="8291635" cy="5300246"/>
          </a:xfrm>
        </p:spPr>
        <p:txBody>
          <a:bodyPr/>
          <a:lstStyle/>
          <a:p>
            <a:pPr eaLnBrk="1" hangingPunct="1">
              <a:defRPr/>
            </a:pPr>
            <a:r>
              <a:rPr lang="en-GB" sz="2400" dirty="0"/>
              <a:t>Moderator Summary and Proposed Way Forward are available here [</a:t>
            </a:r>
            <a:r>
              <a:rPr lang="en-GB" sz="2400" dirty="0">
                <a:hlinkClick r:id="rId2"/>
              </a:rPr>
              <a:t>Link</a:t>
            </a:r>
            <a:r>
              <a:rPr lang="en-GB" sz="2400" dirty="0"/>
              <a:t>]</a:t>
            </a:r>
          </a:p>
          <a:p>
            <a:pPr eaLnBrk="1" hangingPunct="1">
              <a:defRPr/>
            </a:pPr>
            <a:r>
              <a:rPr lang="en-US" sz="2400" b="1" u="sng" dirty="0"/>
              <a:t>Working Agreements</a:t>
            </a:r>
          </a:p>
          <a:p>
            <a:pPr marL="800100" lvl="1" indent="-342900">
              <a:buFont typeface="+mj-lt"/>
              <a:buAutoNum type="arabicPeriod"/>
            </a:pPr>
            <a:r>
              <a:rPr lang="en-US" sz="1800" dirty="0"/>
              <a:t>Specify HTTP/2 request message routing between multiple SCPs. </a:t>
            </a:r>
          </a:p>
          <a:p>
            <a:pPr marL="800100" lvl="1" indent="-342900">
              <a:buFont typeface="+mj-lt"/>
              <a:buAutoNum type="arabicPeriod"/>
            </a:pPr>
            <a:r>
              <a:rPr lang="en-US" sz="1800" dirty="0"/>
              <a:t>SEPP aspects should not be specified in this release of the specification. </a:t>
            </a:r>
          </a:p>
          <a:p>
            <a:pPr marL="800100" lvl="1" indent="-342900">
              <a:buFont typeface="+mj-lt"/>
              <a:buAutoNum type="arabicPeriod"/>
            </a:pPr>
            <a:r>
              <a:rPr lang="en-US" sz="1800" dirty="0"/>
              <a:t>Instance selection shall be performed either at NF service consumer or at last SCP in the path. </a:t>
            </a:r>
          </a:p>
          <a:p>
            <a:pPr marL="800100" lvl="1" indent="-342900">
              <a:buFont typeface="+mj-lt"/>
              <a:buAutoNum type="arabicPeriod"/>
            </a:pPr>
            <a:r>
              <a:rPr lang="en-US" sz="1800" dirty="0"/>
              <a:t>Dynamic information about SCP availability should be supported. </a:t>
            </a:r>
          </a:p>
          <a:p>
            <a:pPr marL="800100" lvl="1" indent="-342900">
              <a:buFont typeface="+mj-lt"/>
              <a:buAutoNum type="arabicPeriod"/>
            </a:pPr>
            <a:r>
              <a:rPr lang="en-US" sz="1800" dirty="0"/>
              <a:t>only address discovery of next-hop SCP to be supported. </a:t>
            </a:r>
          </a:p>
          <a:p>
            <a:pPr marL="800100" lvl="1" indent="-342900">
              <a:buFont typeface="+mj-lt"/>
              <a:buAutoNum type="arabicPeriod"/>
            </a:pPr>
            <a:r>
              <a:rPr lang="en-US" sz="1800" dirty="0"/>
              <a:t>NF should not be aware that multiple SCPs are deployed. </a:t>
            </a:r>
          </a:p>
          <a:p>
            <a:pPr marL="457200" lvl="1" indent="0" eaLnBrk="1" hangingPunct="1">
              <a:buNone/>
              <a:defRPr/>
            </a:pPr>
            <a:endParaRPr lang="en-US" sz="1600" dirty="0"/>
          </a:p>
          <a:p>
            <a:pPr marL="457200" lvl="1" indent="0" eaLnBrk="1" hangingPunct="1">
              <a:buNone/>
              <a:defRPr/>
            </a:pPr>
            <a:r>
              <a:rPr lang="en-US" sz="1600" b="1" dirty="0"/>
              <a:t>Comment from Chairman</a:t>
            </a:r>
            <a:r>
              <a:rPr lang="en-US" sz="1600" dirty="0"/>
              <a:t>: Can all of above supported with enough time for stage-3 work before Rel-16 freeze in June 2020?</a:t>
            </a:r>
          </a:p>
          <a:p>
            <a:pPr marL="457200" lvl="1" indent="0" eaLnBrk="1" hangingPunct="1">
              <a:buNone/>
              <a:defRPr/>
            </a:pPr>
            <a:endParaRPr lang="en-US" sz="1600" dirty="0"/>
          </a:p>
          <a:p>
            <a:pPr lvl="1" eaLnBrk="1" hangingPunct="1">
              <a:defRPr/>
            </a:pPr>
            <a:endParaRPr lang="en-GB" sz="2400" dirty="0"/>
          </a:p>
        </p:txBody>
      </p:sp>
    </p:spTree>
    <p:extLst>
      <p:ext uri="{BB962C8B-B14F-4D97-AF65-F5344CB8AC3E}">
        <p14:creationId xmlns:p14="http://schemas.microsoft.com/office/powerpoint/2010/main" val="275079518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0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000" b="0" i="0" u="none" strike="noStrike" cap="none" normalizeH="0" baseline="0" smtClean="0">
            <a:ln>
              <a:noFill/>
            </a:ln>
            <a:solidFill>
              <a:schemeClr val="tx1"/>
            </a:solidFill>
            <a:effectLst/>
            <a:latin typeface="Arial" charset="0"/>
          </a:defRPr>
        </a:defPPr>
      </a:lstStyle>
    </a:lnDef>
  </a:objectDefaults>
  <a:extraClrSchemeLst>
    <a:extraClrScheme>
      <a:clrScheme name="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7515</TotalTime>
  <Words>730</Words>
  <Application>Microsoft Office PowerPoint</Application>
  <PresentationFormat>On-screen Show (4:3)</PresentationFormat>
  <Paragraphs>66</Paragraphs>
  <Slides>9</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Times New Roman</vt:lpstr>
      <vt:lpstr>Office Theme</vt:lpstr>
      <vt:lpstr>PowerPoint Presentation</vt:lpstr>
      <vt:lpstr>ATSSS Open Issues</vt:lpstr>
      <vt:lpstr>eNA Open Issues</vt:lpstr>
      <vt:lpstr>Vertical_LAN Open Issues (1/2)</vt:lpstr>
      <vt:lpstr>Vertical_LAN Open Issues (2/2)</vt:lpstr>
      <vt:lpstr>MT-EDT Open Issues</vt:lpstr>
      <vt:lpstr>FS_5G_ProSe Open Issues</vt:lpstr>
      <vt:lpstr>ETSUN Open Issues</vt:lpstr>
      <vt:lpstr>eSBA Open Issues</vt:lpstr>
    </vt:vector>
  </TitlesOfParts>
  <Company>3GPP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Scrase</dc:creator>
  <cp:keywords>CTPClassification=CTP_NT</cp:keywords>
  <dc:description>© 2009  All rights reserved</dc:description>
  <cp:lastModifiedBy>Puneet Jain</cp:lastModifiedBy>
  <cp:revision>1409</cp:revision>
  <dcterms:created xsi:type="dcterms:W3CDTF">2008-08-30T09:32:10Z</dcterms:created>
  <dcterms:modified xsi:type="dcterms:W3CDTF">2020-04-08T00:35:39Z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1559122847</vt:lpwstr>
  </property>
  <property fmtid="{D5CDD505-2E9C-101B-9397-08002B2CF9AE}" pid="6" name="TitusGUID">
    <vt:lpwstr>68169d57-491b-4690-942e-23bcbea86d99</vt:lpwstr>
  </property>
  <property fmtid="{D5CDD505-2E9C-101B-9397-08002B2CF9AE}" pid="7" name="CTP_TimeStamp">
    <vt:lpwstr>2020-04-08 00:35:39Z</vt:lpwstr>
  </property>
  <property fmtid="{D5CDD505-2E9C-101B-9397-08002B2CF9AE}" pid="8" name="CTP_BU">
    <vt:lpwstr>NA</vt:lpwstr>
  </property>
  <property fmtid="{D5CDD505-2E9C-101B-9397-08002B2CF9AE}" pid="9" name="CTP_IDSID">
    <vt:lpwstr>NA</vt:lpwstr>
  </property>
  <property fmtid="{D5CDD505-2E9C-101B-9397-08002B2CF9AE}" pid="10" name="CTP_WWID">
    <vt:lpwstr>NA</vt:lpwstr>
  </property>
  <property fmtid="{D5CDD505-2E9C-101B-9397-08002B2CF9AE}" pid="11" name="CTPClassification">
    <vt:lpwstr>CTP_NT</vt:lpwstr>
  </property>
</Properties>
</file>