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handoutMasterIdLst>
    <p:handoutMasterId r:id="rId13"/>
  </p:handoutMasterIdLst>
  <p:sldIdLst>
    <p:sldId id="303" r:id="rId2"/>
    <p:sldId id="844" r:id="rId3"/>
    <p:sldId id="845" r:id="rId4"/>
    <p:sldId id="846" r:id="rId5"/>
    <p:sldId id="837" r:id="rId6"/>
    <p:sldId id="839" r:id="rId7"/>
    <p:sldId id="840" r:id="rId8"/>
    <p:sldId id="841" r:id="rId9"/>
    <p:sldId id="842" r:id="rId10"/>
    <p:sldId id="749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1" d="100"/>
          <a:sy n="121" d="100"/>
        </p:scale>
        <p:origin x="4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640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3/19/2020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558213" y="6483350"/>
            <a:ext cx="395287" cy="222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3894F-37FA-4352-A828-959DE0BB23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40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SA2 Work Planning 2020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1371600" y="3431309"/>
            <a:ext cx="6400800" cy="2578316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Puneet Jain</a:t>
            </a:r>
          </a:p>
          <a:p>
            <a:pPr marL="0" indent="0" algn="ctr" eaLnBrk="1" hangingPunct="1">
              <a:buFontTx/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SA2 Chairman, Intel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1782069" y="1563422"/>
            <a:ext cx="5579861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GB" sz="5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SA2 Work Planning </a:t>
            </a:r>
          </a:p>
          <a:p>
            <a:pPr algn="ctr">
              <a:defRPr/>
            </a:pPr>
            <a:r>
              <a:rPr lang="en-GB" sz="5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 2020</a:t>
            </a:r>
            <a:br>
              <a:rPr lang="en-GB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en-US" sz="2000" dirty="0">
              <a:solidFill>
                <a:srgbClr val="948A5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/>
          </p:cNvSpPr>
          <p:nvPr/>
        </p:nvSpPr>
        <p:spPr bwMode="auto">
          <a:xfrm>
            <a:off x="748348" y="2138449"/>
            <a:ext cx="7772400" cy="79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de-DE" sz="4400" dirty="0"/>
              <a:t>Thank You!</a:t>
            </a:r>
            <a:endParaRPr lang="en-US" altLang="de-DE" sz="4400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de-DE" sz="4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SA2 Work Planning (1/3)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363415" y="1206062"/>
            <a:ext cx="8291635" cy="5071989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u="sng" dirty="0"/>
              <a:t>Background</a:t>
            </a:r>
          </a:p>
          <a:p>
            <a:pPr lvl="1" eaLnBrk="1" hangingPunct="1">
              <a:defRPr/>
            </a:pPr>
            <a:r>
              <a:rPr lang="en-GB" sz="1800" dirty="0"/>
              <a:t>SA2#138 and SA2#139 F2F meetings has been cancelled due to coronavirus concern. </a:t>
            </a:r>
          </a:p>
          <a:p>
            <a:pPr lvl="1" eaLnBrk="1" hangingPunct="1">
              <a:defRPr/>
            </a:pPr>
            <a:r>
              <a:rPr lang="en-GB" sz="1800" dirty="0"/>
              <a:t>Rel-17 stage-2 timelines have been delayed by 3 months, i.e. new stage-2 completion date is Dec 2020. </a:t>
            </a:r>
          </a:p>
          <a:p>
            <a:pPr eaLnBrk="1" hangingPunct="1">
              <a:defRPr/>
            </a:pPr>
            <a:r>
              <a:rPr lang="en-GB" sz="2400" b="1" u="sng" dirty="0"/>
              <a:t>Q2 Planning, organize 2 e-meeting</a:t>
            </a:r>
          </a:p>
          <a:p>
            <a:pPr lvl="1" eaLnBrk="1" hangingPunct="1">
              <a:defRPr/>
            </a:pPr>
            <a:r>
              <a:rPr lang="en-US" sz="2000" b="1" dirty="0"/>
              <a:t>SA2#138E</a:t>
            </a:r>
            <a:r>
              <a:rPr lang="en-US" sz="2000" dirty="0"/>
              <a:t>: Focus on pre-Rel-17 topics + new TEI-17 proposals</a:t>
            </a:r>
          </a:p>
          <a:p>
            <a:pPr lvl="1" eaLnBrk="1" hangingPunct="1">
              <a:defRPr/>
            </a:pPr>
            <a:r>
              <a:rPr lang="en-US" sz="2000" b="1" dirty="0"/>
              <a:t>SA2#139E</a:t>
            </a:r>
            <a:r>
              <a:rPr lang="en-US" sz="2000" dirty="0"/>
              <a:t>: Focus on selected Rel-17 topics + Urgent LSs </a:t>
            </a:r>
          </a:p>
          <a:p>
            <a:pPr lvl="2" eaLnBrk="1" hangingPunct="1">
              <a:defRPr/>
            </a:pPr>
            <a:r>
              <a:rPr lang="en-US" sz="1600" u="sng" dirty="0"/>
              <a:t>Proposed Topics </a:t>
            </a:r>
            <a:r>
              <a:rPr lang="en-US" sz="1600" dirty="0"/>
              <a:t>– FS_eNA_ph2, </a:t>
            </a:r>
            <a:r>
              <a:rPr lang="en-US" sz="1600" dirty="0" err="1"/>
              <a:t>FS_eNPN</a:t>
            </a:r>
            <a:r>
              <a:rPr lang="en-US" sz="1600" dirty="0"/>
              <a:t>, </a:t>
            </a:r>
            <a:r>
              <a:rPr lang="en-US" sz="1600" dirty="0" err="1"/>
              <a:t>FS_enh_EC</a:t>
            </a:r>
            <a:r>
              <a:rPr lang="en-US" sz="1600" dirty="0"/>
              <a:t>, FS_eNS_ph2, </a:t>
            </a:r>
            <a:r>
              <a:rPr lang="en-US" sz="1600" dirty="0" err="1"/>
              <a:t>FS_IIoT</a:t>
            </a:r>
            <a:r>
              <a:rPr lang="en-US" sz="1600" dirty="0"/>
              <a:t>, </a:t>
            </a:r>
            <a:r>
              <a:rPr lang="en-US" sz="1600" dirty="0" err="1"/>
              <a:t>FS_eATSSS</a:t>
            </a:r>
            <a:r>
              <a:rPr lang="en-US" sz="1600" dirty="0"/>
              <a:t>, FS_ID_UAS-SA2. </a:t>
            </a:r>
          </a:p>
          <a:p>
            <a:pPr lvl="2" eaLnBrk="1" hangingPunct="1">
              <a:defRPr/>
            </a:pPr>
            <a:r>
              <a:rPr lang="en-US" sz="1600" dirty="0"/>
              <a:t>Why Selected topics?</a:t>
            </a:r>
          </a:p>
          <a:p>
            <a:pPr lvl="3" eaLnBrk="1" hangingPunct="1">
              <a:defRPr/>
            </a:pPr>
            <a:r>
              <a:rPr lang="en-US" sz="1400" dirty="0"/>
              <a:t>Selected topics have minimal RAN dependency. Please note RAN won’t start Rel-17 work before Q3, 2020. We will have better understanding of RAN schedule at June Plenary. </a:t>
            </a:r>
          </a:p>
          <a:p>
            <a:pPr lvl="3" eaLnBrk="1" hangingPunct="1">
              <a:defRPr/>
            </a:pPr>
            <a:r>
              <a:rPr lang="en-US" sz="1400" b="1" dirty="0"/>
              <a:t>Keeping e-meeting manageable</a:t>
            </a:r>
            <a:r>
              <a:rPr lang="en-US" sz="1400" dirty="0"/>
              <a:t>: Total </a:t>
            </a:r>
            <a:r>
              <a:rPr lang="en-US" sz="1400" dirty="0" err="1"/>
              <a:t>tdoc</a:t>
            </a:r>
            <a:r>
              <a:rPr lang="en-US" sz="1400" dirty="0"/>
              <a:t> is expected to be around 250 – 300 for these topics. Email traffic is expected to be even more than SA2#137E due to Rel-17 nature of the topics.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Endorsed</a:t>
            </a:r>
          </a:p>
          <a:p>
            <a:pPr lvl="1" eaLnBrk="1" hangingPunct="1">
              <a:defRPr/>
            </a:pPr>
            <a:endParaRPr lang="en-US" sz="1600" dirty="0"/>
          </a:p>
          <a:p>
            <a:pPr lvl="1" eaLnBrk="1" hangingPunct="1"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7427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SA2 Work Planning (2/3)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363415" y="1321191"/>
            <a:ext cx="8291635" cy="4944206"/>
          </a:xfrm>
        </p:spPr>
        <p:txBody>
          <a:bodyPr/>
          <a:lstStyle/>
          <a:p>
            <a:pPr eaLnBrk="1" hangingPunct="1">
              <a:defRPr/>
            </a:pPr>
            <a:r>
              <a:rPr lang="en-GB" sz="2000" b="1" u="sng" dirty="0"/>
              <a:t>Additional Considerations</a:t>
            </a:r>
          </a:p>
          <a:p>
            <a:pPr lvl="1" eaLnBrk="1" hangingPunct="1">
              <a:defRPr/>
            </a:pPr>
            <a:r>
              <a:rPr lang="en-GB" sz="1600" dirty="0"/>
              <a:t>New stage-2 freeze date of Dec 2020 gives 3 F2F meetings in 2020 to finalize Rel-17 in SA2. </a:t>
            </a:r>
          </a:p>
          <a:p>
            <a:pPr lvl="1" eaLnBrk="1" hangingPunct="1">
              <a:defRPr/>
            </a:pPr>
            <a:r>
              <a:rPr lang="en-GB" sz="1600" dirty="0"/>
              <a:t>Big topics and topics having RAN dependency may be at risk - </a:t>
            </a:r>
            <a:r>
              <a:rPr lang="en-US" sz="1600" dirty="0"/>
              <a:t>FS_5MBS, FS_5G_Prose, FS_MUSIM.</a:t>
            </a:r>
          </a:p>
          <a:p>
            <a:pPr lvl="1" eaLnBrk="1" hangingPunct="1">
              <a:defRPr/>
            </a:pPr>
            <a:r>
              <a:rPr lang="en-US" sz="1600" dirty="0"/>
              <a:t>Options to mitigate risk </a:t>
            </a:r>
            <a:r>
              <a:rPr lang="en-US" sz="1600" b="1" dirty="0"/>
              <a:t>: </a:t>
            </a:r>
            <a:endParaRPr lang="en-GB" sz="1600" b="1" dirty="0"/>
          </a:p>
          <a:p>
            <a:pPr lvl="2" eaLnBrk="1" hangingPunct="1">
              <a:defRPr/>
            </a:pPr>
            <a:r>
              <a:rPr lang="en-GB" sz="1100" b="1" dirty="0"/>
              <a:t>Option #1</a:t>
            </a:r>
            <a:r>
              <a:rPr lang="en-GB" sz="1100" dirty="0"/>
              <a:t>: Re-instate July F2F ad-hoc meeting. </a:t>
            </a:r>
          </a:p>
          <a:p>
            <a:pPr lvl="2" eaLnBrk="1" hangingPunct="1">
              <a:defRPr/>
            </a:pPr>
            <a:r>
              <a:rPr lang="en-GB" sz="1100" b="1" dirty="0"/>
              <a:t>Option #2</a:t>
            </a:r>
            <a:r>
              <a:rPr lang="en-GB" sz="1100" dirty="0"/>
              <a:t>: Add 3 additional F2F days to SA2#140 (August, 2020) F2F meeting. </a:t>
            </a:r>
          </a:p>
          <a:p>
            <a:pPr lvl="2" eaLnBrk="1" hangingPunct="1">
              <a:defRPr/>
            </a:pPr>
            <a:r>
              <a:rPr lang="en-GB" sz="1100" b="1" dirty="0"/>
              <a:t>Option #3</a:t>
            </a:r>
            <a:r>
              <a:rPr lang="en-GB" sz="1100" dirty="0"/>
              <a:t>: Additional e-meeting may be organized in July, 2020 (</a:t>
            </a:r>
            <a:r>
              <a:rPr lang="en-GB" sz="1100" dirty="0">
                <a:solidFill>
                  <a:srgbClr val="FF0000"/>
                </a:solidFill>
              </a:rPr>
              <a:t>July 6 week</a:t>
            </a:r>
            <a:r>
              <a:rPr lang="en-GB" sz="1100" dirty="0"/>
              <a:t>) focusing on remaining selected topics – FS_5MBS, FS_5G_ProSe, FS_MUSIM, FS_5GSAT_ARCH, FS_V2XARC_Ph2 + urgent LSs.  </a:t>
            </a:r>
          </a:p>
          <a:p>
            <a:pPr lvl="2" eaLnBrk="1" hangingPunct="1">
              <a:defRPr/>
            </a:pPr>
            <a:r>
              <a:rPr lang="en-GB" sz="1100" b="1" dirty="0"/>
              <a:t>Option #4</a:t>
            </a:r>
            <a:r>
              <a:rPr lang="en-GB" sz="1100" dirty="0"/>
              <a:t>: SA2 Ad-hoc meeting in Jan 2021 can be confirmed to stabilize Rel-17 topics. Decision to be taken at SA2#140 F2F (August, 2020) meeting. </a:t>
            </a:r>
          </a:p>
          <a:p>
            <a:pPr lvl="1" eaLnBrk="1" hangingPunct="1">
              <a:defRPr/>
            </a:pPr>
            <a:r>
              <a:rPr lang="en-GB" sz="1600" dirty="0"/>
              <a:t>Option#1 and Option#2 poses serious scheduling and meeting hosting risk due to ongoing coronavirus situation. We may not find meeting host, or end up cancelling F2F meeting as well. </a:t>
            </a:r>
          </a:p>
          <a:p>
            <a:pPr lvl="1" eaLnBrk="1" hangingPunct="1">
              <a:defRPr/>
            </a:pPr>
            <a:r>
              <a:rPr lang="en-GB" sz="1600" b="1" dirty="0"/>
              <a:t>Proposal</a:t>
            </a:r>
            <a:r>
              <a:rPr lang="en-GB" sz="1600" dirty="0"/>
              <a:t>: Agree on Option#3, and tentatively Option#4 (Final decision at Aug F2F). Option#3 and Option#4 would also require MCC support which needs to be confirmed.</a:t>
            </a:r>
          </a:p>
          <a:p>
            <a:pPr marL="457200" lvl="1" indent="0" eaLnBrk="1" hangingPunct="1">
              <a:buNone/>
              <a:defRPr/>
            </a:pPr>
            <a:r>
              <a:rPr lang="en-GB" sz="1600" dirty="0"/>
              <a:t> </a:t>
            </a:r>
          </a:p>
          <a:p>
            <a:pPr eaLnBrk="1" hangingPunct="1">
              <a:defRPr/>
            </a:pPr>
            <a:r>
              <a:rPr lang="en-GB" sz="2000" dirty="0">
                <a:solidFill>
                  <a:srgbClr val="FF0000"/>
                </a:solidFill>
              </a:rPr>
              <a:t>Option#3, and tentatively Option#4 Endorsed </a:t>
            </a:r>
          </a:p>
          <a:p>
            <a:pPr lvl="1" eaLnBrk="1" hangingPunct="1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735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SA2 Work Planning (3/3)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363415" y="1336431"/>
            <a:ext cx="8291635" cy="4944206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u="sng" dirty="0"/>
              <a:t>Handling of TEI17 (resulting in CAT B/C CRs)</a:t>
            </a:r>
          </a:p>
          <a:p>
            <a:pPr lvl="1" eaLnBrk="1" hangingPunct="1">
              <a:defRPr/>
            </a:pPr>
            <a:r>
              <a:rPr lang="en-GB" sz="1800" dirty="0"/>
              <a:t>SA2#138E e-meeting will be last meeting to submit new TEI-17 proposals. </a:t>
            </a:r>
            <a:r>
              <a:rPr lang="en-US" sz="1800" dirty="0"/>
              <a:t>TEI17 proposal should also contain WID for approval at SA2#138E.</a:t>
            </a:r>
          </a:p>
          <a:p>
            <a:pPr lvl="1" eaLnBrk="1" hangingPunct="1">
              <a:defRPr/>
            </a:pPr>
            <a:r>
              <a:rPr lang="en-US" sz="1800" dirty="0"/>
              <a:t>TEI17 work will commence in Q4, 2020. </a:t>
            </a:r>
          </a:p>
          <a:p>
            <a:pPr lvl="1" eaLnBrk="1" hangingPunct="1">
              <a:defRPr/>
            </a:pPr>
            <a:r>
              <a:rPr lang="en-US" sz="1800" dirty="0"/>
              <a:t>Total 4 TUs (2 TUs each at SA2#141 and SA2#142 meeting) will be allocated for TEI17 work. </a:t>
            </a:r>
          </a:p>
          <a:p>
            <a:pPr lvl="2" eaLnBrk="1" hangingPunct="1">
              <a:defRPr/>
            </a:pPr>
            <a:r>
              <a:rPr lang="en-US" sz="1400" dirty="0"/>
              <a:t>4 TUs will be used from Buffer TUs and will not impact Rel-17 study/work items TUs</a:t>
            </a:r>
          </a:p>
          <a:p>
            <a:pPr lvl="1" eaLnBrk="1" hangingPunct="1">
              <a:defRPr/>
            </a:pPr>
            <a:r>
              <a:rPr lang="en-US" sz="1800" dirty="0"/>
              <a:t>TEI17 work must finish in one plenary cycle.</a:t>
            </a:r>
          </a:p>
          <a:p>
            <a:pPr lvl="1" eaLnBrk="1" hangingPunct="1">
              <a:defRPr/>
            </a:pPr>
            <a:r>
              <a:rPr lang="en-US" sz="1800" dirty="0"/>
              <a:t>Minimum TU allocation will be 0.5 TU.</a:t>
            </a:r>
          </a:p>
          <a:p>
            <a:pPr lvl="1" eaLnBrk="1" hangingPunct="1">
              <a:defRPr/>
            </a:pPr>
            <a:r>
              <a:rPr lang="en-US" sz="1800" dirty="0"/>
              <a:t>If we have more TEI17 items than available TUs, then SA2 would need to prioritize (e.g. using show of hands) at SA2#140 (Aug).</a:t>
            </a:r>
          </a:p>
          <a:p>
            <a:pPr lvl="1"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2200" dirty="0">
                <a:solidFill>
                  <a:srgbClr val="FF0000"/>
                </a:solidFill>
              </a:rPr>
              <a:t>Endorsed</a:t>
            </a:r>
          </a:p>
        </p:txBody>
      </p:sp>
    </p:spTree>
    <p:extLst>
      <p:ext uri="{BB962C8B-B14F-4D97-AF65-F5344CB8AC3E}">
        <p14:creationId xmlns:p14="http://schemas.microsoft.com/office/powerpoint/2010/main" val="17405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SA2# 138E e-meeting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363415" y="1244991"/>
            <a:ext cx="8417169" cy="4944206"/>
          </a:xfrm>
        </p:spPr>
        <p:txBody>
          <a:bodyPr/>
          <a:lstStyle/>
          <a:p>
            <a:pPr eaLnBrk="1" hangingPunct="1">
              <a:defRPr/>
            </a:pPr>
            <a:r>
              <a:rPr lang="en-GB" sz="2000" dirty="0"/>
              <a:t> </a:t>
            </a:r>
            <a:r>
              <a:rPr lang="en-GB" sz="2000" b="1" u="sng" dirty="0"/>
              <a:t>Deadlines</a:t>
            </a:r>
            <a:r>
              <a:rPr lang="en-GB" sz="2000" b="1" dirty="0"/>
              <a:t> </a:t>
            </a:r>
          </a:p>
          <a:p>
            <a:pPr lvl="1" eaLnBrk="1" hangingPunct="1">
              <a:defRPr/>
            </a:pPr>
            <a:r>
              <a:rPr lang="en-US" sz="1800" dirty="0"/>
              <a:t>Docs request:	         10 April 2020 (Friday)		2400 UTC</a:t>
            </a:r>
          </a:p>
          <a:p>
            <a:pPr lvl="1" eaLnBrk="1" hangingPunct="1">
              <a:defRPr/>
            </a:pPr>
            <a:r>
              <a:rPr lang="en-US" sz="1800" dirty="0"/>
              <a:t>Docs submission:	         10 April 2020 (Friday)		2400 UTC</a:t>
            </a:r>
          </a:p>
          <a:p>
            <a:pPr lvl="1" eaLnBrk="1" hangingPunct="1">
              <a:defRPr/>
            </a:pPr>
            <a:r>
              <a:rPr lang="en-US" sz="1800" dirty="0"/>
              <a:t>Start of e-meeting:	         20 April 2020 (Monday)            	0000 UTC</a:t>
            </a:r>
          </a:p>
          <a:p>
            <a:pPr lvl="1" eaLnBrk="1" hangingPunct="1">
              <a:defRPr/>
            </a:pPr>
            <a:r>
              <a:rPr lang="en-US" sz="1800" dirty="0"/>
              <a:t>Revisions by:	         22 April 2020 (Wednesday)	1600 UTC</a:t>
            </a:r>
          </a:p>
          <a:p>
            <a:pPr lvl="1" eaLnBrk="1" hangingPunct="1">
              <a:defRPr/>
            </a:pPr>
            <a:r>
              <a:rPr lang="en-US" sz="1800" dirty="0"/>
              <a:t>Final deadline:	         23 April 2020 (Thursday)          	1600 UTC</a:t>
            </a:r>
          </a:p>
          <a:p>
            <a:pPr lvl="1" eaLnBrk="1" hangingPunct="1">
              <a:defRPr/>
            </a:pPr>
            <a:r>
              <a:rPr lang="en-US" sz="1800" dirty="0"/>
              <a:t>Close of e-meeting:             24 April 2020 (Friday)              	1600 UTC</a:t>
            </a:r>
          </a:p>
          <a:p>
            <a:pPr lvl="1" eaLnBrk="1" hangingPunct="1">
              <a:defRPr/>
            </a:pPr>
            <a:r>
              <a:rPr lang="en-US" sz="1800" dirty="0"/>
              <a:t>Upload Approved docs:      27 April 2020 (Monday)		1600 UTC</a:t>
            </a:r>
          </a:p>
          <a:p>
            <a:pPr marL="457200" lvl="1" indent="0" eaLnBrk="1" hangingPunct="1">
              <a:buNone/>
              <a:defRPr/>
            </a:pPr>
            <a:endParaRPr lang="en-US" sz="1400" dirty="0"/>
          </a:p>
          <a:p>
            <a:pPr marL="457200" lvl="1" indent="0" eaLnBrk="1" hangingPunct="1">
              <a:buNone/>
              <a:defRPr/>
            </a:pPr>
            <a:r>
              <a:rPr lang="en-US" sz="1400" dirty="0"/>
              <a:t>NOTE: Final Chairman’s Notes will be made available shortly after the close of e-meeting deadline.</a:t>
            </a:r>
          </a:p>
          <a:p>
            <a:pPr marL="457200" lvl="1" indent="0" eaLnBrk="1" hangingPunct="1">
              <a:buNone/>
              <a:defRPr/>
            </a:pPr>
            <a:r>
              <a:rPr lang="en-US" sz="1400" dirty="0"/>
              <a:t> </a:t>
            </a:r>
          </a:p>
          <a:p>
            <a:pPr eaLnBrk="1" hangingPunct="1">
              <a:defRPr/>
            </a:pPr>
            <a:r>
              <a:rPr lang="en-GB" sz="2000" dirty="0"/>
              <a:t> </a:t>
            </a:r>
            <a:r>
              <a:rPr lang="en-GB" sz="2000" b="1" u="sng" dirty="0"/>
              <a:t>Agenda</a:t>
            </a:r>
            <a:r>
              <a:rPr lang="en-GB" sz="2000" b="1" dirty="0"/>
              <a:t> </a:t>
            </a:r>
          </a:p>
          <a:p>
            <a:pPr lvl="1" eaLnBrk="1" hangingPunct="1">
              <a:defRPr/>
            </a:pPr>
            <a:r>
              <a:rPr lang="en-US" sz="1800" dirty="0"/>
              <a:t>Same as SA2#137E e-meeting (i.e. pre-Rel-17 topics + new TEI-17 proposals). Detail agenda will be sent later. </a:t>
            </a:r>
          </a:p>
          <a:p>
            <a:pPr marL="457200" lvl="1" indent="0" eaLnBrk="1" hangingPunct="1">
              <a:buNone/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2200" dirty="0">
                <a:solidFill>
                  <a:srgbClr val="FF0000"/>
                </a:solidFill>
              </a:rPr>
              <a:t>Endorsed</a:t>
            </a:r>
          </a:p>
          <a:p>
            <a:pPr marL="457200" lvl="1" indent="0" eaLnBrk="1" hangingPunct="1">
              <a:buNone/>
              <a:defRPr/>
            </a:pPr>
            <a:endParaRPr lang="en-US" sz="2000" dirty="0"/>
          </a:p>
          <a:p>
            <a:pPr marL="457200" lvl="1" indent="0" eaLnBrk="1" hangingPunct="1">
              <a:buNone/>
              <a:defRPr/>
            </a:pPr>
            <a:endParaRPr lang="en-US" sz="2000" dirty="0"/>
          </a:p>
          <a:p>
            <a:pPr lvl="1" eaLnBrk="1" hangingPunct="1"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793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SA2# 138E e-meeting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363415" y="1336431"/>
            <a:ext cx="8291635" cy="4944206"/>
          </a:xfrm>
        </p:spPr>
        <p:txBody>
          <a:bodyPr/>
          <a:lstStyle/>
          <a:p>
            <a:pPr eaLnBrk="1" hangingPunct="1">
              <a:defRPr/>
            </a:pPr>
            <a:r>
              <a:rPr lang="en-GB" sz="1800" dirty="0"/>
              <a:t> </a:t>
            </a:r>
            <a:r>
              <a:rPr lang="en-GB" sz="1800" b="1" u="sng" dirty="0"/>
              <a:t>Guidance on conference calls</a:t>
            </a:r>
            <a:r>
              <a:rPr lang="en-GB" sz="1800" b="1" dirty="0"/>
              <a:t> </a:t>
            </a:r>
          </a:p>
          <a:p>
            <a:pPr lvl="1" eaLnBrk="1" hangingPunct="1">
              <a:defRPr/>
            </a:pPr>
            <a:r>
              <a:rPr lang="en-US" sz="1400" dirty="0"/>
              <a:t>CCs can be scheduled until e-meeting start date. They can be chaired by anyone and output should be shared over the SA2 DISCUSSION list. These CCs will continue to have NO approval power. </a:t>
            </a:r>
          </a:p>
          <a:p>
            <a:pPr lvl="1" eaLnBrk="1" hangingPunct="1">
              <a:defRPr/>
            </a:pPr>
            <a:r>
              <a:rPr lang="en-US" sz="1400" dirty="0"/>
              <a:t>Email discussion may also take place over SA2 DISCUSSION list prior to start of e-meeting e.g. to merge documents. </a:t>
            </a:r>
          </a:p>
          <a:p>
            <a:pPr lvl="1" eaLnBrk="1" hangingPunct="1">
              <a:defRPr/>
            </a:pPr>
            <a:r>
              <a:rPr lang="en-US" sz="1400" dirty="0"/>
              <a:t>NO conference calls during e-meetings (see exception below)</a:t>
            </a:r>
          </a:p>
          <a:p>
            <a:pPr lvl="1" eaLnBrk="1" hangingPunct="1">
              <a:defRPr/>
            </a:pPr>
            <a:r>
              <a:rPr lang="en-US" sz="1400" dirty="0"/>
              <a:t>Following CC (Chaired by SA2 leadership) may be organized during SA2#138E e-meeting, if needed – </a:t>
            </a:r>
          </a:p>
          <a:p>
            <a:pPr marL="914400" lvl="2" indent="0" eaLnBrk="1" hangingPunct="1">
              <a:buNone/>
              <a:defRPr/>
            </a:pPr>
            <a:r>
              <a:rPr lang="en-US" sz="1200" b="1" dirty="0"/>
              <a:t>CC#1:	20 April 2020 (Monday)	1300  - 1500 UTC (Subjected to change)</a:t>
            </a:r>
          </a:p>
          <a:p>
            <a:pPr marL="914400" lvl="2" indent="0" eaLnBrk="1" hangingPunct="1">
              <a:buNone/>
              <a:defRPr/>
            </a:pPr>
            <a:r>
              <a:rPr lang="en-US" sz="1200" b="1" dirty="0"/>
              <a:t>CC#2: 	24 April 2020 (Friday)          	1300  - 1500 UTC</a:t>
            </a:r>
          </a:p>
          <a:p>
            <a:pPr lvl="2" indent="-285750" eaLnBrk="1" hangingPunct="1">
              <a:defRPr/>
            </a:pPr>
            <a:r>
              <a:rPr lang="en-US" sz="1400" dirty="0"/>
              <a:t>Objective of these conference calls would be to find way forward on any controversial topics. They won’t be used to discuss/process documents.</a:t>
            </a:r>
          </a:p>
          <a:p>
            <a:pPr lvl="2" indent="-285750" eaLnBrk="1" hangingPunct="1">
              <a:defRPr/>
            </a:pPr>
            <a:r>
              <a:rPr lang="en-US" sz="1400" dirty="0"/>
              <a:t>These CC during e-meeting will have approval power. </a:t>
            </a:r>
          </a:p>
          <a:p>
            <a:pPr lvl="2" indent="-285750" eaLnBrk="1" hangingPunct="1">
              <a:defRPr/>
            </a:pPr>
            <a:r>
              <a:rPr lang="en-US" sz="1400" dirty="0"/>
              <a:t>No recording of CC is allowed, similar to 3GPP rules for the F2F meeting. </a:t>
            </a:r>
          </a:p>
          <a:p>
            <a:pPr lvl="2" indent="-285750" eaLnBrk="1" hangingPunct="1">
              <a:defRPr/>
            </a:pPr>
            <a:r>
              <a:rPr lang="en-US" sz="1400" dirty="0"/>
              <a:t>Participation would be limited to SA2#138E e-meeting registered delegates only.  </a:t>
            </a:r>
          </a:p>
          <a:p>
            <a:pPr lvl="2" indent="-285750" eaLnBrk="1" hangingPunct="1">
              <a:defRPr/>
            </a:pPr>
            <a:r>
              <a:rPr lang="en-US" sz="1400" dirty="0"/>
              <a:t>For CC#2, there will be flexibility to generate new revisions after Final-deadline (e.g. if small change can remove certain objection). </a:t>
            </a:r>
          </a:p>
          <a:p>
            <a:pPr lvl="2" indent="-285750" eaLnBrk="1" hangingPunct="1">
              <a:defRPr/>
            </a:pPr>
            <a:endParaRPr lang="en-US" sz="16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Endorsed. New learning will be applied to the future e-meeting. </a:t>
            </a:r>
          </a:p>
          <a:p>
            <a:pPr lvl="1" eaLnBrk="1" hangingPunct="1"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4339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SA2# 138E e-meeting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363415" y="1336431"/>
            <a:ext cx="8291635" cy="4944206"/>
          </a:xfrm>
        </p:spPr>
        <p:txBody>
          <a:bodyPr/>
          <a:lstStyle/>
          <a:p>
            <a:pPr eaLnBrk="1" hangingPunct="1">
              <a:defRPr/>
            </a:pPr>
            <a:r>
              <a:rPr lang="en-GB" sz="1800" dirty="0"/>
              <a:t> </a:t>
            </a:r>
            <a:r>
              <a:rPr lang="en-GB" sz="1800" b="1" u="sng" dirty="0"/>
              <a:t>E-meeting Process</a:t>
            </a:r>
          </a:p>
          <a:p>
            <a:pPr lvl="1" eaLnBrk="1" hangingPunct="1">
              <a:defRPr/>
            </a:pPr>
            <a:r>
              <a:rPr lang="en-US" sz="1600" dirty="0"/>
              <a:t>Same as SA2#137E e-meetings with following enhancements. </a:t>
            </a:r>
          </a:p>
          <a:p>
            <a:pPr lvl="1" eaLnBrk="1" hangingPunct="1">
              <a:defRPr/>
            </a:pPr>
            <a:r>
              <a:rPr lang="en-US" sz="1600" dirty="0"/>
              <a:t>Comments should be provided as per email template. Example - </a:t>
            </a:r>
          </a:p>
          <a:p>
            <a:pPr marL="1314450" lvl="3" indent="0" eaLnBrk="1" hangingPunct="1">
              <a:buNone/>
              <a:defRPr/>
            </a:pPr>
            <a:r>
              <a:rPr lang="en-US" sz="1100" b="1" dirty="0"/>
              <a:t>Revision provided</a:t>
            </a:r>
            <a:r>
              <a:rPr lang="en-US" sz="1100" dirty="0"/>
              <a:t>: &lt;List new revision#, else leave blank&gt;</a:t>
            </a:r>
          </a:p>
          <a:p>
            <a:pPr marL="1314450" lvl="3" indent="0" eaLnBrk="1" hangingPunct="1">
              <a:buNone/>
              <a:defRPr/>
            </a:pPr>
            <a:r>
              <a:rPr lang="en-US" sz="1100" b="1" dirty="0"/>
              <a:t>Link to revision</a:t>
            </a:r>
            <a:r>
              <a:rPr lang="en-US" sz="1100" dirty="0"/>
              <a:t>: &lt;Link to revision# in revision folder, else leave blank&gt;</a:t>
            </a:r>
          </a:p>
          <a:p>
            <a:pPr marL="1314450" lvl="3" indent="0" eaLnBrk="1" hangingPunct="1">
              <a:buNone/>
              <a:defRPr/>
            </a:pPr>
            <a:r>
              <a:rPr lang="en-US" sz="1100" b="1" dirty="0"/>
              <a:t>Objection to</a:t>
            </a:r>
            <a:r>
              <a:rPr lang="en-US" sz="1100" dirty="0"/>
              <a:t>: &lt;List revision #s that you cannot accept and have objection, otherwise leave blank&gt;</a:t>
            </a:r>
          </a:p>
          <a:p>
            <a:pPr marL="1314450" lvl="3" indent="0" eaLnBrk="1" hangingPunct="1">
              <a:buNone/>
              <a:defRPr/>
            </a:pPr>
            <a:r>
              <a:rPr lang="en-US" sz="1100" b="1" dirty="0"/>
              <a:t>Acceptable revisions</a:t>
            </a:r>
            <a:r>
              <a:rPr lang="en-US" sz="1100" dirty="0"/>
              <a:t>: &lt;List revision #s that are acceptable, or leave blank&gt;</a:t>
            </a:r>
          </a:p>
          <a:p>
            <a:pPr marL="1314450" lvl="3" indent="0" eaLnBrk="1" hangingPunct="1">
              <a:buNone/>
              <a:defRPr/>
            </a:pPr>
            <a:r>
              <a:rPr lang="en-US" sz="1100" b="1" dirty="0"/>
              <a:t>Comments</a:t>
            </a:r>
            <a:r>
              <a:rPr lang="en-US" sz="1100" dirty="0"/>
              <a:t>: &lt;new comments or response to previous comments&gt;</a:t>
            </a:r>
          </a:p>
          <a:p>
            <a:pPr marL="857250" lvl="2" indent="0" eaLnBrk="1" hangingPunct="1">
              <a:buNone/>
              <a:defRPr/>
            </a:pPr>
            <a:r>
              <a:rPr lang="en-US" sz="1600" dirty="0"/>
              <a:t>Final Email template will be distributed later. </a:t>
            </a:r>
          </a:p>
          <a:p>
            <a:pPr lvl="1" eaLnBrk="1" hangingPunct="1">
              <a:defRPr/>
            </a:pPr>
            <a:r>
              <a:rPr lang="en-US" sz="1600" dirty="0"/>
              <a:t>Emails not following email template will be discarded. </a:t>
            </a:r>
          </a:p>
          <a:p>
            <a:pPr lvl="1" eaLnBrk="1" hangingPunct="1">
              <a:defRPr/>
            </a:pPr>
            <a:r>
              <a:rPr lang="en-US" sz="1600" dirty="0"/>
              <a:t>Only Emails from people registered for SA2#138E e-meeting will be considered. </a:t>
            </a:r>
          </a:p>
          <a:p>
            <a:pPr lvl="1" eaLnBrk="1" hangingPunct="1">
              <a:defRPr/>
            </a:pPr>
            <a:r>
              <a:rPr lang="en-US" sz="1600" dirty="0"/>
              <a:t>SA2 leadership will provide document with detail instructions on overall e-meeting process. </a:t>
            </a:r>
          </a:p>
          <a:p>
            <a:pPr marL="457200" lvl="1" indent="0" eaLnBrk="1" hangingPunct="1">
              <a:buNone/>
              <a:defRPr/>
            </a:pPr>
            <a:endParaRPr lang="en-US" sz="1600" dirty="0"/>
          </a:p>
          <a:p>
            <a:pPr eaLnBrk="1" hangingPunct="1">
              <a:defRPr/>
            </a:pPr>
            <a:r>
              <a:rPr lang="en-US" sz="1800" b="1" u="sng" dirty="0"/>
              <a:t>IT improvements (To be discussed with MCC)</a:t>
            </a:r>
          </a:p>
          <a:p>
            <a:pPr lvl="1" eaLnBrk="1" hangingPunct="1">
              <a:defRPr/>
            </a:pPr>
            <a:r>
              <a:rPr lang="en-US" sz="1600" dirty="0"/>
              <a:t>How to avoid over-writing revision already available in the revisions folder?</a:t>
            </a:r>
          </a:p>
          <a:p>
            <a:pPr lvl="1" eaLnBrk="1" hangingPunct="1">
              <a:defRPr/>
            </a:pPr>
            <a:r>
              <a:rPr lang="en-US" sz="1600" dirty="0"/>
              <a:t>Auto generation of Chairman’s Notes from email template. 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E-meeting Process endorsed</a:t>
            </a:r>
          </a:p>
          <a:p>
            <a:pPr lvl="1" eaLnBrk="1" hangingPunct="1">
              <a:defRPr/>
            </a:pPr>
            <a:endParaRPr lang="en-US" sz="1600" dirty="0"/>
          </a:p>
          <a:p>
            <a:pPr lvl="1" eaLnBrk="1" hangingPunct="1"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445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SA2# 139E e-meeting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363415" y="1121716"/>
            <a:ext cx="8417169" cy="5279084"/>
          </a:xfrm>
        </p:spPr>
        <p:txBody>
          <a:bodyPr/>
          <a:lstStyle/>
          <a:p>
            <a:pPr eaLnBrk="1" hangingPunct="1">
              <a:defRPr/>
            </a:pPr>
            <a:r>
              <a:rPr lang="en-GB" sz="2000" dirty="0"/>
              <a:t> </a:t>
            </a:r>
            <a:r>
              <a:rPr lang="en-GB" sz="2000" b="1" u="sng" dirty="0"/>
              <a:t>Deadlines</a:t>
            </a:r>
            <a:r>
              <a:rPr lang="en-GB" sz="2000" b="1" dirty="0"/>
              <a:t> </a:t>
            </a:r>
          </a:p>
          <a:p>
            <a:pPr lvl="1" eaLnBrk="1" hangingPunct="1">
              <a:defRPr/>
            </a:pPr>
            <a:r>
              <a:rPr lang="en-US" sz="1800" dirty="0"/>
              <a:t>Docs request:	         15 May 2020 (Friday)		2400 UTC</a:t>
            </a:r>
          </a:p>
          <a:p>
            <a:pPr lvl="1" eaLnBrk="1" hangingPunct="1">
              <a:defRPr/>
            </a:pPr>
            <a:r>
              <a:rPr lang="en-US" sz="1800" dirty="0"/>
              <a:t>Docs submission:	         15 May 2020 (Friday)		2400 UTC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rgbClr val="FF0000"/>
                </a:solidFill>
              </a:rPr>
              <a:t>Merge doc submission:      21 May 2020 (Thursday)  	2400 UTC</a:t>
            </a:r>
          </a:p>
          <a:p>
            <a:pPr lvl="1" eaLnBrk="1" hangingPunct="1">
              <a:defRPr/>
            </a:pPr>
            <a:r>
              <a:rPr lang="en-US" sz="1800" dirty="0"/>
              <a:t>Start of e-meeting:	         25 May 2020 (Monday)            	0000 UTC</a:t>
            </a:r>
          </a:p>
          <a:p>
            <a:pPr lvl="1" eaLnBrk="1" hangingPunct="1">
              <a:defRPr/>
            </a:pPr>
            <a:r>
              <a:rPr lang="en-US" sz="1800" dirty="0"/>
              <a:t>Revisions by:	         27 May 2020 (Wednesday)	1600 UTC</a:t>
            </a:r>
          </a:p>
          <a:p>
            <a:pPr lvl="1" eaLnBrk="1" hangingPunct="1">
              <a:defRPr/>
            </a:pPr>
            <a:r>
              <a:rPr lang="en-US" sz="1800" dirty="0"/>
              <a:t>Final deadline:	         28 May 2020 (Thursday)          	1600 UTC</a:t>
            </a:r>
          </a:p>
          <a:p>
            <a:pPr lvl="1" eaLnBrk="1" hangingPunct="1">
              <a:defRPr/>
            </a:pPr>
            <a:r>
              <a:rPr lang="en-US" sz="1800" dirty="0"/>
              <a:t>Close of e-meeting:            29 May 2020 (Friday)              	1600 UTC</a:t>
            </a:r>
          </a:p>
          <a:p>
            <a:pPr lvl="1" eaLnBrk="1" hangingPunct="1">
              <a:defRPr/>
            </a:pPr>
            <a:r>
              <a:rPr lang="en-US" sz="1800" dirty="0"/>
              <a:t>Upload Approved docs:      01 June 2020 (Monday)		1600 UTC</a:t>
            </a:r>
          </a:p>
          <a:p>
            <a:pPr marL="457200" lvl="1" indent="0" eaLnBrk="1" hangingPunct="1">
              <a:buNone/>
              <a:defRPr/>
            </a:pPr>
            <a:r>
              <a:rPr lang="en-US" sz="1400" dirty="0"/>
              <a:t>NOTE: Final Chairman’s Notes will be made available shortly after the close of e-meeting deadline.</a:t>
            </a:r>
          </a:p>
          <a:p>
            <a:pPr marL="457200" lvl="1" indent="0" eaLnBrk="1" hangingPunct="1">
              <a:buNone/>
              <a:defRPr/>
            </a:pPr>
            <a:endParaRPr lang="en-US" sz="1400" dirty="0"/>
          </a:p>
          <a:p>
            <a:pPr marL="457200" lvl="1" indent="-457200" eaLnBrk="1" hangingPunct="1">
              <a:buBlip>
                <a:blip r:embed="rId2"/>
              </a:buBlip>
              <a:defRPr/>
            </a:pPr>
            <a:r>
              <a:rPr lang="en-US" sz="1400" dirty="0"/>
              <a:t> </a:t>
            </a:r>
            <a:r>
              <a:rPr lang="en-GB" sz="2000" dirty="0"/>
              <a:t> </a:t>
            </a:r>
            <a:r>
              <a:rPr lang="en-GB" sz="2000" b="1" u="sng" dirty="0">
                <a:ea typeface="+mn-ea"/>
                <a:cs typeface="+mn-cs"/>
              </a:rPr>
              <a:t>Agenda</a:t>
            </a:r>
            <a:r>
              <a:rPr lang="en-GB" sz="2000" dirty="0">
                <a:ea typeface="+mn-ea"/>
                <a:cs typeface="+mn-cs"/>
              </a:rPr>
              <a:t> </a:t>
            </a:r>
          </a:p>
          <a:p>
            <a:pPr lvl="1" eaLnBrk="1" hangingPunct="1">
              <a:defRPr/>
            </a:pPr>
            <a:r>
              <a:rPr lang="en-US" sz="1600" dirty="0"/>
              <a:t>Selected Rel-17 topics - FS_eNA_ph2, </a:t>
            </a:r>
            <a:r>
              <a:rPr lang="en-US" sz="1600" dirty="0" err="1"/>
              <a:t>FS_eNPN</a:t>
            </a:r>
            <a:r>
              <a:rPr lang="en-US" sz="1600" dirty="0"/>
              <a:t>, </a:t>
            </a:r>
            <a:r>
              <a:rPr lang="en-US" sz="1600" dirty="0" err="1"/>
              <a:t>FS_enh_EC</a:t>
            </a:r>
            <a:r>
              <a:rPr lang="en-US" sz="1600" dirty="0"/>
              <a:t>, FS_eNS_ph2, </a:t>
            </a:r>
            <a:r>
              <a:rPr lang="en-US" sz="1600" dirty="0" err="1"/>
              <a:t>FS_IIoT</a:t>
            </a:r>
            <a:r>
              <a:rPr lang="en-US" sz="1600" dirty="0"/>
              <a:t>, </a:t>
            </a:r>
            <a:r>
              <a:rPr lang="en-US" sz="1600" dirty="0" err="1"/>
              <a:t>FS_eATSSS</a:t>
            </a:r>
            <a:r>
              <a:rPr lang="en-US" sz="1600" dirty="0"/>
              <a:t>, FS_ID_UAS-SA2. </a:t>
            </a:r>
          </a:p>
          <a:p>
            <a:pPr lvl="1" eaLnBrk="1" hangingPunct="1">
              <a:defRPr/>
            </a:pPr>
            <a:r>
              <a:rPr lang="en-US" sz="1600" dirty="0"/>
              <a:t>No new Key Issues (except for </a:t>
            </a:r>
            <a:r>
              <a:rPr lang="nb-NO" sz="1600" dirty="0"/>
              <a:t>FS_eATSSS, FS_ID_UAS-SA2). </a:t>
            </a:r>
            <a:r>
              <a:rPr lang="en-US" sz="1600" dirty="0"/>
              <a:t>Details will be sent later. This meeting would be last meeting to submit new KIs for </a:t>
            </a:r>
            <a:r>
              <a:rPr lang="nb-NO" sz="1600" dirty="0"/>
              <a:t>FS_ID_UAS-SA2. </a:t>
            </a:r>
          </a:p>
          <a:p>
            <a:pPr eaLnBrk="1" hangingPunct="1">
              <a:defRPr/>
            </a:pPr>
            <a:r>
              <a:rPr lang="nb-NO" sz="2000" dirty="0">
                <a:solidFill>
                  <a:srgbClr val="FF0000"/>
                </a:solidFill>
              </a:rPr>
              <a:t>Endorsed </a:t>
            </a:r>
            <a:endParaRPr lang="en-US" sz="2000" dirty="0">
              <a:solidFill>
                <a:srgbClr val="FF0000"/>
              </a:solidFill>
            </a:endParaRPr>
          </a:p>
          <a:p>
            <a:pPr marL="457200" lvl="1" indent="0" eaLnBrk="1" hangingPunct="1">
              <a:buNone/>
              <a:defRPr/>
            </a:pPr>
            <a:endParaRPr lang="en-US" sz="2000" dirty="0"/>
          </a:p>
          <a:p>
            <a:pPr marL="457200" lvl="1" indent="0" eaLnBrk="1" hangingPunct="1">
              <a:buNone/>
              <a:defRPr/>
            </a:pPr>
            <a:endParaRPr lang="en-US" sz="2000" dirty="0"/>
          </a:p>
          <a:p>
            <a:pPr lvl="1" eaLnBrk="1" hangingPunct="1"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3185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SA2# 139E e-meeting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363415" y="1336431"/>
            <a:ext cx="8291635" cy="4944206"/>
          </a:xfrm>
        </p:spPr>
        <p:txBody>
          <a:bodyPr/>
          <a:lstStyle/>
          <a:p>
            <a:pPr eaLnBrk="1" hangingPunct="1">
              <a:defRPr/>
            </a:pPr>
            <a:r>
              <a:rPr lang="en-GB" sz="2000" dirty="0"/>
              <a:t>New deadline for Merged document submission is added. Objective is to allow merges/revisions after submission deadline based on discussion on conference calls/emails. Some examples – </a:t>
            </a:r>
          </a:p>
          <a:p>
            <a:pPr lvl="1" eaLnBrk="1" hangingPunct="1">
              <a:defRPr/>
            </a:pPr>
            <a:r>
              <a:rPr lang="en-GB" sz="1600" dirty="0"/>
              <a:t>Merge similar solution to specific KI</a:t>
            </a:r>
          </a:p>
          <a:p>
            <a:pPr lvl="1" eaLnBrk="1" hangingPunct="1">
              <a:defRPr/>
            </a:pPr>
            <a:r>
              <a:rPr lang="en-GB" sz="1600" dirty="0"/>
              <a:t>To address revision based on the comments during CC, or over SA2 DISCUSSION list </a:t>
            </a:r>
          </a:p>
          <a:p>
            <a:pPr marL="457200" lvl="1" indent="0" eaLnBrk="1" hangingPunct="1">
              <a:buNone/>
              <a:defRPr/>
            </a:pPr>
            <a:endParaRPr lang="en-GB" sz="1600" dirty="0"/>
          </a:p>
          <a:p>
            <a:pPr eaLnBrk="1" hangingPunct="1">
              <a:defRPr/>
            </a:pPr>
            <a:r>
              <a:rPr lang="en-GB" sz="2000" dirty="0"/>
              <a:t>Guidance on conference calls </a:t>
            </a:r>
          </a:p>
          <a:p>
            <a:pPr lvl="1" eaLnBrk="1" hangingPunct="1">
              <a:defRPr/>
            </a:pPr>
            <a:r>
              <a:rPr lang="en-GB" sz="1600" dirty="0"/>
              <a:t>Same as SA2#138E. Any new learnings may be applied. </a:t>
            </a:r>
          </a:p>
          <a:p>
            <a:pPr lvl="1" eaLnBrk="1" hangingPunct="1">
              <a:defRPr/>
            </a:pPr>
            <a:endParaRPr lang="en-GB" sz="1600" dirty="0"/>
          </a:p>
          <a:p>
            <a:pPr eaLnBrk="1" hangingPunct="1">
              <a:defRPr/>
            </a:pPr>
            <a:r>
              <a:rPr lang="en-GB" sz="2000" dirty="0"/>
              <a:t>Process</a:t>
            </a:r>
          </a:p>
          <a:p>
            <a:pPr lvl="1" eaLnBrk="1" hangingPunct="1">
              <a:defRPr/>
            </a:pPr>
            <a:r>
              <a:rPr lang="en-GB" sz="1600" dirty="0"/>
              <a:t>Same as SA2#138E. Any new learnings may be applied. </a:t>
            </a:r>
          </a:p>
          <a:p>
            <a:pPr lvl="1"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IT improvements</a:t>
            </a:r>
          </a:p>
          <a:p>
            <a:pPr lvl="1" eaLnBrk="1" hangingPunct="1">
              <a:defRPr/>
            </a:pPr>
            <a:r>
              <a:rPr lang="en-GB" sz="1600" dirty="0"/>
              <a:t>Same as SA2#138E. Any new learnings may be applied. </a:t>
            </a:r>
          </a:p>
          <a:p>
            <a:pPr marL="457200" lvl="1" indent="0" eaLnBrk="1" hangingPunct="1">
              <a:buNone/>
              <a:defRPr/>
            </a:pPr>
            <a:endParaRPr lang="en-US" sz="1600" dirty="0"/>
          </a:p>
          <a:p>
            <a:pPr lvl="1" eaLnBrk="1" hangingPunct="1"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1726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7293</TotalTime>
  <Words>979</Words>
  <Application>Microsoft Office PowerPoint</Application>
  <PresentationFormat>On-screen Show (4:3)</PresentationFormat>
  <Paragraphs>122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SA2 Work Planning (1/3)</vt:lpstr>
      <vt:lpstr>SA2 Work Planning (2/3)</vt:lpstr>
      <vt:lpstr>SA2 Work Planning (3/3)</vt:lpstr>
      <vt:lpstr>SA2# 138E e-meeting</vt:lpstr>
      <vt:lpstr>SA2# 138E e-meeting</vt:lpstr>
      <vt:lpstr>SA2# 138E e-meeting</vt:lpstr>
      <vt:lpstr>SA2# 139E e-meeting</vt:lpstr>
      <vt:lpstr>SA2# 139E e-meeting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Puneet Jain</cp:lastModifiedBy>
  <cp:revision>1378</cp:revision>
  <dcterms:created xsi:type="dcterms:W3CDTF">2008-08-30T09:32:10Z</dcterms:created>
  <dcterms:modified xsi:type="dcterms:W3CDTF">2020-03-19T18:39:43Z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2020-03-19 18:39:43Z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