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786" r:id="rId3"/>
    <p:sldId id="787" r:id="rId4"/>
    <p:sldId id="789" r:id="rId5"/>
    <p:sldId id="788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720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2982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2/26/2020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2/26/2020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137E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24-27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S2-2002067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WG2#137E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</a:t>
            </a:r>
            <a:r>
              <a:rPr lang="en-GB" altLang="de-DE" sz="1200" baseline="0" dirty="0">
                <a:solidFill>
                  <a:schemeClr val="bg1"/>
                </a:solidFill>
              </a:rPr>
              <a:t>Feb 24 -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27,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FS_5G_ProSe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en-US" sz="1800" b="1" dirty="0" smtClean="0">
                <a:latin typeface="Arial" charset="0"/>
              </a:rPr>
              <a:t>Deng </a:t>
            </a:r>
            <a:r>
              <a:rPr lang="en-GB" altLang="en-US" sz="1800" b="1" dirty="0" err="1" smtClean="0">
                <a:latin typeface="Arial" charset="0"/>
              </a:rPr>
              <a:t>Qiang</a:t>
            </a:r>
            <a:r>
              <a:rPr lang="en-GB" altLang="en-US" sz="1800" b="1" dirty="0" smtClean="0">
                <a:latin typeface="Arial" charset="0"/>
              </a:rPr>
              <a:t> (CATT), </a:t>
            </a:r>
            <a:r>
              <a:rPr lang="en-GB" altLang="en-US" sz="1800" b="1" dirty="0" err="1" smtClean="0">
                <a:latin typeface="Arial" charset="0"/>
              </a:rPr>
              <a:t>Jianhua</a:t>
            </a:r>
            <a:r>
              <a:rPr lang="en-GB" altLang="en-US" sz="1800" b="1" dirty="0" smtClean="0">
                <a:latin typeface="Arial" charset="0"/>
              </a:rPr>
              <a:t> Liu (OPPO)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9251595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one SA2 WG meeting in Q1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Total </a:t>
            </a:r>
            <a:r>
              <a:rPr lang="de-DE" altLang="de-DE" sz="1200" dirty="0"/>
              <a:t>TUs requested for Study Phase in 2020 is 7</a:t>
            </a:r>
            <a:r>
              <a:rPr lang="de-DE" altLang="de-DE" sz="1200" dirty="0" smtClean="0"/>
              <a:t>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New solutions </a:t>
            </a:r>
            <a:r>
              <a:rPr lang="en-US" altLang="zh-CN" sz="1200" dirty="0" smtClean="0"/>
              <a:t>and solution updates are captured into TR 23.752, and for all key issues we have solutions on table.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All the key issues may have RAN impact and coordination with RAN </a:t>
            </a:r>
            <a:r>
              <a:rPr lang="en-US" sz="1200" dirty="0" smtClean="0"/>
              <a:t>may </a:t>
            </a:r>
            <a:r>
              <a:rPr lang="en-US" sz="1200" dirty="0"/>
              <a:t>be </a:t>
            </a:r>
            <a:r>
              <a:rPr lang="en-US" sz="1200" dirty="0" smtClean="0"/>
              <a:t>necessary.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 Whether support of service </a:t>
            </a:r>
            <a:r>
              <a:rPr lang="en-US" altLang="zh-CN" sz="1200" dirty="0" smtClean="0"/>
              <a:t>continuity for UE-to-Network Relay </a:t>
            </a:r>
            <a:r>
              <a:rPr lang="en-US" altLang="zh-CN" sz="1200" dirty="0"/>
              <a:t>in Release 17 needs </a:t>
            </a:r>
            <a:r>
              <a:rPr lang="en-US" altLang="zh-CN" sz="1200" dirty="0" smtClean="0"/>
              <a:t>SA#87 </a:t>
            </a:r>
            <a:r>
              <a:rPr lang="en-US" altLang="zh-CN" sz="1200" smtClean="0"/>
              <a:t>decision</a:t>
            </a:r>
            <a:r>
              <a:rPr lang="en-US" altLang="zh-CN" sz="1200" smtClean="0"/>
              <a:t>.</a:t>
            </a:r>
            <a:endParaRPr lang="de-DE" altLang="zh-CN" sz="1200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Next </a:t>
            </a:r>
            <a:r>
              <a:rPr lang="de-DE" sz="160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the solutions, make overall evaluation and conclusions for each key issue at Q2.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For UE-to-Network Relay and UE-to-UE Relay, </a:t>
            </a:r>
            <a:r>
              <a:rPr lang="en-US" sz="1200" dirty="0" smtClean="0"/>
              <a:t>c</a:t>
            </a:r>
            <a:r>
              <a:rPr lang="en-US" altLang="zh-CN" sz="1200" dirty="0" smtClean="0"/>
              <a:t>onsolidate</a:t>
            </a:r>
            <a:r>
              <a:rPr lang="de-DE" sz="1200" dirty="0" smtClean="0"/>
              <a:t> technical issues and conclusions on SA2 aspect, pending RAN-related issues and</a:t>
            </a:r>
            <a:r>
              <a:rPr lang="de-DE" sz="1200" dirty="0" smtClean="0">
                <a:solidFill>
                  <a:srgbClr val="FF0000"/>
                </a:solidFill>
              </a:rPr>
              <a:t> </a:t>
            </a:r>
            <a:r>
              <a:rPr lang="de-DE" sz="1200" dirty="0" smtClean="0"/>
              <a:t>wait for RAN progress.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5229685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FS_5G_ProSe </a:t>
            </a:r>
            <a:r>
              <a:rPr lang="de-DE" altLang="de-DE" sz="1200" dirty="0"/>
              <a:t>TR </a:t>
            </a:r>
            <a:r>
              <a:rPr lang="de-DE" altLang="de-DE" sz="1200" dirty="0" smtClean="0"/>
              <a:t>23.752 </a:t>
            </a:r>
            <a:r>
              <a:rPr lang="de-DE" altLang="de-DE" sz="1200" dirty="0"/>
              <a:t>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7.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  <a:endParaRPr lang="de-DE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New solutions </a:t>
            </a:r>
            <a:r>
              <a:rPr lang="en-US" altLang="zh-CN" sz="1200" dirty="0"/>
              <a:t>and solution updates are captured into TR 23.752, and for all key issues we have solutions on table</a:t>
            </a:r>
            <a:r>
              <a:rPr lang="en-US" altLang="zh-CN" sz="1200" dirty="0" smtClean="0"/>
              <a:t>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</a:t>
            </a:r>
            <a:r>
              <a:rPr lang="de-DE" altLang="de-DE" sz="1600" b="1" dirty="0" smtClean="0"/>
              <a:t>4 (UE-to-UE Relay):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4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KI#4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Consolidate the solutions and make overall evaluation and </a:t>
            </a:r>
            <a:r>
              <a:rPr lang="en-US" altLang="zh-CN" sz="1200" dirty="0" smtClean="0"/>
              <a:t>conclusions on SA2 aspect, wait for RAN 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 SI progress.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5 (Path Selection)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 smtClean="0"/>
              <a:t>Resolve the ENs in this solution,</a:t>
            </a:r>
            <a:r>
              <a:rPr lang="de-DE" altLang="de-DE" sz="1200" dirty="0">
                <a:solidFill>
                  <a:srgbClr val="000000"/>
                </a:solidFill>
              </a:rPr>
              <a:t> discuss other solutions if available</a:t>
            </a:r>
            <a:r>
              <a:rPr lang="en-US" altLang="zh-CN" sz="1200" dirty="0" smtClean="0"/>
              <a:t> and make evaluation and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new solutions were </a:t>
            </a:r>
            <a:r>
              <a:rPr lang="en-US" altLang="zh-CN" sz="1200" dirty="0" smtClean="0"/>
              <a:t>agreed for inclusion in the TR</a:t>
            </a:r>
            <a:r>
              <a:rPr lang="en-US" altLang="zh-CN" sz="1200" dirty="0"/>
              <a:t>. Total number of solutions for </a:t>
            </a:r>
            <a:r>
              <a:rPr lang="en-US" altLang="zh-CN" sz="1200" dirty="0" smtClean="0"/>
              <a:t>KI#7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3.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can be categorized as </a:t>
            </a:r>
            <a:r>
              <a:rPr lang="en-US" altLang="zh-CN" sz="1200" dirty="0" smtClean="0"/>
              <a:t>AMF-based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SMF-based </a:t>
            </a:r>
            <a:r>
              <a:rPr lang="en-US" altLang="zh-CN" sz="1200" dirty="0"/>
              <a:t>solutions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</a:t>
            </a:r>
            <a:r>
              <a:rPr lang="en-US" altLang="zh-CN" sz="1200" dirty="0"/>
              <a:t>: Resolve the ENs in </a:t>
            </a:r>
            <a:r>
              <a:rPr lang="en-US" altLang="zh-CN" sz="1200" dirty="0" smtClean="0"/>
              <a:t>these 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/>
              <a:t> and make </a:t>
            </a:r>
            <a:r>
              <a:rPr lang="en-US" altLang="zh-CN" sz="1200" dirty="0" smtClean="0"/>
              <a:t>overall evaluation </a:t>
            </a:r>
            <a:r>
              <a:rPr lang="en-US" altLang="zh-CN" sz="1200" dirty="0"/>
              <a:t>and conclusion</a:t>
            </a:r>
            <a:r>
              <a:rPr lang="en-US" altLang="zh-CN" sz="1200" dirty="0" smtClean="0"/>
              <a:t>.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8 (Service Authorization)</a:t>
            </a:r>
            <a:r>
              <a:rPr lang="de-DE" altLang="de-DE" sz="1600" dirty="0" smtClean="0"/>
              <a:t>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KI#8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2.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Resolve the ENs in these </a:t>
            </a:r>
            <a:r>
              <a:rPr lang="en-US" altLang="zh-CN" sz="1200" dirty="0" smtClean="0"/>
              <a:t>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and make overall evaluation and conclusion.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137645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1</a:t>
            </a:r>
            <a:r>
              <a:rPr lang="de-DE" altLang="de-DE" sz="1600" b="1" dirty="0" smtClean="0"/>
              <a:t> (Direct Discovery):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DDNMF location, UP-based and </a:t>
            </a:r>
            <a:r>
              <a:rPr lang="en-US" altLang="zh-CN" sz="1200" dirty="0"/>
              <a:t>CP-based </a:t>
            </a:r>
            <a:r>
              <a:rPr lang="en-US" altLang="zh-CN" sz="1200" dirty="0" smtClean="0"/>
              <a:t>were agreed </a:t>
            </a:r>
            <a:r>
              <a:rPr lang="en-US" altLang="zh-CN" sz="1200" dirty="0"/>
              <a:t>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UE-to-Network discovery, 1 solution was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(related) solutions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KI#1 are 7.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Consolidate the solutions and make overall evaluation and conclusions.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2 (Direct Communication)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new solutions on </a:t>
            </a:r>
            <a:r>
              <a:rPr lang="en-US" altLang="zh-CN" sz="1200" dirty="0" err="1" smtClean="0"/>
              <a:t>ProSe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were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on group communication was agreed for inclusion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number of (related) solutions for KI#2 is 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/>
              <a:t>Consolidate the solutions and make overall evaluation and conclusions</a:t>
            </a:r>
            <a:r>
              <a:rPr lang="en-US" altLang="zh-CN" sz="12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3 (UE-to-Network Relay):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for Layer-3 Relay (sol#6) and Layer-2 Relay (sol#7) were captured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b="1" dirty="0" smtClean="0"/>
              <a:t>: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</a:t>
            </a:r>
            <a:r>
              <a:rPr lang="de-DE" altLang="zh-CN" sz="1200" dirty="0">
                <a:solidFill>
                  <a:srgbClr val="FF0000"/>
                </a:solidFill>
              </a:rPr>
              <a:t> </a:t>
            </a:r>
            <a:r>
              <a:rPr lang="de-DE" altLang="zh-CN" sz="1200" dirty="0"/>
              <a:t>wait for RAN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dirty="0"/>
          </a:p>
        </p:txBody>
      </p:sp>
    </p:spTree>
    <p:extLst>
      <p:ext uri="{BB962C8B-B14F-4D97-AF65-F5344CB8AC3E}">
        <p14:creationId xmlns:p14="http://schemas.microsoft.com/office/powerpoint/2010/main" val="19159111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3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All the key issues may have RAN impact and coordination with RAN may be necessary.</a:t>
            </a:r>
            <a:endParaRPr lang="de-DE" altLang="zh-CN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UE-to-Network Relay and UE-to-UE Relay regarding Layer-2 or Layer-3 </a:t>
            </a:r>
            <a:r>
              <a:rPr lang="en-US" altLang="zh-CN" sz="1200" dirty="0" smtClean="0"/>
              <a:t>Relay depends on RAN decision</a:t>
            </a:r>
            <a:r>
              <a:rPr lang="de-DE" sz="1200" dirty="0" smtClean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SA2#138)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</a:t>
            </a:r>
            <a:r>
              <a:rPr lang="en-US" altLang="zh-CN" sz="1200" dirty="0"/>
              <a:t>the solutions, make overall evaluation and conclusions for </a:t>
            </a:r>
            <a:r>
              <a:rPr lang="en-US" altLang="zh-CN" sz="1200" dirty="0" smtClean="0"/>
              <a:t>key </a:t>
            </a:r>
            <a:r>
              <a:rPr lang="en-US" altLang="ko-KR" sz="1200" dirty="0"/>
              <a:t>issues whose solutions are deemed stable </a:t>
            </a:r>
            <a:r>
              <a:rPr lang="en-US" altLang="zh-CN" sz="1200" dirty="0" smtClean="0"/>
              <a:t>at </a:t>
            </a:r>
            <a:r>
              <a:rPr lang="en-US" altLang="zh-CN" sz="1200" dirty="0"/>
              <a:t>SA2#138</a:t>
            </a:r>
            <a:r>
              <a:rPr lang="en-US" altLang="zh-CN" sz="1200" dirty="0" smtClean="0"/>
              <a:t>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For UE-to-Network Relay and UE-to-UE Relay,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 wait for RAN </a:t>
            </a:r>
            <a:r>
              <a:rPr lang="de-DE" altLang="zh-CN" sz="1200" dirty="0" smtClean="0"/>
              <a:t>progress.</a:t>
            </a:r>
            <a:endParaRPr lang="de-DE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SA2#138 </a:t>
            </a:r>
            <a:r>
              <a:rPr lang="en-US" altLang="zh-CN" sz="1200" dirty="0"/>
              <a:t>(Apr</a:t>
            </a:r>
            <a:r>
              <a:rPr lang="en-US" altLang="zh-CN" sz="1200" dirty="0" smtClean="0"/>
              <a:t>) &amp; SA2#139 (May): </a:t>
            </a:r>
            <a:r>
              <a:rPr lang="en-US" altLang="zh-CN" sz="1200" dirty="0"/>
              <a:t>Consolidate the solutions, make overall evaluation and conclusions for each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SA#88 plenary (June 2020) </a:t>
            </a:r>
            <a:r>
              <a:rPr lang="en-US" altLang="zh-CN" sz="1200" dirty="0"/>
              <a:t>for one-stop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6292</TotalTime>
  <Words>801</Words>
  <Application>Microsoft Office PowerPoint</Application>
  <PresentationFormat>全屏显示(4:3)</PresentationFormat>
  <Paragraphs>87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   FS_5G_ProSe Status Report</vt:lpstr>
      <vt:lpstr>FS_5G_ProSe Status at SA#87</vt:lpstr>
      <vt:lpstr>FS_5G_ProSe status after SA2#136AH (1/3)</vt:lpstr>
      <vt:lpstr>FS_5G_ProSe status after SA2#136AH (2/3)</vt:lpstr>
      <vt:lpstr>FS_5G_ProSe status after SA2#136AH (3/3)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1306</cp:revision>
  <dcterms:created xsi:type="dcterms:W3CDTF">2008-08-30T09:32:10Z</dcterms:created>
  <dcterms:modified xsi:type="dcterms:W3CDTF">2020-02-26T15:24:58Z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