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801" r:id="rId6"/>
    <p:sldMasterId id="2147484783" r:id="rId7"/>
  </p:sldMasterIdLst>
  <p:notesMasterIdLst>
    <p:notesMasterId r:id="rId17"/>
  </p:notesMasterIdLst>
  <p:handoutMasterIdLst>
    <p:handoutMasterId r:id="rId18"/>
  </p:handoutMasterIdLst>
  <p:sldIdLst>
    <p:sldId id="258" r:id="rId8"/>
    <p:sldId id="915" r:id="rId9"/>
    <p:sldId id="917" r:id="rId10"/>
    <p:sldId id="921" r:id="rId11"/>
    <p:sldId id="919" r:id="rId12"/>
    <p:sldId id="922" r:id="rId13"/>
    <p:sldId id="923" r:id="rId14"/>
    <p:sldId id="925" r:id="rId15"/>
    <p:sldId id="924" r:id="rId16"/>
  </p:sldIdLst>
  <p:sldSz cx="9144000" cy="5143500" type="screen16x9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65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B2B2"/>
    <a:srgbClr val="003399"/>
    <a:srgbClr val="777777"/>
    <a:srgbClr val="808080"/>
    <a:srgbClr val="969696"/>
    <a:srgbClr val="FFFFFF"/>
    <a:srgbClr val="FF9900"/>
    <a:srgbClr val="EDF2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C89EF96-8CEA-46FF-86C4-4CE0E760980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389" autoAdjust="0"/>
    <p:restoredTop sz="95401" autoAdjust="0"/>
  </p:normalViewPr>
  <p:slideViewPr>
    <p:cSldViewPr>
      <p:cViewPr varScale="1">
        <p:scale>
          <a:sx n="145" d="100"/>
          <a:sy n="145" d="100"/>
        </p:scale>
        <p:origin x="132" y="462"/>
      </p:cViewPr>
      <p:guideLst>
        <p:guide orient="horz" pos="1665"/>
        <p:guide pos="2880"/>
      </p:guideLst>
    </p:cSldViewPr>
  </p:slideViewPr>
  <p:outlineViewPr>
    <p:cViewPr>
      <p:scale>
        <a:sx n="33" d="100"/>
        <a:sy n="33" d="100"/>
      </p:scale>
      <p:origin x="0" y="1514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355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5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4.xml"/><Relationship Id="rId5" Type="http://schemas.openxmlformats.org/officeDocument/2006/relationships/customXml" Target="../customXml/item5.xml"/><Relationship Id="rId15" Type="http://schemas.openxmlformats.org/officeDocument/2006/relationships/slide" Target="slides/slide8.xml"/><Relationship Id="rId10" Type="http://schemas.openxmlformats.org/officeDocument/2006/relationships/slide" Target="slides/slide3.xml"/><Relationship Id="rId19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29FAF8B3-3936-4B64-88C0-7D0515DBBD21}" type="datetimeFigureOut">
              <a:rPr lang="en-US"/>
              <a:pPr/>
              <a:t>2/24/2020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2F5D4501-6CB9-44AA-9FCA-2146F99B86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6840496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C66E29D8-8CF1-4643-80FC-DAFA225B874F}" type="datetimeFigureOut">
              <a:rPr lang="en-US"/>
              <a:pPr/>
              <a:t>2/24/2020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DB525742-3FBA-44BE-8761-DC90A777D5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3422114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27"/>
          <p:cNvSpPr>
            <a:spLocks noGrp="1"/>
          </p:cNvSpPr>
          <p:nvPr>
            <p:ph type="ftr" sz="quarter" idx="11"/>
          </p:nvPr>
        </p:nvSpPr>
        <p:spPr>
          <a:xfrm>
            <a:off x="2692401" y="4803998"/>
            <a:ext cx="655464" cy="134715"/>
          </a:xfrm>
          <a:prstGeom prst="rect">
            <a:avLst/>
          </a:prstGeom>
        </p:spPr>
        <p:txBody>
          <a:bodyPr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>
                <a:solidFill>
                  <a:srgbClr val="001135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Nokia Internal Use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4075397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091092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7748642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275856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1344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180569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417312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6132423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3273879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0766890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38544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9000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088" y="170260"/>
            <a:ext cx="8717817" cy="792956"/>
          </a:xfrm>
          <a:prstGeom prst="rect">
            <a:avLst/>
          </a:prstGeom>
        </p:spPr>
        <p:txBody>
          <a:bodyPr lIns="69686" tIns="34843" rIns="69686" bIns="34843"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35925" y="4805363"/>
            <a:ext cx="690563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11"/>
          </p:nvPr>
        </p:nvSpPr>
        <p:spPr>
          <a:xfrm>
            <a:off x="2692401" y="4803998"/>
            <a:ext cx="655464" cy="134715"/>
          </a:xfrm>
          <a:prstGeom prst="rect">
            <a:avLst/>
          </a:prstGeom>
        </p:spPr>
        <p:txBody>
          <a:bodyPr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>
                <a:solidFill>
                  <a:srgbClr val="001135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Nokia Internal Use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dam's Ultra Cool Nokia Slide Customization"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>
                <a:latin typeface="+mj-lt"/>
                <a:ea typeface="Arial Unicode MS" pitchFamily="34" charset="-128"/>
                <a:cs typeface="Arial Unicode MS" pitchFamily="34" charset="-128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.1_Blue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A4F04206-BA94-4881-BA5F-F4855044D6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Main headline in sentence case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354AD9-06FB-4C15-A48D-5001BBC6FF5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D26E837-3C1D-49A5-8F7E-F6B8F9D1FF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980" y="36813"/>
            <a:ext cx="2512107" cy="6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798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98365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56051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430871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11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0988"/>
            <a:ext cx="8308975" cy="30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43" name="Rechteck 52">
            <a:hlinkClick r:id="" action="ppaction://hlinkshowjump?jump=nextslide"/>
          </p:cNvPr>
          <p:cNvSpPr>
            <a:spLocks noChangeArrowheads="1"/>
          </p:cNvSpPr>
          <p:nvPr userDrawn="1"/>
        </p:nvSpPr>
        <p:spPr bwMode="auto">
          <a:xfrm>
            <a:off x="8712200" y="842963"/>
            <a:ext cx="431800" cy="3565525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defTabSz="603250" eaLnBrk="1" hangingPunct="1">
              <a:lnSpc>
                <a:spcPct val="90000"/>
              </a:lnSpc>
              <a:spcAft>
                <a:spcPts val="600"/>
              </a:spcAft>
              <a:buSzPct val="100000"/>
            </a:pPr>
            <a:endParaRPr lang="en-US" sz="1400">
              <a:solidFill>
                <a:srgbClr val="124191"/>
              </a:solidFill>
              <a:latin typeface="Nokia Pure Text Light" pitchFamily="34" charset="0"/>
            </a:endParaRPr>
          </a:p>
        </p:txBody>
      </p:sp>
      <p:sp>
        <p:nvSpPr>
          <p:cNvPr id="39" name="Slide Number Placeholder 5"/>
          <p:cNvSpPr txBox="1">
            <a:spLocks/>
          </p:cNvSpPr>
          <p:nvPr userDrawn="1"/>
        </p:nvSpPr>
        <p:spPr>
          <a:xfrm>
            <a:off x="59060" y="4969793"/>
            <a:ext cx="144463" cy="122237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/>
          <a:p>
            <a:pPr eaLnBrk="1" hangingPunct="1"/>
            <a:fld id="{F62DCEBA-E261-4225-A539-F70BF8ED6F9C}" type="slidenum">
              <a:rPr lang="en-GB" altLang="en-US" sz="800">
                <a:solidFill>
                  <a:srgbClr val="001135"/>
                </a:solidFill>
                <a:latin typeface="Nokia Pure Text Light" pitchFamily="34" charset="0"/>
              </a:rPr>
              <a:pPr eaLnBrk="1" hangingPunct="1"/>
              <a:t>‹#›</a:t>
            </a:fld>
            <a:endParaRPr lang="en-GB" altLang="en-US" sz="1000">
              <a:solidFill>
                <a:srgbClr val="001135"/>
              </a:solidFill>
              <a:latin typeface="Nokia Pure Text Light" pitchFamily="34" charset="0"/>
            </a:endParaRPr>
          </a:p>
        </p:txBody>
      </p:sp>
      <p:sp>
        <p:nvSpPr>
          <p:cNvPr id="10246" name="TextBox 40"/>
          <p:cNvSpPr txBox="1">
            <a:spLocks noChangeArrowheads="1"/>
          </p:cNvSpPr>
          <p:nvPr userDrawn="1"/>
        </p:nvSpPr>
        <p:spPr bwMode="auto">
          <a:xfrm>
            <a:off x="297185" y="4968919"/>
            <a:ext cx="818431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>
            <a:spAutoFit/>
          </a:bodyPr>
          <a:lstStyle/>
          <a:p>
            <a:pPr defTabSz="457200" eaLnBrk="1" hangingPunct="1"/>
            <a:r>
              <a:rPr lang="en-GB" sz="800" dirty="0">
                <a:solidFill>
                  <a:srgbClr val="001135"/>
                </a:solidFill>
                <a:latin typeface="Nokia Pure Text Light" pitchFamily="34" charset="0"/>
              </a:rPr>
              <a:t>© Nokia 2020</a:t>
            </a:r>
          </a:p>
        </p:txBody>
      </p:sp>
      <p:pic>
        <p:nvPicPr>
          <p:cNvPr id="10247" name="Picture 41"/>
          <p:cNvPicPr>
            <a:picLocks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73925" y="4907309"/>
            <a:ext cx="690563" cy="112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683" r:id="rId1"/>
    <p:sldLayoutId id="2147484684" r:id="rId2"/>
    <p:sldLayoutId id="2147484693" r:id="rId3"/>
    <p:sldLayoutId id="2147484695" r:id="rId4"/>
    <p:sldLayoutId id="2147484697" r:id="rId5"/>
    <p:sldLayoutId id="2147484793" r:id="rId6"/>
  </p:sldLayoutIdLst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00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Nokia Pure Headline Light" panose="020B0304040602060303" pitchFamily="34" charset="0"/>
          <a:ea typeface="Nokia Pure Headline Ultra Light" panose="020B0204040602060303" pitchFamily="34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Nokia Pure Headline Light" panose="020B0304040602060303" pitchFamily="34" charset="0"/>
          <a:ea typeface="Nokia Pure Headline Ultra Light" panose="020B0204040602060303" pitchFamily="34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Nokia Pure Headline Light" panose="020B0304040602060303" pitchFamily="34" charset="0"/>
          <a:ea typeface="Nokia Pure Headline Ultra Light" panose="020B0204040602060303" pitchFamily="34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Nokia Pure Headline Light" panose="020B0304040602060303" pitchFamily="34" charset="0"/>
          <a:ea typeface="Nokia Pure Headline Ultra Light" panose="020B0204040602060303" pitchFamily="34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2020 Nokia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803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84" r:id="rId1"/>
    <p:sldLayoutId id="2147484785" r:id="rId2"/>
    <p:sldLayoutId id="2147484786" r:id="rId3"/>
    <p:sldLayoutId id="2147484787" r:id="rId4"/>
    <p:sldLayoutId id="2147484788" r:id="rId5"/>
    <p:sldLayoutId id="2147484789" r:id="rId6"/>
    <p:sldLayoutId id="2147484790" r:id="rId7"/>
    <p:sldLayoutId id="2147484791" r:id="rId8"/>
    <p:sldLayoutId id="2147484792" r:id="rId9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9.e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0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73AE4A4-F521-4B46-BB77-BDFFF6278B0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5G-GUTI re-assignment for 5G MT-EDT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E748F3-52F3-4227-86AD-9C50826A626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fi-FI" dirty="0"/>
              <a:t>Hannu Hietalahti</a:t>
            </a:r>
            <a:endParaRPr lang="cs-CZ" dirty="0"/>
          </a:p>
          <a:p>
            <a:pPr lvl="0">
              <a:lnSpc>
                <a:spcPct val="100000"/>
              </a:lnSpc>
            </a:pPr>
            <a:r>
              <a:rPr lang="en-US" dirty="0"/>
              <a:t>24.2.2020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46BBD27-830B-44F4-9CDE-364E06D27C44}"/>
              </a:ext>
            </a:extLst>
          </p:cNvPr>
          <p:cNvSpPr txBox="1"/>
          <p:nvPr/>
        </p:nvSpPr>
        <p:spPr>
          <a:xfrm>
            <a:off x="7812360" y="195486"/>
            <a:ext cx="120706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fi-FI" sz="1400" b="1" dirty="0">
                <a:solidFill>
                  <a:schemeClr val="bg1"/>
                </a:solidFill>
                <a:latin typeface="+mn-lt"/>
                <a:cs typeface="Nokia Pure Headline Light"/>
              </a:rPr>
              <a:t>S2-2002260r1</a:t>
            </a:r>
          </a:p>
        </p:txBody>
      </p:sp>
    </p:spTree>
    <p:extLst>
      <p:ext uri="{BB962C8B-B14F-4D97-AF65-F5344CB8AC3E}">
        <p14:creationId xmlns:p14="http://schemas.microsoft.com/office/powerpoint/2010/main" val="21651695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E694FCE-BFF7-4338-A245-5438F94022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5G MT-EDT challenges</a:t>
            </a:r>
          </a:p>
        </p:txBody>
      </p:sp>
      <p:sp>
        <p:nvSpPr>
          <p:cNvPr id="114" name="Text Placeholder 1">
            <a:extLst>
              <a:ext uri="{FF2B5EF4-FFF2-40B4-BE49-F238E27FC236}">
                <a16:creationId xmlns:a16="http://schemas.microsoft.com/office/drawing/2014/main" id="{55659049-0FE7-456F-B855-8A64A937746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3528" y="699541"/>
            <a:ext cx="8496944" cy="4032449"/>
          </a:xfrm>
        </p:spPr>
        <p:txBody>
          <a:bodyPr/>
          <a:lstStyle/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SA3 requires that the same 5G-S-TMSI value shall be used for paging only once</a:t>
            </a:r>
          </a:p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5G-GUTI re-assignment is designed for UE NAS level acknowledgement to ensure the UE has received the newly assigned 5G-GUTI</a:t>
            </a:r>
          </a:p>
          <a:p>
            <a:pPr marL="862013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Re-use of 5G-S-TMSI violates SA3 requirement by opening up a privacy threat</a:t>
            </a:r>
          </a:p>
          <a:p>
            <a:pPr marL="862013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Re-assignment of 5G-GUTI without NAS acknowledgement is not acceptable, as it risks out of sync situation between UE and AMF. </a:t>
            </a:r>
          </a:p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Recovery via fallback to old 5G-GUTI is technically possible, but it wastes paging resources</a:t>
            </a:r>
          </a:p>
          <a:p>
            <a:pPr marL="862013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Paging with 5G-GUTI_1 in previous serving cell (incl. paging repetitions)</a:t>
            </a:r>
          </a:p>
          <a:p>
            <a:pPr marL="862013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Paging with 5G-GUTI_1 in neighbor cells and eventually across all cells supported by AMF (including paging repetitions in all steps)</a:t>
            </a:r>
          </a:p>
          <a:p>
            <a:pPr marL="862013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Paging with 5G-GUTI_2 in previous serving cell (incl. paging repetitions)</a:t>
            </a:r>
          </a:p>
          <a:p>
            <a:pPr marL="862013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Paging with 5G-GUTI_2 in neighbor cells and eventually across all cells supported by AMF (including paging repetitions in all steps)</a:t>
            </a:r>
            <a:endParaRPr lang="en-US" sz="1600" dirty="0">
              <a:solidFill>
                <a:schemeClr val="tx1"/>
              </a:solidFill>
            </a:endParaRPr>
          </a:p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MT-EDT followed by immediate 5G-GUTI re-assignment and NAS level acknowledgement eliminates the signaling optimization of MT-EDT</a:t>
            </a:r>
          </a:p>
        </p:txBody>
      </p:sp>
    </p:spTree>
    <p:extLst>
      <p:ext uri="{BB962C8B-B14F-4D97-AF65-F5344CB8AC3E}">
        <p14:creationId xmlns:p14="http://schemas.microsoft.com/office/powerpoint/2010/main" val="15008200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E694FCE-BFF7-4338-A245-5438F94022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MT-EDT using pre-assigned 5G-TMSI values</a:t>
            </a:r>
          </a:p>
        </p:txBody>
      </p:sp>
      <p:sp>
        <p:nvSpPr>
          <p:cNvPr id="114" name="Text Placeholder 1">
            <a:extLst>
              <a:ext uri="{FF2B5EF4-FFF2-40B4-BE49-F238E27FC236}">
                <a16:creationId xmlns:a16="http://schemas.microsoft.com/office/drawing/2014/main" id="{55659049-0FE7-456F-B855-8A64A937746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3528" y="699541"/>
            <a:ext cx="8496944" cy="4032449"/>
          </a:xfrm>
        </p:spPr>
        <p:txBody>
          <a:bodyPr/>
          <a:lstStyle/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5G-GUTI assignment requires NAS acknowledgement from the UE</a:t>
            </a:r>
          </a:p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Re-assignment during MT-EDT should be avoided for efficient one-shot data</a:t>
            </a:r>
          </a:p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Multiple 5G-GUTI values could be pre-assigned using the normal NAS negotiation procedure with UE acknowledgement</a:t>
            </a:r>
          </a:p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5G-GUTI structure: </a:t>
            </a:r>
          </a:p>
          <a:p>
            <a:pPr marL="862013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&lt;5G-GUTI&gt; = &lt;GUAMI&gt;&lt;5G-TMSI&gt;</a:t>
            </a:r>
          </a:p>
          <a:p>
            <a:pPr marL="862013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&lt;GUAMI&gt; = &lt;MCC&gt;&lt;MNC&gt;&lt;AMF identifier&gt;</a:t>
            </a:r>
          </a:p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Assignment of 5G-TMSI offset to derive new 5G-TMSI values associated with the same GUAMI part that was assigned as part of 5G-GUTI</a:t>
            </a:r>
          </a:p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Different 5G-TMSI is used with the same GUAMI to construct 5G-S-TMSI for each paging</a:t>
            </a:r>
          </a:p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New 5G-S-TMSI is adopted only when UE responds to paging, so no out of sync situation can occur</a:t>
            </a:r>
          </a:p>
        </p:txBody>
      </p:sp>
    </p:spTree>
    <p:extLst>
      <p:ext uri="{BB962C8B-B14F-4D97-AF65-F5344CB8AC3E}">
        <p14:creationId xmlns:p14="http://schemas.microsoft.com/office/powerpoint/2010/main" val="33051535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E694FCE-BFF7-4338-A245-5438F94022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Registration with 5G-TMSI offset assignment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8D14B624-85A0-4BFA-B77F-8BDC11BF16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8098745"/>
              </p:ext>
            </p:extLst>
          </p:nvPr>
        </p:nvGraphicFramePr>
        <p:xfrm>
          <a:off x="5583238" y="26988"/>
          <a:ext cx="2800350" cy="5087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7" name="Picture" r:id="rId3" imgW="5658480" imgH="9091800" progId="Word.Picture.8">
                  <p:embed/>
                </p:oleObj>
              </mc:Choice>
              <mc:Fallback>
                <p:oleObj name="Picture" r:id="rId3" imgW="5658480" imgH="9091800" progId="Word.Picture.8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8D14B624-85A0-4BFA-B77F-8BDC11BF165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3238" y="26988"/>
                        <a:ext cx="2800350" cy="5087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2963D9EA-377A-4217-8386-2D977E228D71}"/>
              </a:ext>
            </a:extLst>
          </p:cNvPr>
          <p:cNvSpPr txBox="1"/>
          <p:nvPr/>
        </p:nvSpPr>
        <p:spPr>
          <a:xfrm>
            <a:off x="6403956" y="4120212"/>
            <a:ext cx="1048364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fi-FI" sz="700" dirty="0">
                <a:solidFill>
                  <a:srgbClr val="FF0000"/>
                </a:solidFill>
                <a:latin typeface="+mn-lt"/>
                <a:cs typeface="Nokia Pure Headline Light"/>
              </a:rPr>
              <a:t>(5G-GUTI, 5G-TMSI offset)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3430ED84-DDF2-40E6-9434-5B3F5EE590DC}"/>
              </a:ext>
            </a:extLst>
          </p:cNvPr>
          <p:cNvSpPr txBox="1"/>
          <p:nvPr/>
        </p:nvSpPr>
        <p:spPr>
          <a:xfrm>
            <a:off x="6804248" y="555526"/>
            <a:ext cx="556243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fi-FI" sz="700" dirty="0">
                <a:solidFill>
                  <a:srgbClr val="FF0000"/>
                </a:solidFill>
                <a:latin typeface="+mn-lt"/>
                <a:cs typeface="Nokia Pure Headline Light"/>
              </a:rPr>
              <a:t>(UE </a:t>
            </a:r>
            <a:r>
              <a:rPr lang="fi-FI" sz="700" dirty="0" err="1">
                <a:solidFill>
                  <a:srgbClr val="FF0000"/>
                </a:solidFill>
                <a:latin typeface="+mn-lt"/>
                <a:cs typeface="Nokia Pure Headline Light"/>
              </a:rPr>
              <a:t>capability</a:t>
            </a:r>
            <a:r>
              <a:rPr lang="fi-FI" sz="700" dirty="0">
                <a:solidFill>
                  <a:srgbClr val="FF0000"/>
                </a:solidFill>
                <a:latin typeface="+mn-lt"/>
                <a:cs typeface="Nokia Pure Headline Light"/>
              </a:rPr>
              <a:t>)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F64AF9E-0D00-4476-9ED8-44208A4A66B2}"/>
              </a:ext>
            </a:extLst>
          </p:cNvPr>
          <p:cNvSpPr/>
          <p:nvPr/>
        </p:nvSpPr>
        <p:spPr>
          <a:xfrm>
            <a:off x="237663" y="699542"/>
            <a:ext cx="5270441" cy="41044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UE indicates its 5G-GUTI offset capability in Registration Request (as in S2-2000264)</a:t>
            </a:r>
          </a:p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If UE has indicated 5G-GUTI offset capability, the AMF may assign 5G-GUTI and 5G-TMSI offset as part of Registration Accept</a:t>
            </a:r>
          </a:p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Registration Complete acknowledges that the UE has received both 5G-GUTI and 5G-TMSI offset</a:t>
            </a:r>
          </a:p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Use of 5G-TMSI offset</a:t>
            </a:r>
          </a:p>
          <a:p>
            <a:pPr marL="862013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UE and AMF use the assigned 5G-TMSI to derive 5G-S-TMSI for the first paging</a:t>
            </a:r>
          </a:p>
          <a:p>
            <a:pPr marL="862013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Service Request procedure confirms the derivation of the next 5G-S-TMSI using the assigned 5G-TMSI offset</a:t>
            </a:r>
          </a:p>
          <a:p>
            <a:pPr marL="862013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Paging failure does not change 5G-S-TMSI in UE or AMF</a:t>
            </a:r>
          </a:p>
          <a:p>
            <a:pPr marL="862013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The AMF may re-assign new 5G-GUTI (and 5G-TMSI offset) at any time</a:t>
            </a:r>
          </a:p>
        </p:txBody>
      </p:sp>
    </p:spTree>
    <p:extLst>
      <p:ext uri="{BB962C8B-B14F-4D97-AF65-F5344CB8AC3E}">
        <p14:creationId xmlns:p14="http://schemas.microsoft.com/office/powerpoint/2010/main" val="21016131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E694FCE-BFF7-4338-A245-5438F9402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600" y="279249"/>
            <a:ext cx="4658456" cy="309600"/>
          </a:xfrm>
        </p:spPr>
        <p:txBody>
          <a:bodyPr/>
          <a:lstStyle/>
          <a:p>
            <a:r>
              <a:rPr lang="en-US" dirty="0"/>
              <a:t>MT-EDT and 5G-TMSI update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9ADA5B3-69F4-4779-8E99-FE30CC4B9430}"/>
              </a:ext>
            </a:extLst>
          </p:cNvPr>
          <p:cNvSpPr/>
          <p:nvPr/>
        </p:nvSpPr>
        <p:spPr>
          <a:xfrm>
            <a:off x="237663" y="588849"/>
            <a:ext cx="4196887" cy="41849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Pre-requisite 5G-TMSI offset assignment during 5G-GUTI allocation</a:t>
            </a:r>
          </a:p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Main principles of S2-2000264 are followed for MT-EDT</a:t>
            </a:r>
          </a:p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When 5G-TMSI has been used once for 5G-S-TMSI paging, both UE and AMF step up the 5G-TMSI as follows:</a:t>
            </a:r>
          </a:p>
          <a:p>
            <a:pPr marL="862013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New 5G-TMSI = 5G-TMSI + offset</a:t>
            </a:r>
          </a:p>
          <a:p>
            <a:pPr marL="862013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AMF increments 5G-TMSI by 5G-TMSI offset upon receiving CP SR in step 6</a:t>
            </a:r>
          </a:p>
          <a:p>
            <a:pPr marL="862013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NG-RAN sends msg4 only after 6 &amp; 7</a:t>
            </a:r>
          </a:p>
          <a:p>
            <a:pPr marL="862013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UE increments 5G-TMSI by 5G-TMSI offset based on lower layer indication of successful delivery of CP SR across the radio interface in step 8</a:t>
            </a:r>
          </a:p>
          <a:p>
            <a:pPr marL="862013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UE condition to update 5G-TMSI follows the Registration call flow step 22 logic</a:t>
            </a:r>
          </a:p>
          <a:p>
            <a:pPr marL="404813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AMF pages for MT-EDT using one 5G-S-TMSI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A2DD6370-4786-4375-A23B-A2AB00855F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9710277"/>
              </p:ext>
            </p:extLst>
          </p:nvPr>
        </p:nvGraphicFramePr>
        <p:xfrm>
          <a:off x="4932380" y="343129"/>
          <a:ext cx="3999156" cy="44572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9" name="Visio" r:id="rId3" imgW="5238912" imgH="5838825" progId="Visio.Drawing.11">
                  <p:embed/>
                </p:oleObj>
              </mc:Choice>
              <mc:Fallback>
                <p:oleObj name="Visio" r:id="rId3" imgW="5238912" imgH="5838825" progId="Visio.Drawing.11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80" y="343129"/>
                        <a:ext cx="3999156" cy="445724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321241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E694FCE-BFF7-4338-A245-5438F9402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600" y="279249"/>
            <a:ext cx="4658456" cy="309600"/>
          </a:xfrm>
        </p:spPr>
        <p:txBody>
          <a:bodyPr/>
          <a:lstStyle/>
          <a:p>
            <a:r>
              <a:rPr lang="en-US" dirty="0"/>
              <a:t>5G-GUTI re-allocation in S2-2000264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9ADA5B3-69F4-4779-8E99-FE30CC4B9430}"/>
              </a:ext>
            </a:extLst>
          </p:cNvPr>
          <p:cNvSpPr/>
          <p:nvPr/>
        </p:nvSpPr>
        <p:spPr>
          <a:xfrm>
            <a:off x="237663" y="588849"/>
            <a:ext cx="3254217" cy="41849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S2-2000264 proposes to change the criteria to start using newly assigned 5G-GUTI</a:t>
            </a:r>
          </a:p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UE does not acknowledge 5G-GUTI reception</a:t>
            </a:r>
          </a:p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AMF receives no NAS level acknowledgment to new 5G-GUTI</a:t>
            </a:r>
          </a:p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The condition to take new 5G-GUTI is weaker than in Registration and UCU: </a:t>
            </a:r>
          </a:p>
          <a:p>
            <a:pPr marL="860425" lvl="1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</a:rPr>
              <a:t>AMF criteria: AMF starts using 5G-GUTI based on RRC ack on the sending side of radio interface</a:t>
            </a:r>
          </a:p>
          <a:p>
            <a:pPr marL="860425" lvl="1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</a:rPr>
              <a:t>UE criteria: UE starts using  new 5G-GUTI if it has received it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8FE3B9F2-83A3-452F-AF1D-018BFB90D1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5586470"/>
              </p:ext>
            </p:extLst>
          </p:nvPr>
        </p:nvGraphicFramePr>
        <p:xfrm>
          <a:off x="5220072" y="627534"/>
          <a:ext cx="3704223" cy="4126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7" name="Visio" r:id="rId3" imgW="5254989" imgH="5855904" progId="Visio.Drawing.11">
                  <p:embed/>
                </p:oleObj>
              </mc:Choice>
              <mc:Fallback>
                <p:oleObj name="Visio" r:id="rId3" imgW="5254989" imgH="5855904" progId="Visio.Drawing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0072" y="627534"/>
                        <a:ext cx="3704223" cy="41269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7FD805D8-DB4F-4AC5-ADBE-C7D299D0BBB6}"/>
              </a:ext>
            </a:extLst>
          </p:cNvPr>
          <p:cNvSpPr txBox="1"/>
          <p:nvPr/>
        </p:nvSpPr>
        <p:spPr>
          <a:xfrm>
            <a:off x="3635896" y="2139702"/>
            <a:ext cx="1380186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Paging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does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not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initiate</a:t>
            </a:r>
            <a:endParaRPr lang="fi-FI" sz="1000" dirty="0">
              <a:solidFill>
                <a:srgbClr val="FF0000"/>
              </a:solidFill>
              <a:latin typeface="+mn-lt"/>
              <a:cs typeface="Nokia Pure Headline Light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the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use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of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new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5G-GUTI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6CD26FEB-F085-4A2C-A60E-BE8A345061F8}"/>
              </a:ext>
            </a:extLst>
          </p:cNvPr>
          <p:cNvCxnSpPr/>
          <p:nvPr/>
        </p:nvCxnSpPr>
        <p:spPr>
          <a:xfrm>
            <a:off x="4572000" y="2499742"/>
            <a:ext cx="1008112" cy="288032"/>
          </a:xfrm>
          <a:prstGeom prst="straightConnector1">
            <a:avLst/>
          </a:prstGeom>
          <a:ln w="6350" cmpd="sng">
            <a:solidFill>
              <a:srgbClr val="FF0000"/>
            </a:solidFill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8B3F3FBC-D77C-429D-8B67-639E1CF793CF}"/>
              </a:ext>
            </a:extLst>
          </p:cNvPr>
          <p:cNvSpPr txBox="1"/>
          <p:nvPr/>
        </p:nvSpPr>
        <p:spPr>
          <a:xfrm>
            <a:off x="3635896" y="3219822"/>
            <a:ext cx="1548501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5G-GUTI is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assigned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only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</a:p>
          <a:p>
            <a:pPr marL="0" indent="0">
              <a:spcBef>
                <a:spcPts val="0"/>
              </a:spcBef>
              <a:buNone/>
            </a:pP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in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the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last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DL NAS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message</a:t>
            </a:r>
            <a:endParaRPr lang="fi-FI" sz="1000" dirty="0">
              <a:solidFill>
                <a:srgbClr val="FF0000"/>
              </a:solidFill>
              <a:latin typeface="+mn-lt"/>
              <a:cs typeface="Nokia Pure Headline Light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D8A6E89-F6B4-4C9D-AFE1-892DA217ED26}"/>
              </a:ext>
            </a:extLst>
          </p:cNvPr>
          <p:cNvCxnSpPr>
            <a:cxnSpLocks/>
          </p:cNvCxnSpPr>
          <p:nvPr/>
        </p:nvCxnSpPr>
        <p:spPr>
          <a:xfrm>
            <a:off x="5184397" y="3527599"/>
            <a:ext cx="555888" cy="104526"/>
          </a:xfrm>
          <a:prstGeom prst="straightConnector1">
            <a:avLst/>
          </a:prstGeom>
          <a:ln w="6350" cmpd="sng">
            <a:solidFill>
              <a:srgbClr val="FF0000"/>
            </a:solidFill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Oval 13">
            <a:extLst>
              <a:ext uri="{FF2B5EF4-FFF2-40B4-BE49-F238E27FC236}">
                <a16:creationId xmlns:a16="http://schemas.microsoft.com/office/drawing/2014/main" id="{AD2672B1-95A6-401A-B1F6-AEEC848C0909}"/>
              </a:ext>
            </a:extLst>
          </p:cNvPr>
          <p:cNvSpPr/>
          <p:nvPr/>
        </p:nvSpPr>
        <p:spPr>
          <a:xfrm>
            <a:off x="5724128" y="3579862"/>
            <a:ext cx="1512168" cy="288032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lang="fi-FI" sz="1200" dirty="0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DBB9341-CC8F-4943-A714-665C2C7CF540}"/>
              </a:ext>
            </a:extLst>
          </p:cNvPr>
          <p:cNvSpPr txBox="1"/>
          <p:nvPr/>
        </p:nvSpPr>
        <p:spPr>
          <a:xfrm>
            <a:off x="3635896" y="4352205"/>
            <a:ext cx="1489190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No NAS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acknowledgement</a:t>
            </a:r>
            <a:endParaRPr lang="fi-FI" sz="1000" dirty="0">
              <a:solidFill>
                <a:srgbClr val="FF0000"/>
              </a:solidFill>
              <a:latin typeface="+mn-lt"/>
              <a:cs typeface="Nokia Pure Headline Light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from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UE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FBE7DCBA-AE54-4E32-A19B-1D46DEDBCB57}"/>
              </a:ext>
            </a:extLst>
          </p:cNvPr>
          <p:cNvCxnSpPr>
            <a:cxnSpLocks/>
          </p:cNvCxnSpPr>
          <p:nvPr/>
        </p:nvCxnSpPr>
        <p:spPr>
          <a:xfrm flipV="1">
            <a:off x="4716016" y="4083918"/>
            <a:ext cx="576064" cy="235771"/>
          </a:xfrm>
          <a:prstGeom prst="straightConnector1">
            <a:avLst/>
          </a:prstGeom>
          <a:ln w="6350" cmpd="sng">
            <a:solidFill>
              <a:srgbClr val="FF0000"/>
            </a:solidFill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91575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E694FCE-BFF7-4338-A245-5438F9402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872" y="195486"/>
            <a:ext cx="5544616" cy="309600"/>
          </a:xfrm>
        </p:spPr>
        <p:txBody>
          <a:bodyPr/>
          <a:lstStyle/>
          <a:p>
            <a:r>
              <a:rPr lang="en-US" sz="1800" dirty="0"/>
              <a:t>5G-GUTI re-assignment in Registration vs. 5G-TMSI offset</a:t>
            </a:r>
            <a:br>
              <a:rPr lang="en-US" sz="1800" dirty="0"/>
            </a:br>
            <a:r>
              <a:rPr lang="en-US" sz="1800" dirty="0"/>
              <a:t>					</a:t>
            </a:r>
            <a:r>
              <a:rPr lang="en-US" sz="1600" dirty="0"/>
              <a:t>(please view in slide show mode)</a:t>
            </a:r>
            <a:endParaRPr lang="en-US" sz="18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9ADA5B3-69F4-4779-8E99-FE30CC4B9430}"/>
              </a:ext>
            </a:extLst>
          </p:cNvPr>
          <p:cNvSpPr/>
          <p:nvPr/>
        </p:nvSpPr>
        <p:spPr>
          <a:xfrm>
            <a:off x="3275856" y="555526"/>
            <a:ext cx="2210101" cy="15889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17475"/>
            <a:r>
              <a:rPr lang="en-US" sz="1100" dirty="0">
                <a:solidFill>
                  <a:schemeClr val="bg1"/>
                </a:solidFill>
              </a:rPr>
              <a:t>Corresponding reliability levels:</a:t>
            </a:r>
          </a:p>
          <a:p>
            <a:pPr marL="403225" indent="-285750">
              <a:buFont typeface="+mj-lt"/>
              <a:buAutoNum type="arabicPeriod"/>
            </a:pPr>
            <a:r>
              <a:rPr lang="en-US" sz="1050" dirty="0">
                <a:solidFill>
                  <a:schemeClr val="bg1"/>
                </a:solidFill>
              </a:rPr>
              <a:t>AMF indicates new 5G-GUTI</a:t>
            </a:r>
          </a:p>
          <a:p>
            <a:pPr marL="403225" indent="-285750">
              <a:buFont typeface="+mj-lt"/>
              <a:buAutoNum type="arabicPeriod"/>
            </a:pPr>
            <a:r>
              <a:rPr lang="en-US" sz="1050" dirty="0">
                <a:solidFill>
                  <a:schemeClr val="bg1"/>
                </a:solidFill>
              </a:rPr>
              <a:t>UE ack in NAS level</a:t>
            </a:r>
          </a:p>
          <a:p>
            <a:pPr marL="403225" indent="-285750">
              <a:buFont typeface="+mj-lt"/>
              <a:buAutoNum type="arabicPeriod"/>
            </a:pPr>
            <a:r>
              <a:rPr lang="en-US" sz="1050" dirty="0">
                <a:solidFill>
                  <a:schemeClr val="bg1"/>
                </a:solidFill>
              </a:rPr>
              <a:t>AMF starts using new 5G-GUTI after NAS response from UE</a:t>
            </a:r>
          </a:p>
          <a:p>
            <a:pPr marL="403225" indent="-285750">
              <a:buFont typeface="+mj-lt"/>
              <a:buAutoNum type="arabicPeriod"/>
            </a:pPr>
            <a:r>
              <a:rPr lang="en-US" sz="1050" dirty="0">
                <a:solidFill>
                  <a:schemeClr val="bg1"/>
                </a:solidFill>
              </a:rPr>
              <a:t>UE starts using new 5G-GUTI after RRC ack to NAS response sent by UE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6CD26FEB-F085-4A2C-A60E-BE8A345061F8}"/>
              </a:ext>
            </a:extLst>
          </p:cNvPr>
          <p:cNvCxnSpPr>
            <a:cxnSpLocks/>
          </p:cNvCxnSpPr>
          <p:nvPr/>
        </p:nvCxnSpPr>
        <p:spPr>
          <a:xfrm>
            <a:off x="5331386" y="2958743"/>
            <a:ext cx="464750" cy="136810"/>
          </a:xfrm>
          <a:prstGeom prst="straightConnector1">
            <a:avLst/>
          </a:prstGeom>
          <a:ln w="6350" cmpd="sng">
            <a:solidFill>
              <a:srgbClr val="FF0000"/>
            </a:solidFill>
            <a:prstDash val="lgDash"/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8B3F3FBC-D77C-429D-8B67-639E1CF793CF}"/>
              </a:ext>
            </a:extLst>
          </p:cNvPr>
          <p:cNvSpPr txBox="1"/>
          <p:nvPr/>
        </p:nvSpPr>
        <p:spPr>
          <a:xfrm>
            <a:off x="3419872" y="2211710"/>
            <a:ext cx="2143215" cy="461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AMF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indicates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new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5G-GUTI to UE and</a:t>
            </a:r>
          </a:p>
          <a:p>
            <a:pPr marL="0" indent="0">
              <a:spcBef>
                <a:spcPts val="0"/>
              </a:spcBef>
              <a:buNone/>
            </a:pP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MT-EDT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triggers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the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need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for </a:t>
            </a:r>
          </a:p>
          <a:p>
            <a:pPr marL="0" indent="0">
              <a:spcBef>
                <a:spcPts val="0"/>
              </a:spcBef>
              <a:buNone/>
            </a:pP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5G-GUTI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generation</a:t>
            </a:r>
            <a:endParaRPr lang="fi-FI" sz="1000" dirty="0">
              <a:solidFill>
                <a:srgbClr val="FF0000"/>
              </a:solidFill>
              <a:latin typeface="+mn-lt"/>
              <a:cs typeface="Nokia Pure Headline Light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D8A6E89-F6B4-4C9D-AFE1-892DA217ED26}"/>
              </a:ext>
            </a:extLst>
          </p:cNvPr>
          <p:cNvCxnSpPr>
            <a:cxnSpLocks/>
          </p:cNvCxnSpPr>
          <p:nvPr/>
        </p:nvCxnSpPr>
        <p:spPr>
          <a:xfrm>
            <a:off x="5004048" y="2571750"/>
            <a:ext cx="1680307" cy="362453"/>
          </a:xfrm>
          <a:prstGeom prst="straightConnector1">
            <a:avLst/>
          </a:prstGeom>
          <a:ln w="6350" cmpd="sng">
            <a:solidFill>
              <a:srgbClr val="FF0000"/>
            </a:solidFill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0DBB9341-CC8F-4943-A714-665C2C7CF540}"/>
              </a:ext>
            </a:extLst>
          </p:cNvPr>
          <p:cNvSpPr txBox="1"/>
          <p:nvPr/>
        </p:nvSpPr>
        <p:spPr>
          <a:xfrm>
            <a:off x="3419872" y="3619353"/>
            <a:ext cx="2035814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AMF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takes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new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5G-GUTI in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use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after</a:t>
            </a:r>
            <a:endParaRPr lang="fi-FI" sz="1000" dirty="0">
              <a:solidFill>
                <a:srgbClr val="FF0000"/>
              </a:solidFill>
              <a:latin typeface="+mn-lt"/>
              <a:cs typeface="Nokia Pure Headline Light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NAS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acknowledgement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from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UE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FBE7DCBA-AE54-4E32-A19B-1D46DEDBCB57}"/>
              </a:ext>
            </a:extLst>
          </p:cNvPr>
          <p:cNvCxnSpPr>
            <a:cxnSpLocks/>
          </p:cNvCxnSpPr>
          <p:nvPr/>
        </p:nvCxnSpPr>
        <p:spPr>
          <a:xfrm>
            <a:off x="5391439" y="3352640"/>
            <a:ext cx="1052769" cy="230122"/>
          </a:xfrm>
          <a:prstGeom prst="straightConnector1">
            <a:avLst/>
          </a:prstGeom>
          <a:ln w="6350" cmpd="sng">
            <a:solidFill>
              <a:srgbClr val="FF0000"/>
            </a:solidFill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02C3DF5-5624-4D9A-96D0-26CFD65DCF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584226"/>
              </p:ext>
            </p:extLst>
          </p:nvPr>
        </p:nvGraphicFramePr>
        <p:xfrm>
          <a:off x="5619418" y="968267"/>
          <a:ext cx="3334304" cy="37162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8" name="Visio" r:id="rId3" imgW="5238912" imgH="5838825" progId="Visio.Drawing.11">
                  <p:embed/>
                </p:oleObj>
              </mc:Choice>
              <mc:Fallback>
                <p:oleObj name="Visio" r:id="rId3" imgW="5238912" imgH="5838825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19418" y="968267"/>
                        <a:ext cx="3334304" cy="371623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026CEA79-CF4D-49B5-A1B7-D5AE8E449E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8575336"/>
              </p:ext>
            </p:extLst>
          </p:nvPr>
        </p:nvGraphicFramePr>
        <p:xfrm>
          <a:off x="206435" y="123478"/>
          <a:ext cx="2997413" cy="47389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9" name="Picture" r:id="rId5" imgW="5675127" imgH="9111256" progId="Word.Picture.8">
                  <p:embed/>
                </p:oleObj>
              </mc:Choice>
              <mc:Fallback>
                <p:oleObj name="Picture" r:id="rId5" imgW="5675127" imgH="9111256" progId="Word.Picture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435" y="123478"/>
                        <a:ext cx="2997413" cy="473899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BAD93D24-E286-4E17-81DF-AFEA8C1AF473}"/>
              </a:ext>
            </a:extLst>
          </p:cNvPr>
          <p:cNvSpPr txBox="1"/>
          <p:nvPr/>
        </p:nvSpPr>
        <p:spPr>
          <a:xfrm>
            <a:off x="3435051" y="2768029"/>
            <a:ext cx="214506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UE and AMF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know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new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5G-GUTI is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needed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but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it’s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not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confirmed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yet</a:t>
            </a:r>
            <a:endParaRPr lang="fi-FI" sz="1000" dirty="0">
              <a:solidFill>
                <a:srgbClr val="FF0000"/>
              </a:solidFill>
              <a:latin typeface="+mn-lt"/>
              <a:cs typeface="Nokia Pure Headline Light"/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0A2E0256-9AE7-4908-91D7-31105769ED95}"/>
              </a:ext>
            </a:extLst>
          </p:cNvPr>
          <p:cNvCxnSpPr>
            <a:cxnSpLocks/>
          </p:cNvCxnSpPr>
          <p:nvPr/>
        </p:nvCxnSpPr>
        <p:spPr>
          <a:xfrm flipH="1">
            <a:off x="683568" y="2283718"/>
            <a:ext cx="2695750" cy="1584176"/>
          </a:xfrm>
          <a:prstGeom prst="straightConnector1">
            <a:avLst/>
          </a:prstGeom>
          <a:ln w="6350" cmpd="sng">
            <a:solidFill>
              <a:srgbClr val="FF0000"/>
            </a:solidFill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C7F37839-AD3C-40F8-A159-5254B080E4C8}"/>
              </a:ext>
            </a:extLst>
          </p:cNvPr>
          <p:cNvCxnSpPr>
            <a:cxnSpLocks/>
          </p:cNvCxnSpPr>
          <p:nvPr/>
        </p:nvCxnSpPr>
        <p:spPr>
          <a:xfrm flipH="1">
            <a:off x="356230" y="2934203"/>
            <a:ext cx="3023088" cy="1149715"/>
          </a:xfrm>
          <a:prstGeom prst="straightConnector1">
            <a:avLst/>
          </a:prstGeom>
          <a:ln w="6350" cmpd="sng">
            <a:solidFill>
              <a:srgbClr val="FF0000"/>
            </a:solidFill>
            <a:prstDash val="lgDash"/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3757289D-F015-4C76-9671-6AD6839633B7}"/>
              </a:ext>
            </a:extLst>
          </p:cNvPr>
          <p:cNvSpPr txBox="1"/>
          <p:nvPr/>
        </p:nvSpPr>
        <p:spPr>
          <a:xfrm>
            <a:off x="3419872" y="3219822"/>
            <a:ext cx="2145061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UE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sends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NAS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acknowledgement</a:t>
            </a:r>
            <a:endParaRPr lang="fi-FI" sz="1000" dirty="0">
              <a:solidFill>
                <a:srgbClr val="FF0000"/>
              </a:solidFill>
              <a:latin typeface="+mn-lt"/>
              <a:cs typeface="Nokia Pure Headline Ligh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9B89C9B-6443-47F7-A84C-817A5D501FF8}"/>
              </a:ext>
            </a:extLst>
          </p:cNvPr>
          <p:cNvSpPr txBox="1"/>
          <p:nvPr/>
        </p:nvSpPr>
        <p:spPr>
          <a:xfrm>
            <a:off x="3419872" y="4136181"/>
            <a:ext cx="2237792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UE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takes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new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5G-GUTI in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use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after</a:t>
            </a:r>
            <a:endParaRPr lang="fi-FI" sz="1000" dirty="0">
              <a:solidFill>
                <a:srgbClr val="FF0000"/>
              </a:solidFill>
              <a:latin typeface="+mn-lt"/>
              <a:cs typeface="Nokia Pure Headline Light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RRC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ack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to RRC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msg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containing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NAS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ack</a:t>
            </a:r>
            <a:endParaRPr lang="fi-FI" sz="1000" dirty="0">
              <a:solidFill>
                <a:srgbClr val="FF0000"/>
              </a:solidFill>
              <a:latin typeface="+mn-lt"/>
              <a:cs typeface="Nokia Pure Headline Light"/>
            </a:endParaRP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1FD00340-FC7F-487F-BB50-F6FDC5300353}"/>
              </a:ext>
            </a:extLst>
          </p:cNvPr>
          <p:cNvCxnSpPr>
            <a:cxnSpLocks/>
          </p:cNvCxnSpPr>
          <p:nvPr/>
        </p:nvCxnSpPr>
        <p:spPr>
          <a:xfrm flipH="1">
            <a:off x="971600" y="3296766"/>
            <a:ext cx="2428556" cy="856151"/>
          </a:xfrm>
          <a:prstGeom prst="straightConnector1">
            <a:avLst/>
          </a:prstGeom>
          <a:ln w="6350" cmpd="sng">
            <a:solidFill>
              <a:srgbClr val="FF0000"/>
            </a:solidFill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7D40D166-FF29-482B-9911-01E69FBE8377}"/>
              </a:ext>
            </a:extLst>
          </p:cNvPr>
          <p:cNvCxnSpPr/>
          <p:nvPr/>
        </p:nvCxnSpPr>
        <p:spPr>
          <a:xfrm>
            <a:off x="5636941" y="3111631"/>
            <a:ext cx="321614" cy="0"/>
          </a:xfrm>
          <a:prstGeom prst="line">
            <a:avLst/>
          </a:prstGeom>
          <a:ln w="6350" cmpd="sng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6AD1D8C3-A9CA-463D-8949-0DE7AFDBBD63}"/>
              </a:ext>
            </a:extLst>
          </p:cNvPr>
          <p:cNvCxnSpPr/>
          <p:nvPr/>
        </p:nvCxnSpPr>
        <p:spPr>
          <a:xfrm>
            <a:off x="233009" y="4109275"/>
            <a:ext cx="321614" cy="0"/>
          </a:xfrm>
          <a:prstGeom prst="line">
            <a:avLst/>
          </a:prstGeom>
          <a:ln w="6350" cmpd="sng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39B7D1DE-B87A-41CE-BCC3-A1C7B81A9AC0}"/>
              </a:ext>
            </a:extLst>
          </p:cNvPr>
          <p:cNvCxnSpPr>
            <a:cxnSpLocks/>
          </p:cNvCxnSpPr>
          <p:nvPr/>
        </p:nvCxnSpPr>
        <p:spPr>
          <a:xfrm flipV="1">
            <a:off x="5455686" y="3674514"/>
            <a:ext cx="1564586" cy="49364"/>
          </a:xfrm>
          <a:prstGeom prst="straightConnector1">
            <a:avLst/>
          </a:prstGeom>
          <a:ln w="6350" cmpd="sng">
            <a:solidFill>
              <a:srgbClr val="FF0000"/>
            </a:solidFill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81601F53-F29B-48D6-BCDD-F95590F4E5FD}"/>
              </a:ext>
            </a:extLst>
          </p:cNvPr>
          <p:cNvCxnSpPr>
            <a:cxnSpLocks/>
          </p:cNvCxnSpPr>
          <p:nvPr/>
        </p:nvCxnSpPr>
        <p:spPr>
          <a:xfrm flipH="1">
            <a:off x="1259632" y="3765292"/>
            <a:ext cx="2140524" cy="471131"/>
          </a:xfrm>
          <a:prstGeom prst="straightConnector1">
            <a:avLst/>
          </a:prstGeom>
          <a:ln w="6350" cmpd="sng">
            <a:solidFill>
              <a:srgbClr val="FF0000"/>
            </a:solidFill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AE513297-6523-4A45-94C8-B80B04D1E989}"/>
              </a:ext>
            </a:extLst>
          </p:cNvPr>
          <p:cNvCxnSpPr>
            <a:cxnSpLocks/>
          </p:cNvCxnSpPr>
          <p:nvPr/>
        </p:nvCxnSpPr>
        <p:spPr>
          <a:xfrm flipH="1">
            <a:off x="393816" y="4290069"/>
            <a:ext cx="2985502" cy="19636"/>
          </a:xfrm>
          <a:prstGeom prst="straightConnector1">
            <a:avLst/>
          </a:prstGeom>
          <a:ln w="6350" cmpd="sng">
            <a:solidFill>
              <a:srgbClr val="FF0000"/>
            </a:solidFill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7F1AFBF8-F7BA-4349-B6E4-40DB022EEC90}"/>
              </a:ext>
            </a:extLst>
          </p:cNvPr>
          <p:cNvCxnSpPr>
            <a:cxnSpLocks/>
          </p:cNvCxnSpPr>
          <p:nvPr/>
        </p:nvCxnSpPr>
        <p:spPr>
          <a:xfrm>
            <a:off x="5391439" y="4152917"/>
            <a:ext cx="404697" cy="0"/>
          </a:xfrm>
          <a:prstGeom prst="straightConnector1">
            <a:avLst/>
          </a:prstGeom>
          <a:ln w="6350" cmpd="sng">
            <a:solidFill>
              <a:srgbClr val="FF0000"/>
            </a:solidFill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93A69AAC-CE5B-479B-AE3E-CCC836FA6D40}"/>
              </a:ext>
            </a:extLst>
          </p:cNvPr>
          <p:cNvSpPr txBox="1"/>
          <p:nvPr/>
        </p:nvSpPr>
        <p:spPr>
          <a:xfrm>
            <a:off x="3419872" y="4515966"/>
            <a:ext cx="2061462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Both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5G-TMSI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delivery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methods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are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</a:p>
          <a:p>
            <a:pPr marL="0" indent="0">
              <a:spcBef>
                <a:spcPts val="0"/>
              </a:spcBef>
              <a:buNone/>
            </a:pP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Equally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secure</a:t>
            </a:r>
            <a:endParaRPr lang="fi-FI" sz="1000" dirty="0">
              <a:solidFill>
                <a:srgbClr val="FF0000"/>
              </a:solidFill>
              <a:latin typeface="+mn-lt"/>
              <a:cs typeface="Nokia Pure Headline Light"/>
            </a:endParaRPr>
          </a:p>
        </p:txBody>
      </p:sp>
    </p:spTree>
    <p:extLst>
      <p:ext uri="{BB962C8B-B14F-4D97-AF65-F5344CB8AC3E}">
        <p14:creationId xmlns:p14="http://schemas.microsoft.com/office/powerpoint/2010/main" val="411109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  <p:bldP spid="19" grpId="0"/>
      <p:bldP spid="30" grpId="0"/>
      <p:bldP spid="31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E694FCE-BFF7-4338-A245-5438F9402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195486"/>
            <a:ext cx="5544616" cy="309600"/>
          </a:xfrm>
        </p:spPr>
        <p:txBody>
          <a:bodyPr/>
          <a:lstStyle/>
          <a:p>
            <a:r>
              <a:rPr lang="en-US" sz="1800" dirty="0"/>
              <a:t>Error handling during 5G-TMSI generation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9ADA5B3-69F4-4779-8E99-FE30CC4B9430}"/>
              </a:ext>
            </a:extLst>
          </p:cNvPr>
          <p:cNvSpPr/>
          <p:nvPr/>
        </p:nvSpPr>
        <p:spPr>
          <a:xfrm>
            <a:off x="251520" y="699542"/>
            <a:ext cx="3744416" cy="39849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288925" indent="-1714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</a:rPr>
              <a:t>Whichever side takes the lead in three-way negotiation, the last step is always acknowledged in RRC layer</a:t>
            </a:r>
          </a:p>
          <a:p>
            <a:pPr marL="288925" indent="-1714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</a:rPr>
              <a:t>Secure delivery of new temporary identity follows the three-way negotiation principle used in Registration procedure</a:t>
            </a:r>
          </a:p>
          <a:p>
            <a:pPr marL="288925" indent="-1714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</a:rPr>
              <a:t>Possible loss of the last RRC message in step 8 cannot be prevented, but it is no more likely than in Registration procedure</a:t>
            </a:r>
          </a:p>
          <a:p>
            <a:pPr marL="288925" indent="-1714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</a:rPr>
              <a:t>AMF error recovery if RRC message in step 8 is lost</a:t>
            </a:r>
          </a:p>
          <a:p>
            <a:pPr marL="403225" indent="-285750">
              <a:buFont typeface="+mj-lt"/>
              <a:buAutoNum type="arabicPeriod"/>
            </a:pPr>
            <a:r>
              <a:rPr lang="en-US" sz="1000" dirty="0">
                <a:solidFill>
                  <a:schemeClr val="bg1"/>
                </a:solidFill>
              </a:rPr>
              <a:t>If step 8 fails, then lower layers attempt to re-transmit the same message for 100 – 2000 </a:t>
            </a:r>
            <a:r>
              <a:rPr lang="en-US" sz="1000" dirty="0" err="1">
                <a:solidFill>
                  <a:schemeClr val="bg1"/>
                </a:solidFill>
              </a:rPr>
              <a:t>ms</a:t>
            </a:r>
            <a:endParaRPr lang="en-US" sz="1000" dirty="0">
              <a:solidFill>
                <a:schemeClr val="bg1"/>
              </a:solidFill>
            </a:endParaRPr>
          </a:p>
          <a:p>
            <a:pPr marL="403225" indent="-285750">
              <a:buFont typeface="+mj-lt"/>
              <a:buAutoNum type="arabicPeriod"/>
            </a:pPr>
            <a:r>
              <a:rPr lang="en-US" sz="1000" dirty="0">
                <a:solidFill>
                  <a:schemeClr val="bg1"/>
                </a:solidFill>
              </a:rPr>
              <a:t>UE NAS level criteria to adopt new 5G-GUTI is not met until step 8 is completed</a:t>
            </a:r>
          </a:p>
          <a:p>
            <a:pPr marL="403225" indent="-285750">
              <a:buFont typeface="+mj-lt"/>
              <a:buAutoNum type="arabicPeriod"/>
            </a:pPr>
            <a:r>
              <a:rPr lang="en-US" sz="1000" dirty="0">
                <a:solidFill>
                  <a:schemeClr val="bg1"/>
                </a:solidFill>
              </a:rPr>
              <a:t>Based on UE re-transmitted CP SR with old 5G-GUTI (step 6a), the AMF falls back to the previous 5G-GUTI when responding in step 7a with SR</a:t>
            </a:r>
          </a:p>
          <a:p>
            <a:pPr marL="403225" indent="-285750">
              <a:buFont typeface="+mj-lt"/>
              <a:buAutoNum type="arabicPeriod"/>
            </a:pPr>
            <a:r>
              <a:rPr lang="en-US" sz="1000" dirty="0">
                <a:solidFill>
                  <a:schemeClr val="bg1"/>
                </a:solidFill>
              </a:rPr>
              <a:t>If the re-transmission is completed successfully (as in step 8a), the AMF knows that the procedure was successful and starts using new 5G-GUTI</a:t>
            </a:r>
          </a:p>
          <a:p>
            <a:pPr marL="403225" indent="-285750">
              <a:buFont typeface="+mj-lt"/>
              <a:buAutoNum type="arabicPeriod"/>
            </a:pPr>
            <a:endParaRPr lang="en-US" sz="1000" dirty="0">
              <a:solidFill>
                <a:schemeClr val="bg1"/>
              </a:solidFill>
            </a:endParaRPr>
          </a:p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bg1"/>
                </a:solidFill>
              </a:rPr>
              <a:t>AMF must handle error recover in any  case, but: </a:t>
            </a:r>
          </a:p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bg1"/>
                </a:solidFill>
              </a:rPr>
              <a:t>Error recovery during 5G-GUTI assignment is more efficient than paging fallback using multiple 5G-GUTIs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DBB9341-CC8F-4943-A714-665C2C7CF540}"/>
              </a:ext>
            </a:extLst>
          </p:cNvPr>
          <p:cNvSpPr txBox="1"/>
          <p:nvPr/>
        </p:nvSpPr>
        <p:spPr>
          <a:xfrm>
            <a:off x="4211960" y="2840037"/>
            <a:ext cx="1154162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Lower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layers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detect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</a:p>
          <a:p>
            <a:pPr marL="0" indent="0">
              <a:spcBef>
                <a:spcPts val="0"/>
              </a:spcBef>
              <a:buNone/>
            </a:pP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missing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ACK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02C3DF5-5624-4D9A-96D0-26CFD65DCF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9562056"/>
              </p:ext>
            </p:extLst>
          </p:nvPr>
        </p:nvGraphicFramePr>
        <p:xfrm>
          <a:off x="5486400" y="647700"/>
          <a:ext cx="3622675" cy="4037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4" name="Visio" r:id="rId3" imgW="5238912" imgH="5838825" progId="Visio.Drawing.11">
                  <p:embed/>
                </p:oleObj>
              </mc:Choice>
              <mc:Fallback>
                <p:oleObj name="Visio" r:id="rId3" imgW="5238912" imgH="5838825" progId="Visio.Drawing.11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02C3DF5-5624-4D9A-96D0-26CFD65DCF3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647700"/>
                        <a:ext cx="3622675" cy="40370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Box 30">
            <a:extLst>
              <a:ext uri="{FF2B5EF4-FFF2-40B4-BE49-F238E27FC236}">
                <a16:creationId xmlns:a16="http://schemas.microsoft.com/office/drawing/2014/main" id="{D9B89C9B-6443-47F7-A84C-817A5D501FF8}"/>
              </a:ext>
            </a:extLst>
          </p:cNvPr>
          <p:cNvSpPr txBox="1"/>
          <p:nvPr/>
        </p:nvSpPr>
        <p:spPr>
          <a:xfrm>
            <a:off x="4067944" y="3922815"/>
            <a:ext cx="1567024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AMF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error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recovery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: </a:t>
            </a:r>
          </a:p>
          <a:p>
            <a:pPr marL="0" indent="0">
              <a:spcBef>
                <a:spcPts val="0"/>
              </a:spcBef>
              <a:buNone/>
            </a:pP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AMF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falls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back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to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old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5G-GUTI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until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the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re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-transmission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procedure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is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completed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successfully</a:t>
            </a:r>
            <a:endParaRPr lang="fi-FI" sz="1000" dirty="0">
              <a:solidFill>
                <a:srgbClr val="FF0000"/>
              </a:solidFill>
              <a:latin typeface="+mn-lt"/>
              <a:cs typeface="Nokia Pure Headline Light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In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step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8a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39B7D1DE-B87A-41CE-BCC3-A1C7B81A9AC0}"/>
              </a:ext>
            </a:extLst>
          </p:cNvPr>
          <p:cNvCxnSpPr>
            <a:cxnSpLocks/>
          </p:cNvCxnSpPr>
          <p:nvPr/>
        </p:nvCxnSpPr>
        <p:spPr>
          <a:xfrm>
            <a:off x="5148066" y="3075806"/>
            <a:ext cx="576062" cy="576064"/>
          </a:xfrm>
          <a:prstGeom prst="straightConnector1">
            <a:avLst/>
          </a:prstGeom>
          <a:ln w="6350" cmpd="sng">
            <a:solidFill>
              <a:srgbClr val="FF0000"/>
            </a:solidFill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7F1AFBF8-F7BA-4349-B6E4-40DB022EEC90}"/>
              </a:ext>
            </a:extLst>
          </p:cNvPr>
          <p:cNvCxnSpPr>
            <a:cxnSpLocks/>
          </p:cNvCxnSpPr>
          <p:nvPr/>
        </p:nvCxnSpPr>
        <p:spPr>
          <a:xfrm flipV="1">
            <a:off x="5436096" y="4332462"/>
            <a:ext cx="1584176" cy="1"/>
          </a:xfrm>
          <a:prstGeom prst="straightConnector1">
            <a:avLst/>
          </a:prstGeom>
          <a:ln w="6350" cmpd="sng">
            <a:solidFill>
              <a:srgbClr val="FF0000"/>
            </a:solidFill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9E53BF76-3193-4DD8-832F-9460055663BB}"/>
              </a:ext>
            </a:extLst>
          </p:cNvPr>
          <p:cNvSpPr txBox="1"/>
          <p:nvPr/>
        </p:nvSpPr>
        <p:spPr>
          <a:xfrm>
            <a:off x="4139952" y="3344093"/>
            <a:ext cx="900888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Lower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layer</a:t>
            </a:r>
            <a:endParaRPr lang="fi-FI" sz="1000" dirty="0">
              <a:solidFill>
                <a:srgbClr val="FF0000"/>
              </a:solidFill>
              <a:latin typeface="+mn-lt"/>
              <a:cs typeface="Nokia Pure Headline Light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re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-transmission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CE6CED51-2DF0-4EC0-9BC0-8876CF75C147}"/>
              </a:ext>
            </a:extLst>
          </p:cNvPr>
          <p:cNvCxnSpPr>
            <a:cxnSpLocks/>
          </p:cNvCxnSpPr>
          <p:nvPr/>
        </p:nvCxnSpPr>
        <p:spPr>
          <a:xfrm>
            <a:off x="5220072" y="3651870"/>
            <a:ext cx="504056" cy="270945"/>
          </a:xfrm>
          <a:prstGeom prst="straightConnector1">
            <a:avLst/>
          </a:prstGeom>
          <a:ln w="6350" cmpd="sng">
            <a:solidFill>
              <a:srgbClr val="FF0000"/>
            </a:solidFill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8257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E694FCE-BFF7-4338-A245-5438F94022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Conclusion</a:t>
            </a:r>
            <a:endParaRPr lang="en-US" dirty="0"/>
          </a:p>
        </p:txBody>
      </p:sp>
      <p:sp>
        <p:nvSpPr>
          <p:cNvPr id="114" name="Text Placeholder 1">
            <a:extLst>
              <a:ext uri="{FF2B5EF4-FFF2-40B4-BE49-F238E27FC236}">
                <a16:creationId xmlns:a16="http://schemas.microsoft.com/office/drawing/2014/main" id="{55659049-0FE7-456F-B855-8A64A937746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3528" y="699541"/>
            <a:ext cx="8496944" cy="4032449"/>
          </a:xfrm>
        </p:spPr>
        <p:txBody>
          <a:bodyPr/>
          <a:lstStyle/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Registration / UCU assign 5G-TMSI offset to UE along with new 5G-GUTI</a:t>
            </a:r>
          </a:p>
          <a:p>
            <a:pPr marL="862013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No change in 5G-TMSI assignment reliability</a:t>
            </a:r>
          </a:p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New 5G-TMSI value is first indicated in DL NAS message</a:t>
            </a:r>
          </a:p>
          <a:p>
            <a:pPr marL="862013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Explicitly assigned 5G-GUTI value (Registration/UCU)</a:t>
            </a:r>
          </a:p>
          <a:p>
            <a:pPr marL="862013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Indication of generate new 5G-TMSI value using already received 5G-TMSI offset (MT-EDT)</a:t>
            </a:r>
          </a:p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Reception / generation of new 5G-GUTI value does not take it in active use yet</a:t>
            </a:r>
          </a:p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Adoption of new 5G-GUTI requires UE NAS level acknowledgement</a:t>
            </a:r>
          </a:p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AMF starts using new 5G-GUTI in use after UE NAS level acknowledgement</a:t>
            </a:r>
          </a:p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UE starts using 5G-GUTI after RRC ack to UE NAS level acknowledgment</a:t>
            </a:r>
          </a:p>
          <a:p>
            <a:pPr marL="403225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tx1"/>
              </a:solidFill>
            </a:endParaRPr>
          </a:p>
          <a:p>
            <a:pPr marL="403225" indent="-285750">
              <a:buFont typeface="Wingdings" panose="05000000000000000000" pitchFamily="2" charset="2"/>
              <a:buChar char="Ø"/>
            </a:pPr>
            <a:r>
              <a:rPr lang="en-US" sz="1800" dirty="0">
                <a:solidFill>
                  <a:schemeClr val="tx1"/>
                </a:solidFill>
              </a:rPr>
              <a:t>5G-TMSI offset is as reliable means </a:t>
            </a:r>
            <a:r>
              <a:rPr lang="en-US" sz="1800">
                <a:solidFill>
                  <a:schemeClr val="tx1"/>
                </a:solidFill>
              </a:rPr>
              <a:t>to deliver </a:t>
            </a:r>
            <a:r>
              <a:rPr lang="en-US" sz="1800" dirty="0">
                <a:solidFill>
                  <a:schemeClr val="tx1"/>
                </a:solidFill>
              </a:rPr>
              <a:t>new 5G-GUTI as Registration and UCU procedures in TS 23.502</a:t>
            </a:r>
          </a:p>
        </p:txBody>
      </p:sp>
    </p:spTree>
    <p:extLst>
      <p:ext uri="{BB962C8B-B14F-4D97-AF65-F5344CB8AC3E}">
        <p14:creationId xmlns:p14="http://schemas.microsoft.com/office/powerpoint/2010/main" val="3816720747"/>
      </p:ext>
    </p:extLst>
  </p:cSld>
  <p:clrMapOvr>
    <a:masterClrMapping/>
  </p:clrMapOvr>
</p:sld>
</file>

<file path=ppt/theme/theme1.xml><?xml version="1.0" encoding="utf-8"?>
<a:theme xmlns:a="http://schemas.openxmlformats.org/drawingml/2006/main" name="11_PPT_Example_Newtheme_v30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 fontAlgn="auto">
          <a:spcBef>
            <a:spcPts val="0"/>
          </a:spcBef>
          <a:spcAft>
            <a:spcPts val="0"/>
          </a:spcAft>
          <a:defRPr sz="1200" dirty="0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0" indent="0">
          <a:spcBef>
            <a:spcPts val="0"/>
          </a:spcBef>
          <a:buNone/>
          <a:defRPr sz="1200" dirty="0" smtClean="0">
            <a:solidFill>
              <a:schemeClr val="tx2"/>
            </a:solidFill>
            <a:latin typeface="+mn-lt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_Example_Newtheme_v30" id="{DA980A40-078E-48DC-8D04-5D225305665E}" vid="{8ED24D09-FD32-4636-A74B-E0307A050BA7}"/>
    </a:ext>
  </a:extLst>
</a:theme>
</file>

<file path=ppt/theme/theme2.xml><?xml version="1.0" encoding="utf-8"?>
<a:theme xmlns:a="http://schemas.openxmlformats.org/drawingml/2006/main" name="3_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smtClean="0">
            <a:solidFill>
              <a:schemeClr val="bg1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_Pure_PPT_Corp_V3" id="{EBFA465A-F99A-440C-9EAF-9E2AFF539F79}" vid="{74E9AEE0-7FE0-4E86-A209-704C6EA35B3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SharedContentType xmlns="Microsoft.SharePoint.Taxonomy.ContentTypeSync" SourceId="34c87397-5fc1-491e-85e7-d6110dbe9cbd" ContentTypeId="0x0101" PreviousValue="false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2721952339BD4AA67475AA1B500C36" ma:contentTypeVersion="24" ma:contentTypeDescription="Create a new document." ma:contentTypeScope="" ma:versionID="1644153a2a471aad41a2ba000af13b5a">
  <xsd:schema xmlns:xsd="http://www.w3.org/2001/XMLSchema" xmlns:xs="http://www.w3.org/2001/XMLSchema" xmlns:p="http://schemas.microsoft.com/office/2006/metadata/properties" xmlns:ns2="71c5aaf6-e6ce-465b-b873-5148d2a4c105" xmlns:ns3="3b34c8f0-1ef5-4d1e-bb66-517ce7fe7356" xmlns:ns4="f659f8e2-1f61-4f73-8f5e-1b768c00d15a" xmlns:ns5="a3840f4f-04be-43d1-b2ef-6ff1382503c7" targetNamespace="http://schemas.microsoft.com/office/2006/metadata/properties" ma:root="true" ma:fieldsID="e0a4883263f3edd259add6add2a7a8ac" ns2:_="" ns3:_="" ns4:_="" ns5:_="">
    <xsd:import namespace="71c5aaf6-e6ce-465b-b873-5148d2a4c105"/>
    <xsd:import namespace="3b34c8f0-1ef5-4d1e-bb66-517ce7fe7356"/>
    <xsd:import namespace="f659f8e2-1f61-4f73-8f5e-1b768c00d15a"/>
    <xsd:import namespace="a3840f4f-04be-43d1-b2ef-6ff1382503c7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Information" minOccurs="0"/>
                <xsd:element ref="ns4:MediaServiceMetadata" minOccurs="0"/>
                <xsd:element ref="ns4:MediaServiceFastMetadata" minOccurs="0"/>
                <xsd:element ref="ns5:SharedWithUsers" minOccurs="0"/>
                <xsd:element ref="ns5:SharedWithDetails" minOccurs="0"/>
                <xsd:element ref="ns3:Associated_x0020_Task" minOccurs="0"/>
                <xsd:element ref="ns4:MediaServiceAutoTags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Information" ma:index="12" nillable="true" ma:displayName="Information" ma:description="Add here comments or additional information about the file" ma:internalName="Information">
      <xsd:simpleType>
        <xsd:restriction base="dms:Note">
          <xsd:maxLength value="255"/>
        </xsd:restriction>
      </xsd:simpleType>
    </xsd:element>
    <xsd:element name="Associated_x0020_Task" ma:index="17" nillable="true" ma:displayName="C5G Task" ma:description="Task working on topic" ma:internalName="Associated_x0020_Task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E2E Arch and Prot"/>
                    <xsd:enumeration value="5G Radio"/>
                    <xsd:enumeration value="LTE Radio"/>
                    <xsd:enumeration value="E2E CIoT"/>
                    <xsd:enumeration value="E2E Verticals"/>
                    <xsd:enumeration value="EPC"/>
                    <xsd:enumeration value="IMS"/>
                    <xsd:enumeration value="SEC"/>
                    <xsd:enumeration value="Network Management"/>
                    <xsd:enumeration value="Virtualization"/>
                    <xsd:enumeration value="MEC"/>
                    <xsd:enumeration value="None (handled in delegation)"/>
                  </xsd:restriction>
                </xsd:simple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659f8e2-1f61-4f73-8f5e-1b768c00d15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840f4f-04be-43d1-b2ef-6ff1382503c7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>
  <documentManagement>
    <Information xmlns="3b34c8f0-1ef5-4d1e-bb66-517ce7fe7356" xsi:nil="true"/>
    <Associated_x0020_Task xmlns="3b34c8f0-1ef5-4d1e-bb66-517ce7fe7356"/>
    <_dlc_DocId xmlns="71c5aaf6-e6ce-465b-b873-5148d2a4c105">5AIRPNAIUNRU-2028481721-2250</_dlc_DocId>
    <_dlc_DocIdUrl xmlns="71c5aaf6-e6ce-465b-b873-5148d2a4c105">
      <Url>https://nokia.sharepoint.com/sites/c5g/e2earch/_layouts/15/DocIdRedir.aspx?ID=5AIRPNAIUNRU-2028481721-2250</Url>
      <Description>5AIRPNAIUNRU-2028481721-2250</Description>
    </_dlc_DocIdUrl>
    <SharedWithUsers xmlns="a3840f4f-04be-43d1-b2ef-6ff1382503c7">
      <UserInfo>
        <DisplayName>Porter, Andy (Nokia - US)</DisplayName>
        <AccountId>2356</AccountId>
        <AccountType/>
      </UserInfo>
    </SharedWithUsers>
    <HideFromDelve xmlns="71c5aaf6-e6ce-465b-b873-5148d2a4c105">false</HideFromDelve>
  </documentManagement>
</p:properties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8571756-E31A-4903-A946-868156A53057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C3192D34-7F79-4A5B-8EE7-F8A787EC64E8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7E0D06FA-14B8-4093-B1E2-55C031507DD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b34c8f0-1ef5-4d1e-bb66-517ce7fe7356"/>
    <ds:schemaRef ds:uri="f659f8e2-1f61-4f73-8f5e-1b768c00d15a"/>
    <ds:schemaRef ds:uri="a3840f4f-04be-43d1-b2ef-6ff1382503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A0B97C08-603A-4CDE-B5B1-6A28DE9A9309}">
  <ds:schemaRefs>
    <ds:schemaRef ds:uri="http://purl.org/dc/elements/1.1/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a3840f4f-04be-43d1-b2ef-6ff1382503c7"/>
    <ds:schemaRef ds:uri="http://purl.org/dc/dcmitype/"/>
    <ds:schemaRef ds:uri="http://schemas.microsoft.com/office/infopath/2007/PartnerControls"/>
    <ds:schemaRef ds:uri="3b34c8f0-1ef5-4d1e-bb66-517ce7fe7356"/>
    <ds:schemaRef ds:uri="http://schemas.microsoft.com/office/2006/metadata/properties"/>
    <ds:schemaRef ds:uri="f659f8e2-1f61-4f73-8f5e-1b768c00d15a"/>
    <ds:schemaRef ds:uri="71c5aaf6-e6ce-465b-b873-5148d2a4c105"/>
    <ds:schemaRef ds:uri="http://www.w3.org/XML/1998/namespace"/>
  </ds:schemaRefs>
</ds:datastoreItem>
</file>

<file path=customXml/itemProps5.xml><?xml version="1.0" encoding="utf-8"?>
<ds:datastoreItem xmlns:ds="http://schemas.openxmlformats.org/officeDocument/2006/customXml" ds:itemID="{5D8AB0FD-C2D0-4DF6-934F-A73DDE926B3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NEW Nokia_Pure_PPT_NOKIA_BELL_LABS_V2.2</Template>
  <TotalTime>0</TotalTime>
  <Words>1077</Words>
  <Application>Microsoft Office PowerPoint</Application>
  <PresentationFormat>On-screen Show (16:9)</PresentationFormat>
  <Paragraphs>107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21" baseType="lpstr">
      <vt:lpstr>Arial</vt:lpstr>
      <vt:lpstr>Calibri</vt:lpstr>
      <vt:lpstr>Lucida Grande</vt:lpstr>
      <vt:lpstr>Nokia Pure Headline Light</vt:lpstr>
      <vt:lpstr>Nokia Pure Headline Ultra Light</vt:lpstr>
      <vt:lpstr>Nokia Pure Text</vt:lpstr>
      <vt:lpstr>Nokia Pure Text Light</vt:lpstr>
      <vt:lpstr>Wingdings</vt:lpstr>
      <vt:lpstr>11_PPT_Example_Newtheme_v30</vt:lpstr>
      <vt:lpstr>3_Nokia White Master with headline</vt:lpstr>
      <vt:lpstr>Picture</vt:lpstr>
      <vt:lpstr>Visio</vt:lpstr>
      <vt:lpstr>PowerPoint Presentation</vt:lpstr>
      <vt:lpstr>5G MT-EDT challenges</vt:lpstr>
      <vt:lpstr>MT-EDT using pre-assigned 5G-TMSI values</vt:lpstr>
      <vt:lpstr>Registration with 5G-TMSI offset assignment</vt:lpstr>
      <vt:lpstr>MT-EDT and 5G-TMSI update</vt:lpstr>
      <vt:lpstr>5G-GUTI re-allocation in S2-2000264</vt:lpstr>
      <vt:lpstr>5G-GUTI re-assignment in Registration vs. 5G-TMSI offset      (please view in slide show mode)</vt:lpstr>
      <vt:lpstr>Error handling during 5G-TMSI generation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2016-06-06T12:36:19Z</dcterms:created>
  <dcterms:modified xsi:type="dcterms:W3CDTF">2020-02-24T12:59:24Z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bjectLinks">
    <vt:lpwstr>{FA867ADF-0854-4EEA-9888-D8B44F01242E}</vt:lpwstr>
  </property>
  <property fmtid="{D5CDD505-2E9C-101B-9397-08002B2CF9AE}" pid="3" name="ContentTypeId">
    <vt:lpwstr>0x010100B82721952339BD4AA67475AA1B500C36</vt:lpwstr>
  </property>
  <property fmtid="{D5CDD505-2E9C-101B-9397-08002B2CF9AE}" pid="4" name="_NewReviewCycle">
    <vt:lpwstr/>
  </property>
  <property fmtid="{D5CDD505-2E9C-101B-9397-08002B2CF9AE}" pid="5" name="_dlc_DocIdItemGuid">
    <vt:lpwstr>e973f377-5504-4637-a0ed-b03ffd0567e6</vt:lpwstr>
  </property>
</Properties>
</file>