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58" r:id="rId5"/>
    <p:sldId id="264" r:id="rId6"/>
    <p:sldId id="267" r:id="rId7"/>
    <p:sldId id="266" r:id="rId8"/>
    <p:sldId id="263" r:id="rId9"/>
    <p:sldId id="260" r:id="rId10"/>
    <p:sldId id="268" r:id="rId11"/>
    <p:sldId id="265" r:id="rId12"/>
    <p:sldId id="26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7" d="100"/>
          <a:sy n="97" d="100"/>
        </p:scale>
        <p:origin x="48" y="1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0B038-F546-4F55-A151-8CFC52CAEC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4560B51-0FBC-4C7B-98DE-FA1927BAC6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CD571D-8BC5-4219-AD99-8BBD2FD1E767}"/>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5" name="Footer Placeholder 4">
            <a:extLst>
              <a:ext uri="{FF2B5EF4-FFF2-40B4-BE49-F238E27FC236}">
                <a16:creationId xmlns:a16="http://schemas.microsoft.com/office/drawing/2014/main" id="{73764405-021A-4017-B482-BC7598F067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FF5CC5-CC20-4BCD-9E01-55DA282FB872}"/>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2098873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05E7A-7F8C-4DAD-9593-37B4C8C7A7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86C89B-2923-478F-8B2C-5C2B9400DBE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C68470-8922-4326-A031-CBA80961A8B7}"/>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5" name="Footer Placeholder 4">
            <a:extLst>
              <a:ext uri="{FF2B5EF4-FFF2-40B4-BE49-F238E27FC236}">
                <a16:creationId xmlns:a16="http://schemas.microsoft.com/office/drawing/2014/main" id="{59B540FB-1BFE-47CB-A481-9BB0D40944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C3D483-CEDB-4ECC-BED9-8DD2B4800D15}"/>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662611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78E038-67CF-43A9-8681-7D7A7A7874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AA573F-E48C-4ED7-8889-92038A1527F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2860C5-5F1A-4E6D-A7FE-5E012952FF9E}"/>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5" name="Footer Placeholder 4">
            <a:extLst>
              <a:ext uri="{FF2B5EF4-FFF2-40B4-BE49-F238E27FC236}">
                <a16:creationId xmlns:a16="http://schemas.microsoft.com/office/drawing/2014/main" id="{43E20735-464E-464F-B0B8-0A2D4F325D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63902B-9D7B-4B99-9A6C-A38399F2B072}"/>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03647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58368-DB99-4142-806E-637060F10F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CBD89D-24B2-49F5-ABB9-1D2C2009DE8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BE991C-4A6F-4F5C-B243-D792FD0FB971}"/>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5" name="Footer Placeholder 4">
            <a:extLst>
              <a:ext uri="{FF2B5EF4-FFF2-40B4-BE49-F238E27FC236}">
                <a16:creationId xmlns:a16="http://schemas.microsoft.com/office/drawing/2014/main" id="{E54FADFF-09D6-470D-9F68-172A99B317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50CC5F-19D7-4B23-B2C3-EFD05562E1DD}"/>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7115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2F9E2-1EFF-4969-B9B4-2362B3F1E8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7A9764-8073-4472-8EBF-1EFF52AA82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8DFAB22-93A5-4C66-9EEB-2574EC2D0EC6}"/>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5" name="Footer Placeholder 4">
            <a:extLst>
              <a:ext uri="{FF2B5EF4-FFF2-40B4-BE49-F238E27FC236}">
                <a16:creationId xmlns:a16="http://schemas.microsoft.com/office/drawing/2014/main" id="{A4BC04B6-98ED-42CD-8C08-FD35D1CEA5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310158-3CC6-4655-B75B-1A7F5AF3B547}"/>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833008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17BA8-A85D-4713-9971-522006174C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CF2C0D-299A-4207-A30D-9648CD479C3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66C82C-F760-43E4-A569-143AB25ADFF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728211-6C9F-40A2-B177-1B93146DBBB8}"/>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6" name="Footer Placeholder 5">
            <a:extLst>
              <a:ext uri="{FF2B5EF4-FFF2-40B4-BE49-F238E27FC236}">
                <a16:creationId xmlns:a16="http://schemas.microsoft.com/office/drawing/2014/main" id="{3010BC71-BA3E-4CB6-B937-DD92791862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C88DA6-3090-46F8-BBCC-4CC663539ECD}"/>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016242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7099A-D278-4B3E-B5DE-35E7F0CB5CD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04D8DF-6FC7-4F8D-AC6E-B2C66FC0F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5F61DC4-E78C-4FCC-813E-ECB1449837A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32DE23-A762-41AD-B4E6-ADC5BE5A9E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033ACD8-524F-4F05-AAEB-1B48F970B6C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C11BA4-84DB-4CFD-8912-430582F7011F}"/>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8" name="Footer Placeholder 7">
            <a:extLst>
              <a:ext uri="{FF2B5EF4-FFF2-40B4-BE49-F238E27FC236}">
                <a16:creationId xmlns:a16="http://schemas.microsoft.com/office/drawing/2014/main" id="{0CA9C033-5F60-4C23-99C6-9D2BC450CA9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FF87B1-D021-4E32-A6A8-3B0239A019EE}"/>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532190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01430-3FFD-4473-AB3E-B1D66119D6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7A7DBC-BECB-4DCD-AA10-77495131D722}"/>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4" name="Footer Placeholder 3">
            <a:extLst>
              <a:ext uri="{FF2B5EF4-FFF2-40B4-BE49-F238E27FC236}">
                <a16:creationId xmlns:a16="http://schemas.microsoft.com/office/drawing/2014/main" id="{D19C39B6-1239-4BC4-A1D8-EB6AB26D638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990D85-A939-4858-A0B9-185BC2058BE4}"/>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3164030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9CB020-26E6-4F7E-B6ED-00BA18E00621}"/>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3" name="Footer Placeholder 2">
            <a:extLst>
              <a:ext uri="{FF2B5EF4-FFF2-40B4-BE49-F238E27FC236}">
                <a16:creationId xmlns:a16="http://schemas.microsoft.com/office/drawing/2014/main" id="{57990AE3-471C-4D3E-B497-27F7D62629C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7D2317B-32B9-402A-ADC1-0207C2F81664}"/>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2495327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AEB26-3E36-4A57-A39F-0F889276D8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B63396-F9BB-44A1-B0F2-FE41898CFE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E9C0C3-79E0-4309-B2FB-52D84BE62D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7A0EA6C-FC30-4BFC-96C0-CE1277183414}"/>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6" name="Footer Placeholder 5">
            <a:extLst>
              <a:ext uri="{FF2B5EF4-FFF2-40B4-BE49-F238E27FC236}">
                <a16:creationId xmlns:a16="http://schemas.microsoft.com/office/drawing/2014/main" id="{48AB6D7D-F211-4838-857C-E08A97BF1D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54C5FF-36F7-45DF-A7B7-6D43FA11058C}"/>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435834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5C693-17FE-4A03-B7A7-3BC4D180CB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F2C257-AD12-4FD9-81F5-38B749DD62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E188416-F4CF-4A50-8883-B9616C9C72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E1866AE-B351-45D3-A067-FEBF166AE6F1}"/>
              </a:ext>
            </a:extLst>
          </p:cNvPr>
          <p:cNvSpPr>
            <a:spLocks noGrp="1"/>
          </p:cNvSpPr>
          <p:nvPr>
            <p:ph type="dt" sz="half" idx="10"/>
          </p:nvPr>
        </p:nvSpPr>
        <p:spPr/>
        <p:txBody>
          <a:bodyPr/>
          <a:lstStyle/>
          <a:p>
            <a:fld id="{4DB05418-5AC7-4708-8DEB-68098915A98F}" type="datetimeFigureOut">
              <a:rPr lang="en-US" smtClean="0"/>
              <a:t>5/14/2019</a:t>
            </a:fld>
            <a:endParaRPr lang="en-US"/>
          </a:p>
        </p:txBody>
      </p:sp>
      <p:sp>
        <p:nvSpPr>
          <p:cNvPr id="6" name="Footer Placeholder 5">
            <a:extLst>
              <a:ext uri="{FF2B5EF4-FFF2-40B4-BE49-F238E27FC236}">
                <a16:creationId xmlns:a16="http://schemas.microsoft.com/office/drawing/2014/main" id="{BA9FD266-938B-4E89-AD78-879DBD807F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B060FC-2DBC-421A-8D0F-FEDB0ABBC990}"/>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803290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66FB6F-D70F-4777-A4E7-8A7D144289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191CFE4-87F4-4AC4-9DA1-9CB2802D85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FC7ABA-1E6D-4E3C-9D20-889DED230B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B05418-5AC7-4708-8DEB-68098915A98F}" type="datetimeFigureOut">
              <a:rPr lang="en-US" smtClean="0"/>
              <a:t>5/14/2019</a:t>
            </a:fld>
            <a:endParaRPr lang="en-US"/>
          </a:p>
        </p:txBody>
      </p:sp>
      <p:sp>
        <p:nvSpPr>
          <p:cNvPr id="5" name="Footer Placeholder 4">
            <a:extLst>
              <a:ext uri="{FF2B5EF4-FFF2-40B4-BE49-F238E27FC236}">
                <a16:creationId xmlns:a16="http://schemas.microsoft.com/office/drawing/2014/main" id="{FC9A92D5-812B-4FBB-AF94-6E6099790F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A554D5-0E68-4A1D-9293-5FE980A4CE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8DBB56-2F9D-4FD8-B56B-87841D35BD77}" type="slidenum">
              <a:rPr lang="en-US" smtClean="0"/>
              <a:t>‹#›</a:t>
            </a:fld>
            <a:endParaRPr lang="en-US"/>
          </a:p>
        </p:txBody>
      </p:sp>
    </p:spTree>
    <p:extLst>
      <p:ext uri="{BB962C8B-B14F-4D97-AF65-F5344CB8AC3E}">
        <p14:creationId xmlns:p14="http://schemas.microsoft.com/office/powerpoint/2010/main" val="209943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94C-9422-4356-B7B9-6B54CE70A156}"/>
              </a:ext>
            </a:extLst>
          </p:cNvPr>
          <p:cNvSpPr>
            <a:spLocks noGrp="1"/>
          </p:cNvSpPr>
          <p:nvPr>
            <p:ph type="ctrTitle"/>
          </p:nvPr>
        </p:nvSpPr>
        <p:spPr>
          <a:xfrm>
            <a:off x="1524000" y="1990414"/>
            <a:ext cx="9144000" cy="2387600"/>
          </a:xfrm>
        </p:spPr>
        <p:txBody>
          <a:bodyPr/>
          <a:lstStyle/>
          <a:p>
            <a:r>
              <a:rPr lang="en-GB" dirty="0"/>
              <a:t>Principles for delegated SMF discovery</a:t>
            </a:r>
            <a:endParaRPr lang="en-US" dirty="0"/>
          </a:p>
        </p:txBody>
      </p:sp>
      <p:sp>
        <p:nvSpPr>
          <p:cNvPr id="3" name="Subtitle 2">
            <a:extLst>
              <a:ext uri="{FF2B5EF4-FFF2-40B4-BE49-F238E27FC236}">
                <a16:creationId xmlns:a16="http://schemas.microsoft.com/office/drawing/2014/main" id="{CC009D93-E6FA-4498-B423-6737A906D479}"/>
              </a:ext>
            </a:extLst>
          </p:cNvPr>
          <p:cNvSpPr>
            <a:spLocks noGrp="1"/>
          </p:cNvSpPr>
          <p:nvPr>
            <p:ph type="subTitle" idx="1"/>
          </p:nvPr>
        </p:nvSpPr>
        <p:spPr>
          <a:xfrm>
            <a:off x="1524000" y="4808668"/>
            <a:ext cx="9144000" cy="1655762"/>
          </a:xfrm>
        </p:spPr>
        <p:txBody>
          <a:bodyPr/>
          <a:lstStyle/>
          <a:p>
            <a:r>
              <a:rPr lang="en-GB" dirty="0"/>
              <a:t>NTT DOCOMO</a:t>
            </a:r>
            <a:endParaRPr lang="en-US" dirty="0"/>
          </a:p>
        </p:txBody>
      </p:sp>
      <p:sp>
        <p:nvSpPr>
          <p:cNvPr id="4" name="TextBox 3">
            <a:extLst>
              <a:ext uri="{FF2B5EF4-FFF2-40B4-BE49-F238E27FC236}">
                <a16:creationId xmlns:a16="http://schemas.microsoft.com/office/drawing/2014/main" id="{AE3D4350-024C-401B-87F9-D67A7AEFE361}"/>
              </a:ext>
            </a:extLst>
          </p:cNvPr>
          <p:cNvSpPr txBox="1"/>
          <p:nvPr/>
        </p:nvSpPr>
        <p:spPr>
          <a:xfrm>
            <a:off x="876693" y="546755"/>
            <a:ext cx="9869864" cy="923330"/>
          </a:xfrm>
          <a:prstGeom prst="rect">
            <a:avLst/>
          </a:prstGeom>
          <a:noFill/>
        </p:spPr>
        <p:txBody>
          <a:bodyPr wrap="square" rtlCol="0">
            <a:spAutoFit/>
          </a:bodyPr>
          <a:lstStyle/>
          <a:p>
            <a:pPr hangingPunct="0"/>
            <a:r>
              <a:rPr lang="en-GB" b="1" dirty="0"/>
              <a:t>SA WG2 Meeting #133							S2-1906514</a:t>
            </a:r>
            <a:endParaRPr lang="en-US" dirty="0"/>
          </a:p>
          <a:p>
            <a:pPr hangingPunct="0"/>
            <a:r>
              <a:rPr lang="en-GB" b="1" dirty="0"/>
              <a:t>13 – 17 May 2019 Reno, USA	</a:t>
            </a:r>
            <a:endParaRPr lang="en-US" dirty="0"/>
          </a:p>
          <a:p>
            <a:endParaRPr lang="en-US" dirty="0"/>
          </a:p>
        </p:txBody>
      </p:sp>
    </p:spTree>
    <p:extLst>
      <p:ext uri="{BB962C8B-B14F-4D97-AF65-F5344CB8AC3E}">
        <p14:creationId xmlns:p14="http://schemas.microsoft.com/office/powerpoint/2010/main" val="1330800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Option D (Huawei, Ericsson)</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a:bodyPr>
          <a:lstStyle/>
          <a:p>
            <a:pPr hangingPunct="0"/>
            <a:r>
              <a:rPr lang="en-GB" sz="1600" b="1" dirty="0"/>
              <a:t>SCP rejects the request with the H-SMF’s address. If AMF gets a reject with the H-SMF’s address, the AMF adds the H-SMF’s address to the message body</a:t>
            </a:r>
            <a:endParaRPr lang="en-GB" sz="1600" dirty="0"/>
          </a:p>
          <a:p>
            <a:pPr marL="0" indent="0" hangingPunct="0">
              <a:buNone/>
            </a:pPr>
            <a:r>
              <a:rPr lang="en-GB" dirty="0"/>
              <a:t> </a:t>
            </a:r>
            <a:endParaRPr lang="en-US" sz="25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96136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206372-6C02-4F16-949B-5747A2F352EE}"/>
              </a:ext>
            </a:extLst>
          </p:cNvPr>
          <p:cNvSpPr/>
          <p:nvPr/>
        </p:nvSpPr>
        <p:spPr bwMode="auto">
          <a:xfrm>
            <a:off x="1294061" y="1176223"/>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AMF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3" name="Straight Connector 2">
            <a:extLst>
              <a:ext uri="{FF2B5EF4-FFF2-40B4-BE49-F238E27FC236}">
                <a16:creationId xmlns:a16="http://schemas.microsoft.com/office/drawing/2014/main" id="{B828F209-1A6C-4BFB-8CD7-62A5E94343D3}"/>
              </a:ext>
            </a:extLst>
          </p:cNvPr>
          <p:cNvCxnSpPr/>
          <p:nvPr/>
        </p:nvCxnSpPr>
        <p:spPr bwMode="auto">
          <a:xfrm flipH="1">
            <a:off x="1620979"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5" name="Straight Connector 4">
            <a:extLst>
              <a:ext uri="{FF2B5EF4-FFF2-40B4-BE49-F238E27FC236}">
                <a16:creationId xmlns:a16="http://schemas.microsoft.com/office/drawing/2014/main" id="{295A973B-EF06-4ED1-88B5-5515682C9FCC}"/>
              </a:ext>
            </a:extLst>
          </p:cNvPr>
          <p:cNvCxnSpPr/>
          <p:nvPr/>
        </p:nvCxnSpPr>
        <p:spPr bwMode="auto">
          <a:xfrm flipH="1">
            <a:off x="3962397"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6EB7881C-5BE3-4C14-BCB8-D91537714BE0}"/>
              </a:ext>
            </a:extLst>
          </p:cNvPr>
          <p:cNvCxnSpPr/>
          <p:nvPr/>
        </p:nvCxnSpPr>
        <p:spPr bwMode="auto">
          <a:xfrm flipH="1">
            <a:off x="6286848"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8" name="Straight Arrow Connector 7">
            <a:extLst>
              <a:ext uri="{FF2B5EF4-FFF2-40B4-BE49-F238E27FC236}">
                <a16:creationId xmlns:a16="http://schemas.microsoft.com/office/drawing/2014/main" id="{D7F4930A-B815-4806-A6C4-656B2B909478}"/>
              </a:ext>
            </a:extLst>
          </p:cNvPr>
          <p:cNvCxnSpPr/>
          <p:nvPr/>
        </p:nvCxnSpPr>
        <p:spPr>
          <a:xfrm>
            <a:off x="1647532" y="2102835"/>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E9CC40A-C28E-4522-AAB7-B2345725722F}"/>
              </a:ext>
            </a:extLst>
          </p:cNvPr>
          <p:cNvCxnSpPr/>
          <p:nvPr/>
        </p:nvCxnSpPr>
        <p:spPr>
          <a:xfrm>
            <a:off x="1637040" y="3794858"/>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F650670-2FF1-4BC1-BAAB-B9834A6D2BF3}"/>
              </a:ext>
            </a:extLst>
          </p:cNvPr>
          <p:cNvSpPr txBox="1"/>
          <p:nvPr/>
        </p:nvSpPr>
        <p:spPr>
          <a:xfrm>
            <a:off x="1716611" y="1548837"/>
            <a:ext cx="3555782"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1. Request (selection and discovery parameters for H-SMF)</a:t>
            </a:r>
            <a:endParaRPr lang="en-DE" sz="10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1A1EC4C-5EB5-4DF1-9909-42EDFA32461F}"/>
              </a:ext>
            </a:extLst>
          </p:cNvPr>
          <p:cNvSpPr txBox="1"/>
          <p:nvPr/>
        </p:nvSpPr>
        <p:spPr>
          <a:xfrm>
            <a:off x="2259509" y="3394748"/>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4. Request</a:t>
            </a:r>
            <a:endParaRPr lang="en-DE" sz="1000" dirty="0">
              <a:latin typeface="Arial" panose="020B0604020202020204" pitchFamily="34" charset="0"/>
              <a:cs typeface="Arial" panose="020B0604020202020204" pitchFamily="34" charset="0"/>
            </a:endParaRPr>
          </a:p>
        </p:txBody>
      </p:sp>
      <p:cxnSp>
        <p:nvCxnSpPr>
          <p:cNvPr id="12" name="Straight Arrow Connector 11">
            <a:extLst>
              <a:ext uri="{FF2B5EF4-FFF2-40B4-BE49-F238E27FC236}">
                <a16:creationId xmlns:a16="http://schemas.microsoft.com/office/drawing/2014/main" id="{D36A7AEC-6DFB-45CC-B6F0-79D4DDBA6683}"/>
              </a:ext>
            </a:extLst>
          </p:cNvPr>
          <p:cNvCxnSpPr/>
          <p:nvPr/>
        </p:nvCxnSpPr>
        <p:spPr>
          <a:xfrm>
            <a:off x="3962397" y="4395023"/>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599A887-BD36-446E-8F47-52F37DF8DA61}"/>
              </a:ext>
            </a:extLst>
          </p:cNvPr>
          <p:cNvSpPr txBox="1"/>
          <p:nvPr/>
        </p:nvSpPr>
        <p:spPr>
          <a:xfrm>
            <a:off x="4475006" y="3994913"/>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6. Response</a:t>
            </a:r>
            <a:endParaRPr lang="en-DE" sz="1000" dirty="0">
              <a:latin typeface="Arial" panose="020B0604020202020204" pitchFamily="34" charset="0"/>
              <a:cs typeface="Arial" panose="020B0604020202020204" pitchFamily="34" charset="0"/>
            </a:endParaRPr>
          </a:p>
        </p:txBody>
      </p:sp>
      <p:cxnSp>
        <p:nvCxnSpPr>
          <p:cNvPr id="14" name="Straight Arrow Connector 13">
            <a:extLst>
              <a:ext uri="{FF2B5EF4-FFF2-40B4-BE49-F238E27FC236}">
                <a16:creationId xmlns:a16="http://schemas.microsoft.com/office/drawing/2014/main" id="{59AE2A5E-E939-4E69-A799-93F2CC9E433D}"/>
              </a:ext>
            </a:extLst>
          </p:cNvPr>
          <p:cNvCxnSpPr/>
          <p:nvPr/>
        </p:nvCxnSpPr>
        <p:spPr>
          <a:xfrm>
            <a:off x="1647532" y="3145929"/>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E16B975-3B6C-4480-B7DF-99C6448768DB}"/>
              </a:ext>
            </a:extLst>
          </p:cNvPr>
          <p:cNvSpPr txBox="1"/>
          <p:nvPr/>
        </p:nvSpPr>
        <p:spPr>
          <a:xfrm>
            <a:off x="1700532" y="2763025"/>
            <a:ext cx="226055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3. Error Response (</a:t>
            </a:r>
            <a:r>
              <a:rPr lang="en-GB" sz="1000" dirty="0">
                <a:solidFill>
                  <a:srgbClr val="FF0000"/>
                </a:solidFill>
                <a:latin typeface="Arial" panose="020B0604020202020204" pitchFamily="34" charset="0"/>
                <a:cs typeface="Arial" panose="020B0604020202020204" pitchFamily="34" charset="0"/>
              </a:rPr>
              <a:t>insert H-SMF ID</a:t>
            </a:r>
            <a:r>
              <a:rPr lang="en-GB" sz="1000" dirty="0">
                <a:latin typeface="Arial" panose="020B0604020202020204" pitchFamily="34" charset="0"/>
                <a:cs typeface="Arial" panose="020B0604020202020204" pitchFamily="34" charset="0"/>
              </a:rPr>
              <a:t>)</a:t>
            </a:r>
            <a:endParaRPr lang="en-DE" sz="1000" dirty="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71660D08-2A19-42A3-946D-2FA4795448E7}"/>
              </a:ext>
            </a:extLst>
          </p:cNvPr>
          <p:cNvSpPr/>
          <p:nvPr/>
        </p:nvSpPr>
        <p:spPr bwMode="auto">
          <a:xfrm>
            <a:off x="2794374" y="2228784"/>
            <a:ext cx="1996835" cy="70529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i-FI"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Discovery of H-SMF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6" name="Title 1">
            <a:extLst>
              <a:ext uri="{FF2B5EF4-FFF2-40B4-BE49-F238E27FC236}">
                <a16:creationId xmlns:a16="http://schemas.microsoft.com/office/drawing/2014/main" id="{F106E2DC-D038-4D51-9632-20F5D8CFEB65}"/>
              </a:ext>
            </a:extLst>
          </p:cNvPr>
          <p:cNvSpPr txBox="1">
            <a:spLocks/>
          </p:cNvSpPr>
          <p:nvPr/>
        </p:nvSpPr>
        <p:spPr>
          <a:xfrm>
            <a:off x="838200" y="365126"/>
            <a:ext cx="10515600" cy="8176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Option D</a:t>
            </a:r>
            <a:endParaRPr lang="en-US" dirty="0"/>
          </a:p>
        </p:txBody>
      </p:sp>
      <p:sp>
        <p:nvSpPr>
          <p:cNvPr id="27" name="Rectangle 26">
            <a:extLst>
              <a:ext uri="{FF2B5EF4-FFF2-40B4-BE49-F238E27FC236}">
                <a16:creationId xmlns:a16="http://schemas.microsoft.com/office/drawing/2014/main" id="{421E0288-C7B1-45EC-838D-41A36D00AB34}"/>
              </a:ext>
            </a:extLst>
          </p:cNvPr>
          <p:cNvSpPr/>
          <p:nvPr/>
        </p:nvSpPr>
        <p:spPr bwMode="auto">
          <a:xfrm>
            <a:off x="3596218" y="1182766"/>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SCP</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558C9086-9D43-47FE-AC21-8C5123678A0E}"/>
              </a:ext>
            </a:extLst>
          </p:cNvPr>
          <p:cNvSpPr/>
          <p:nvPr/>
        </p:nvSpPr>
        <p:spPr bwMode="auto">
          <a:xfrm>
            <a:off x="5898375" y="1179733"/>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V-SMF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29" name="Straight Connector 28">
            <a:extLst>
              <a:ext uri="{FF2B5EF4-FFF2-40B4-BE49-F238E27FC236}">
                <a16:creationId xmlns:a16="http://schemas.microsoft.com/office/drawing/2014/main" id="{8404A8AA-04FA-4D7B-B697-6CAC4DE92D8E}"/>
              </a:ext>
            </a:extLst>
          </p:cNvPr>
          <p:cNvCxnSpPr/>
          <p:nvPr/>
        </p:nvCxnSpPr>
        <p:spPr bwMode="auto">
          <a:xfrm flipH="1">
            <a:off x="8647488" y="1542294"/>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30" name="Straight Connector 29">
            <a:extLst>
              <a:ext uri="{FF2B5EF4-FFF2-40B4-BE49-F238E27FC236}">
                <a16:creationId xmlns:a16="http://schemas.microsoft.com/office/drawing/2014/main" id="{E7C54766-0875-486F-B99D-BA7211560E9C}"/>
              </a:ext>
            </a:extLst>
          </p:cNvPr>
          <p:cNvCxnSpPr/>
          <p:nvPr/>
        </p:nvCxnSpPr>
        <p:spPr bwMode="auto">
          <a:xfrm flipH="1">
            <a:off x="10971939" y="1542294"/>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31" name="Straight Arrow Connector 30">
            <a:extLst>
              <a:ext uri="{FF2B5EF4-FFF2-40B4-BE49-F238E27FC236}">
                <a16:creationId xmlns:a16="http://schemas.microsoft.com/office/drawing/2014/main" id="{A5B0B55B-6E37-4D5A-A270-1E68E323BBF2}"/>
              </a:ext>
            </a:extLst>
          </p:cNvPr>
          <p:cNvCxnSpPr/>
          <p:nvPr/>
        </p:nvCxnSpPr>
        <p:spPr>
          <a:xfrm>
            <a:off x="6289102" y="4740659"/>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D6B7C3A7-C2E4-4D31-B93B-FF153BB50DAA}"/>
              </a:ext>
            </a:extLst>
          </p:cNvPr>
          <p:cNvSpPr txBox="1"/>
          <p:nvPr/>
        </p:nvSpPr>
        <p:spPr>
          <a:xfrm>
            <a:off x="6911571" y="4340549"/>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8. Request</a:t>
            </a:r>
            <a:endParaRPr lang="en-DE" sz="1000" dirty="0">
              <a:latin typeface="Arial" panose="020B0604020202020204" pitchFamily="34" charset="0"/>
              <a:cs typeface="Arial" panose="020B0604020202020204" pitchFamily="34" charset="0"/>
            </a:endParaRPr>
          </a:p>
        </p:txBody>
      </p:sp>
      <p:cxnSp>
        <p:nvCxnSpPr>
          <p:cNvPr id="33" name="Straight Arrow Connector 32">
            <a:extLst>
              <a:ext uri="{FF2B5EF4-FFF2-40B4-BE49-F238E27FC236}">
                <a16:creationId xmlns:a16="http://schemas.microsoft.com/office/drawing/2014/main" id="{581B4FDC-0CE8-4B95-9150-3FA955916BAD}"/>
              </a:ext>
            </a:extLst>
          </p:cNvPr>
          <p:cNvCxnSpPr/>
          <p:nvPr/>
        </p:nvCxnSpPr>
        <p:spPr>
          <a:xfrm>
            <a:off x="1604011" y="4625361"/>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FF897B6-D0CC-492B-A517-B2852EB53AC9}"/>
              </a:ext>
            </a:extLst>
          </p:cNvPr>
          <p:cNvSpPr txBox="1"/>
          <p:nvPr/>
        </p:nvSpPr>
        <p:spPr>
          <a:xfrm>
            <a:off x="2283343" y="4225250"/>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7. Response</a:t>
            </a:r>
            <a:endParaRPr lang="en-DE" sz="1000" dirty="0">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69A9CB96-8823-457B-A360-1F08FE7A983F}"/>
              </a:ext>
            </a:extLst>
          </p:cNvPr>
          <p:cNvSpPr/>
          <p:nvPr/>
        </p:nvSpPr>
        <p:spPr bwMode="auto">
          <a:xfrm>
            <a:off x="8281309" y="1106645"/>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SCP</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7" name="Rectangle 36">
            <a:extLst>
              <a:ext uri="{FF2B5EF4-FFF2-40B4-BE49-F238E27FC236}">
                <a16:creationId xmlns:a16="http://schemas.microsoft.com/office/drawing/2014/main" id="{6973507D-F6F2-45ED-A7E1-C5567D290E19}"/>
              </a:ext>
            </a:extLst>
          </p:cNvPr>
          <p:cNvSpPr/>
          <p:nvPr/>
        </p:nvSpPr>
        <p:spPr bwMode="auto">
          <a:xfrm>
            <a:off x="10583466" y="1103612"/>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H-SMF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38" name="Straight Arrow Connector 37">
            <a:extLst>
              <a:ext uri="{FF2B5EF4-FFF2-40B4-BE49-F238E27FC236}">
                <a16:creationId xmlns:a16="http://schemas.microsoft.com/office/drawing/2014/main" id="{1131ECAB-4361-4BBE-A424-7A4FEDF25B2D}"/>
              </a:ext>
            </a:extLst>
          </p:cNvPr>
          <p:cNvCxnSpPr/>
          <p:nvPr/>
        </p:nvCxnSpPr>
        <p:spPr>
          <a:xfrm>
            <a:off x="3978458" y="3973767"/>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C0CD618-2BF2-41D5-8210-71EBE8C079E8}"/>
              </a:ext>
            </a:extLst>
          </p:cNvPr>
          <p:cNvSpPr txBox="1"/>
          <p:nvPr/>
        </p:nvSpPr>
        <p:spPr>
          <a:xfrm>
            <a:off x="4532009" y="3573657"/>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5. Request</a:t>
            </a:r>
            <a:endParaRPr lang="en-DE" sz="1000" dirty="0">
              <a:latin typeface="Arial" panose="020B0604020202020204" pitchFamily="34" charset="0"/>
              <a:cs typeface="Arial" panose="020B0604020202020204" pitchFamily="34" charset="0"/>
            </a:endParaRPr>
          </a:p>
        </p:txBody>
      </p:sp>
      <p:cxnSp>
        <p:nvCxnSpPr>
          <p:cNvPr id="35" name="Straight Arrow Connector 34">
            <a:extLst>
              <a:ext uri="{FF2B5EF4-FFF2-40B4-BE49-F238E27FC236}">
                <a16:creationId xmlns:a16="http://schemas.microsoft.com/office/drawing/2014/main" id="{BE9E5607-D396-4CA6-BF9D-60FEC1C2CCC7}"/>
              </a:ext>
            </a:extLst>
          </p:cNvPr>
          <p:cNvCxnSpPr/>
          <p:nvPr/>
        </p:nvCxnSpPr>
        <p:spPr>
          <a:xfrm>
            <a:off x="8676956" y="4858494"/>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4E7316E-5692-423C-9E88-F33D8F44B1D6}"/>
              </a:ext>
            </a:extLst>
          </p:cNvPr>
          <p:cNvSpPr txBox="1"/>
          <p:nvPr/>
        </p:nvSpPr>
        <p:spPr>
          <a:xfrm>
            <a:off x="9299425" y="4458384"/>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9. Request</a:t>
            </a:r>
            <a:endParaRPr lang="en-DE" sz="1000" dirty="0">
              <a:latin typeface="Arial" panose="020B0604020202020204" pitchFamily="34" charset="0"/>
              <a:cs typeface="Arial" panose="020B0604020202020204" pitchFamily="34" charset="0"/>
            </a:endParaRPr>
          </a:p>
        </p:txBody>
      </p:sp>
      <p:cxnSp>
        <p:nvCxnSpPr>
          <p:cNvPr id="41" name="Straight Arrow Connector 40">
            <a:extLst>
              <a:ext uri="{FF2B5EF4-FFF2-40B4-BE49-F238E27FC236}">
                <a16:creationId xmlns:a16="http://schemas.microsoft.com/office/drawing/2014/main" id="{DBC90ADE-A789-43DF-8C3D-C19673E40F34}"/>
              </a:ext>
            </a:extLst>
          </p:cNvPr>
          <p:cNvCxnSpPr/>
          <p:nvPr/>
        </p:nvCxnSpPr>
        <p:spPr>
          <a:xfrm>
            <a:off x="8676984" y="5190564"/>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69845BC-B98C-42B3-B0A5-DAD2A3BEF8A3}"/>
              </a:ext>
            </a:extLst>
          </p:cNvPr>
          <p:cNvSpPr txBox="1"/>
          <p:nvPr/>
        </p:nvSpPr>
        <p:spPr>
          <a:xfrm>
            <a:off x="9299453" y="4790454"/>
            <a:ext cx="970137"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10. Response</a:t>
            </a:r>
            <a:endParaRPr lang="en-DE"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3408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Proposed way forward</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a:bodyPr>
          <a:lstStyle/>
          <a:p>
            <a:pPr marL="342900" indent="-342900" hangingPunct="0">
              <a:buFont typeface="+mj-lt"/>
              <a:buAutoNum type="arabicPeriod"/>
            </a:pPr>
            <a:r>
              <a:rPr lang="en-GB" sz="1600" dirty="0"/>
              <a:t>Initially the AMF follows the procedure in Option A</a:t>
            </a:r>
          </a:p>
          <a:p>
            <a:pPr marL="342900" indent="-342900" hangingPunct="0">
              <a:buFont typeface="+mj-lt"/>
              <a:buAutoNum type="arabicPeriod"/>
            </a:pPr>
            <a:r>
              <a:rPr lang="en-GB" sz="1600" dirty="0"/>
              <a:t>If the SCP cannot find a V-SMF/I-SMF that uses a delegated discovery</a:t>
            </a:r>
            <a:r>
              <a:rPr lang="en-GB" sz="1600"/>
              <a:t>, either</a:t>
            </a:r>
            <a:br>
              <a:rPr lang="en-GB" sz="1600" dirty="0"/>
            </a:br>
            <a:br>
              <a:rPr lang="en-GB" sz="1600" dirty="0"/>
            </a:br>
            <a:r>
              <a:rPr lang="en-GB" sz="1600" dirty="0"/>
              <a:t>a) SCP reports an error to AMF. If the AMF receives the error, AMF falls back to non-delegated discovery procedures, i.e. discovers the SMFs from the NRF, or</a:t>
            </a:r>
            <a:br>
              <a:rPr lang="en-GB" sz="1600" dirty="0"/>
            </a:br>
            <a:br>
              <a:rPr lang="en-GB" sz="1600" dirty="0"/>
            </a:br>
            <a:r>
              <a:rPr lang="en-GB" sz="1600" dirty="0"/>
              <a:t>b) SCP discovers a V-SMF/I-SMF that does not use delegated discovery. SCP discovers a H-SMF, and inserts the H-SMF ID to the request the SCP sends to the V-SMF/I-SMF</a:t>
            </a:r>
          </a:p>
        </p:txBody>
      </p:sp>
    </p:spTree>
    <p:extLst>
      <p:ext uri="{BB962C8B-B14F-4D97-AF65-F5344CB8AC3E}">
        <p14:creationId xmlns:p14="http://schemas.microsoft.com/office/powerpoint/2010/main" val="890706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Generic principles (everyone agrees?)</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a:bodyPr>
          <a:lstStyle/>
          <a:p>
            <a:pPr marL="0" indent="0" hangingPunct="0">
              <a:buNone/>
            </a:pPr>
            <a:r>
              <a:rPr lang="en-GB" sz="1600" b="1" dirty="0"/>
              <a:t>Principle 1: </a:t>
            </a:r>
            <a:r>
              <a:rPr lang="en-GB" sz="1600" dirty="0"/>
              <a:t>Avoid 3GPP specific functionality in SCP. </a:t>
            </a:r>
          </a:p>
          <a:p>
            <a:pPr marL="0" indent="0" hangingPunct="0">
              <a:buNone/>
            </a:pPr>
            <a:r>
              <a:rPr lang="en-GB" sz="1600" b="1" dirty="0"/>
              <a:t>Principle 2: </a:t>
            </a:r>
            <a:r>
              <a:rPr lang="en-GB" sz="1600" dirty="0"/>
              <a:t>Similar procedures are used for I-SMF and V-SMF delegated discovery</a:t>
            </a:r>
            <a:endParaRPr lang="en-DE" sz="1600" dirty="0"/>
          </a:p>
        </p:txBody>
      </p:sp>
    </p:spTree>
    <p:extLst>
      <p:ext uri="{BB962C8B-B14F-4D97-AF65-F5344CB8AC3E}">
        <p14:creationId xmlns:p14="http://schemas.microsoft.com/office/powerpoint/2010/main" val="1023106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Option A (NTT DOCOMO)</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a:bodyPr>
          <a:lstStyle/>
          <a:p>
            <a:pPr marL="0" indent="0" hangingPunct="0">
              <a:buNone/>
            </a:pPr>
            <a:r>
              <a:rPr lang="en-GB" sz="1600" b="1" dirty="0"/>
              <a:t>Principle A.1: </a:t>
            </a:r>
            <a:r>
              <a:rPr lang="en-GB" sz="1600" dirty="0"/>
              <a:t>AMF and V-SMF/I-SMF both use the same discovery model, i.e. either delegated discovery or regular discovery.</a:t>
            </a:r>
            <a:r>
              <a:rPr lang="en-GB" sz="1600" b="1" dirty="0"/>
              <a:t> </a:t>
            </a:r>
            <a:endParaRPr lang="en-DE" sz="1600" dirty="0"/>
          </a:p>
          <a:p>
            <a:pPr marL="0" indent="0" hangingPunct="0">
              <a:buNone/>
            </a:pPr>
            <a:r>
              <a:rPr lang="en-GB" sz="1600" b="1" dirty="0"/>
              <a:t>Principle A.2:</a:t>
            </a:r>
            <a:r>
              <a:rPr lang="en-GB" sz="1600" dirty="0"/>
              <a:t> When AMF uses the delegated discovery, the V-SMF/I-SMF does not receive the H-SMF address in the </a:t>
            </a:r>
            <a:r>
              <a:rPr lang="en-GB" sz="1600" dirty="0" err="1"/>
              <a:t>SMcontext</a:t>
            </a:r>
            <a:r>
              <a:rPr lang="en-GB" sz="1600" dirty="0"/>
              <a:t> create request. </a:t>
            </a:r>
          </a:p>
          <a:p>
            <a:pPr marL="0" indent="0" hangingPunct="0">
              <a:buNone/>
            </a:pPr>
            <a:r>
              <a:rPr lang="en-GB" sz="1600" b="1" dirty="0"/>
              <a:t>Principle A.3</a:t>
            </a:r>
            <a:r>
              <a:rPr lang="en-GB" sz="1600" dirty="0"/>
              <a:t>: When AMF uses the delegated discovery, the AMF obtains the SMF Service Area from the respective SMF </a:t>
            </a:r>
          </a:p>
          <a:p>
            <a:pPr marL="0" indent="0" hangingPunct="0">
              <a:buNone/>
            </a:pPr>
            <a:r>
              <a:rPr lang="en-GB" dirty="0"/>
              <a:t> </a:t>
            </a:r>
            <a:endParaRPr lang="en-US" sz="25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23108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Option A</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a:bodyPr>
          <a:lstStyle/>
          <a:p>
            <a:pPr marL="0" indent="0" hangingPunct="0">
              <a:buNone/>
            </a:pPr>
            <a:r>
              <a:rPr lang="en-GB" sz="1600" b="1" dirty="0"/>
              <a:t>Procedure (see CRs for more details)</a:t>
            </a:r>
          </a:p>
          <a:p>
            <a:pPr marL="0" indent="0" hangingPunct="0">
              <a:buNone/>
            </a:pPr>
            <a:endParaRPr lang="en-GB" sz="1600" b="1" dirty="0">
              <a:latin typeface="Times New Roman" panose="02020603050405020304" pitchFamily="18" charset="0"/>
              <a:ea typeface="Times New Roman" panose="02020603050405020304" pitchFamily="18" charset="0"/>
            </a:endParaRPr>
          </a:p>
          <a:p>
            <a:pPr marL="457200" indent="-457200" hangingPunct="0">
              <a:buFont typeface="+mj-lt"/>
              <a:buAutoNum type="arabicPeriod"/>
            </a:pPr>
            <a:r>
              <a:rPr lang="en-GB" sz="2000" dirty="0"/>
              <a:t>AMF sends </a:t>
            </a:r>
            <a:r>
              <a:rPr lang="en-GB" sz="2000" dirty="0" err="1"/>
              <a:t>Nsmf_PDUSession_CreateSMContext</a:t>
            </a:r>
            <a:r>
              <a:rPr lang="en-GB" sz="2000" dirty="0"/>
              <a:t> Request to SCP. </a:t>
            </a:r>
            <a:br>
              <a:rPr lang="en-GB" sz="2000" dirty="0"/>
            </a:br>
            <a:r>
              <a:rPr lang="en-GB" sz="2000" dirty="0"/>
              <a:t>The request indicates UE location to be used as a selection parameter for the SCP. </a:t>
            </a:r>
            <a:br>
              <a:rPr lang="en-GB" sz="2000" dirty="0"/>
            </a:br>
            <a:r>
              <a:rPr lang="en-GB" sz="2000" dirty="0"/>
              <a:t>HR roaming: The request indicates target PLMN ID for the H-SMF (HPLMN ID).</a:t>
            </a:r>
            <a:endParaRPr lang="en-DE" sz="2000" dirty="0"/>
          </a:p>
          <a:p>
            <a:pPr marL="457200" indent="-457200" hangingPunct="0">
              <a:buFont typeface="+mj-lt"/>
              <a:buAutoNum type="arabicPeriod"/>
            </a:pPr>
            <a:r>
              <a:rPr lang="en-GB" sz="2000" dirty="0"/>
              <a:t>SCP selects the I-SMF/V-SMF from the serving PLMN. </a:t>
            </a:r>
          </a:p>
          <a:p>
            <a:pPr marL="457200" indent="-457200" hangingPunct="0">
              <a:buFont typeface="+mj-lt"/>
              <a:buAutoNum type="arabicPeriod"/>
            </a:pPr>
            <a:r>
              <a:rPr lang="en-GB" sz="2000" dirty="0"/>
              <a:t>I-SMF/V-SMF sends </a:t>
            </a:r>
            <a:r>
              <a:rPr lang="en-GB" sz="2000" dirty="0" err="1"/>
              <a:t>Nsmf_PDUSession_Create</a:t>
            </a:r>
            <a:r>
              <a:rPr lang="en-GB" sz="2000" dirty="0"/>
              <a:t> Request to SCP.</a:t>
            </a:r>
            <a:endParaRPr lang="en-DE" sz="2000" dirty="0"/>
          </a:p>
          <a:p>
            <a:pPr marL="457200" indent="-457200" hangingPunct="0">
              <a:buFont typeface="+mj-lt"/>
              <a:buAutoNum type="arabicPeriod"/>
            </a:pPr>
            <a:r>
              <a:rPr lang="en-GB" sz="2000" dirty="0"/>
              <a:t>SCP discovers the H-SMF/SMF</a:t>
            </a:r>
          </a:p>
          <a:p>
            <a:pPr marL="457200" indent="-457200" hangingPunct="0">
              <a:buFont typeface="+mj-lt"/>
              <a:buAutoNum type="arabicPeriod"/>
            </a:pPr>
            <a:r>
              <a:rPr lang="en-GB" sz="2000" dirty="0"/>
              <a:t>V-SMF/SMF report the Service Area </a:t>
            </a:r>
            <a:r>
              <a:rPr lang="en-GB" sz="2000"/>
              <a:t>to AMF </a:t>
            </a:r>
            <a:r>
              <a:rPr lang="en-GB" sz="2000" dirty="0"/>
              <a:t>using the SMF event exposure service (if the AMF has cached the Service Area, the AMF does not need to obtain it from the SMF)</a:t>
            </a:r>
            <a:br>
              <a:rPr lang="en-GB" sz="2000" dirty="0"/>
            </a:br>
            <a:r>
              <a:rPr lang="en-GB" sz="2000" dirty="0">
                <a:solidFill>
                  <a:srgbClr val="FF0000"/>
                </a:solidFill>
              </a:rPr>
              <a:t>This change to the CR is to address the comment from Laurent, how to avoid sending the Service Area in every PDU session setup.</a:t>
            </a:r>
            <a:br>
              <a:rPr lang="en-GB" sz="2000" dirty="0">
                <a:solidFill>
                  <a:srgbClr val="FF0000"/>
                </a:solidFill>
              </a:rPr>
            </a:br>
            <a:endParaRPr lang="en-US" sz="2000" dirty="0">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0407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206372-6C02-4F16-949B-5747A2F352EE}"/>
              </a:ext>
            </a:extLst>
          </p:cNvPr>
          <p:cNvSpPr/>
          <p:nvPr/>
        </p:nvSpPr>
        <p:spPr bwMode="auto">
          <a:xfrm>
            <a:off x="1294061" y="1176223"/>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AMF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3" name="Straight Connector 2">
            <a:extLst>
              <a:ext uri="{FF2B5EF4-FFF2-40B4-BE49-F238E27FC236}">
                <a16:creationId xmlns:a16="http://schemas.microsoft.com/office/drawing/2014/main" id="{B828F209-1A6C-4BFB-8CD7-62A5E94343D3}"/>
              </a:ext>
            </a:extLst>
          </p:cNvPr>
          <p:cNvCxnSpPr/>
          <p:nvPr/>
        </p:nvCxnSpPr>
        <p:spPr bwMode="auto">
          <a:xfrm flipH="1">
            <a:off x="1620979"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5" name="Straight Connector 4">
            <a:extLst>
              <a:ext uri="{FF2B5EF4-FFF2-40B4-BE49-F238E27FC236}">
                <a16:creationId xmlns:a16="http://schemas.microsoft.com/office/drawing/2014/main" id="{295A973B-EF06-4ED1-88B5-5515682C9FCC}"/>
              </a:ext>
            </a:extLst>
          </p:cNvPr>
          <p:cNvCxnSpPr/>
          <p:nvPr/>
        </p:nvCxnSpPr>
        <p:spPr bwMode="auto">
          <a:xfrm flipH="1">
            <a:off x="3962397"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6EB7881C-5BE3-4C14-BCB8-D91537714BE0}"/>
              </a:ext>
            </a:extLst>
          </p:cNvPr>
          <p:cNvCxnSpPr/>
          <p:nvPr/>
        </p:nvCxnSpPr>
        <p:spPr bwMode="auto">
          <a:xfrm flipH="1">
            <a:off x="6286848"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8" name="Straight Arrow Connector 7">
            <a:extLst>
              <a:ext uri="{FF2B5EF4-FFF2-40B4-BE49-F238E27FC236}">
                <a16:creationId xmlns:a16="http://schemas.microsoft.com/office/drawing/2014/main" id="{D7F4930A-B815-4806-A6C4-656B2B909478}"/>
              </a:ext>
            </a:extLst>
          </p:cNvPr>
          <p:cNvCxnSpPr/>
          <p:nvPr/>
        </p:nvCxnSpPr>
        <p:spPr>
          <a:xfrm>
            <a:off x="1647532" y="2102835"/>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E9CC40A-C28E-4522-AAB7-B2345725722F}"/>
              </a:ext>
            </a:extLst>
          </p:cNvPr>
          <p:cNvCxnSpPr/>
          <p:nvPr/>
        </p:nvCxnSpPr>
        <p:spPr>
          <a:xfrm>
            <a:off x="3962369" y="3213969"/>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F650670-2FF1-4BC1-BAAB-B9834A6D2BF3}"/>
              </a:ext>
            </a:extLst>
          </p:cNvPr>
          <p:cNvSpPr txBox="1"/>
          <p:nvPr/>
        </p:nvSpPr>
        <p:spPr>
          <a:xfrm>
            <a:off x="1716611" y="1548837"/>
            <a:ext cx="2885726"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1. Request (selection and discovery parameters</a:t>
            </a:r>
            <a:endParaRPr lang="en-DE" sz="10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1A1EC4C-5EB5-4DF1-9909-42EDFA32461F}"/>
              </a:ext>
            </a:extLst>
          </p:cNvPr>
          <p:cNvSpPr txBox="1"/>
          <p:nvPr/>
        </p:nvSpPr>
        <p:spPr>
          <a:xfrm>
            <a:off x="4584838" y="2813859"/>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3. Request</a:t>
            </a:r>
            <a:endParaRPr lang="en-DE" sz="1000" dirty="0">
              <a:latin typeface="Arial" panose="020B0604020202020204" pitchFamily="34" charset="0"/>
              <a:cs typeface="Arial" panose="020B0604020202020204" pitchFamily="34" charset="0"/>
            </a:endParaRPr>
          </a:p>
        </p:txBody>
      </p:sp>
      <p:cxnSp>
        <p:nvCxnSpPr>
          <p:cNvPr id="12" name="Straight Arrow Connector 11">
            <a:extLst>
              <a:ext uri="{FF2B5EF4-FFF2-40B4-BE49-F238E27FC236}">
                <a16:creationId xmlns:a16="http://schemas.microsoft.com/office/drawing/2014/main" id="{D36A7AEC-6DFB-45CC-B6F0-79D4DDBA6683}"/>
              </a:ext>
            </a:extLst>
          </p:cNvPr>
          <p:cNvCxnSpPr/>
          <p:nvPr/>
        </p:nvCxnSpPr>
        <p:spPr>
          <a:xfrm>
            <a:off x="3962397" y="3546039"/>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599A887-BD36-446E-8F47-52F37DF8DA61}"/>
              </a:ext>
            </a:extLst>
          </p:cNvPr>
          <p:cNvSpPr txBox="1"/>
          <p:nvPr/>
        </p:nvSpPr>
        <p:spPr>
          <a:xfrm>
            <a:off x="4584866" y="3145929"/>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4. Response</a:t>
            </a:r>
            <a:endParaRPr lang="en-DE" sz="1000" dirty="0">
              <a:latin typeface="Arial" panose="020B0604020202020204" pitchFamily="34" charset="0"/>
              <a:cs typeface="Arial" panose="020B0604020202020204" pitchFamily="34" charset="0"/>
            </a:endParaRPr>
          </a:p>
        </p:txBody>
      </p:sp>
      <p:cxnSp>
        <p:nvCxnSpPr>
          <p:cNvPr id="14" name="Straight Arrow Connector 13">
            <a:extLst>
              <a:ext uri="{FF2B5EF4-FFF2-40B4-BE49-F238E27FC236}">
                <a16:creationId xmlns:a16="http://schemas.microsoft.com/office/drawing/2014/main" id="{59AE2A5E-E939-4E69-A799-93F2CC9E433D}"/>
              </a:ext>
            </a:extLst>
          </p:cNvPr>
          <p:cNvCxnSpPr/>
          <p:nvPr/>
        </p:nvCxnSpPr>
        <p:spPr>
          <a:xfrm>
            <a:off x="1620979" y="3814817"/>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E16B975-3B6C-4480-B7DF-99C6448768DB}"/>
              </a:ext>
            </a:extLst>
          </p:cNvPr>
          <p:cNvSpPr txBox="1"/>
          <p:nvPr/>
        </p:nvSpPr>
        <p:spPr>
          <a:xfrm>
            <a:off x="1734631" y="3423656"/>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5. Response</a:t>
            </a:r>
            <a:endParaRPr lang="en-DE" sz="1000" dirty="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71660D08-2A19-42A3-946D-2FA4795448E7}"/>
              </a:ext>
            </a:extLst>
          </p:cNvPr>
          <p:cNvSpPr/>
          <p:nvPr/>
        </p:nvSpPr>
        <p:spPr bwMode="auto">
          <a:xfrm>
            <a:off x="3087330" y="2228784"/>
            <a:ext cx="1618290" cy="70529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2. Discovery of V-SMF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6" name="Title 1">
            <a:extLst>
              <a:ext uri="{FF2B5EF4-FFF2-40B4-BE49-F238E27FC236}">
                <a16:creationId xmlns:a16="http://schemas.microsoft.com/office/drawing/2014/main" id="{F106E2DC-D038-4D51-9632-20F5D8CFEB65}"/>
              </a:ext>
            </a:extLst>
          </p:cNvPr>
          <p:cNvSpPr txBox="1">
            <a:spLocks/>
          </p:cNvSpPr>
          <p:nvPr/>
        </p:nvSpPr>
        <p:spPr>
          <a:xfrm>
            <a:off x="838200" y="365126"/>
            <a:ext cx="10515600" cy="8176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Option A</a:t>
            </a:r>
            <a:endParaRPr lang="en-US" dirty="0"/>
          </a:p>
        </p:txBody>
      </p:sp>
      <p:sp>
        <p:nvSpPr>
          <p:cNvPr id="27" name="Rectangle 26">
            <a:extLst>
              <a:ext uri="{FF2B5EF4-FFF2-40B4-BE49-F238E27FC236}">
                <a16:creationId xmlns:a16="http://schemas.microsoft.com/office/drawing/2014/main" id="{421E0288-C7B1-45EC-838D-41A36D00AB34}"/>
              </a:ext>
            </a:extLst>
          </p:cNvPr>
          <p:cNvSpPr/>
          <p:nvPr/>
        </p:nvSpPr>
        <p:spPr bwMode="auto">
          <a:xfrm>
            <a:off x="3596218" y="1182766"/>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SCP</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558C9086-9D43-47FE-AC21-8C5123678A0E}"/>
              </a:ext>
            </a:extLst>
          </p:cNvPr>
          <p:cNvSpPr/>
          <p:nvPr/>
        </p:nvSpPr>
        <p:spPr bwMode="auto">
          <a:xfrm>
            <a:off x="5898375" y="1179733"/>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V-SMF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29" name="Straight Connector 28">
            <a:extLst>
              <a:ext uri="{FF2B5EF4-FFF2-40B4-BE49-F238E27FC236}">
                <a16:creationId xmlns:a16="http://schemas.microsoft.com/office/drawing/2014/main" id="{8404A8AA-04FA-4D7B-B697-6CAC4DE92D8E}"/>
              </a:ext>
            </a:extLst>
          </p:cNvPr>
          <p:cNvCxnSpPr/>
          <p:nvPr/>
        </p:nvCxnSpPr>
        <p:spPr bwMode="auto">
          <a:xfrm flipH="1">
            <a:off x="8647488" y="1542294"/>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30" name="Straight Connector 29">
            <a:extLst>
              <a:ext uri="{FF2B5EF4-FFF2-40B4-BE49-F238E27FC236}">
                <a16:creationId xmlns:a16="http://schemas.microsoft.com/office/drawing/2014/main" id="{E7C54766-0875-486F-B99D-BA7211560E9C}"/>
              </a:ext>
            </a:extLst>
          </p:cNvPr>
          <p:cNvCxnSpPr/>
          <p:nvPr/>
        </p:nvCxnSpPr>
        <p:spPr bwMode="auto">
          <a:xfrm flipH="1">
            <a:off x="10971939" y="1542294"/>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31" name="Straight Arrow Connector 30">
            <a:extLst>
              <a:ext uri="{FF2B5EF4-FFF2-40B4-BE49-F238E27FC236}">
                <a16:creationId xmlns:a16="http://schemas.microsoft.com/office/drawing/2014/main" id="{A5B0B55B-6E37-4D5A-A270-1E68E323BBF2}"/>
              </a:ext>
            </a:extLst>
          </p:cNvPr>
          <p:cNvCxnSpPr/>
          <p:nvPr/>
        </p:nvCxnSpPr>
        <p:spPr>
          <a:xfrm>
            <a:off x="8676956" y="4858494"/>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D6B7C3A7-C2E4-4D31-B93B-FF153BB50DAA}"/>
              </a:ext>
            </a:extLst>
          </p:cNvPr>
          <p:cNvSpPr txBox="1"/>
          <p:nvPr/>
        </p:nvSpPr>
        <p:spPr>
          <a:xfrm>
            <a:off x="9299425" y="4458384"/>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8. Request</a:t>
            </a:r>
            <a:endParaRPr lang="en-DE" sz="1000" dirty="0">
              <a:latin typeface="Arial" panose="020B0604020202020204" pitchFamily="34" charset="0"/>
              <a:cs typeface="Arial" panose="020B0604020202020204" pitchFamily="34" charset="0"/>
            </a:endParaRPr>
          </a:p>
        </p:txBody>
      </p:sp>
      <p:cxnSp>
        <p:nvCxnSpPr>
          <p:cNvPr id="33" name="Straight Arrow Connector 32">
            <a:extLst>
              <a:ext uri="{FF2B5EF4-FFF2-40B4-BE49-F238E27FC236}">
                <a16:creationId xmlns:a16="http://schemas.microsoft.com/office/drawing/2014/main" id="{581B4FDC-0CE8-4B95-9150-3FA955916BAD}"/>
              </a:ext>
            </a:extLst>
          </p:cNvPr>
          <p:cNvCxnSpPr/>
          <p:nvPr/>
        </p:nvCxnSpPr>
        <p:spPr>
          <a:xfrm>
            <a:off x="8676984" y="5190564"/>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FF897B6-D0CC-492B-A517-B2852EB53AC9}"/>
              </a:ext>
            </a:extLst>
          </p:cNvPr>
          <p:cNvSpPr txBox="1"/>
          <p:nvPr/>
        </p:nvSpPr>
        <p:spPr>
          <a:xfrm>
            <a:off x="9299453" y="4790454"/>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9. Response</a:t>
            </a:r>
            <a:endParaRPr lang="en-DE" sz="1000" dirty="0">
              <a:latin typeface="Arial" panose="020B0604020202020204" pitchFamily="34" charset="0"/>
              <a:cs typeface="Arial" panose="020B0604020202020204" pitchFamily="34" charset="0"/>
            </a:endParaRPr>
          </a:p>
        </p:txBody>
      </p:sp>
      <p:sp>
        <p:nvSpPr>
          <p:cNvPr id="35" name="Rectangle 34">
            <a:extLst>
              <a:ext uri="{FF2B5EF4-FFF2-40B4-BE49-F238E27FC236}">
                <a16:creationId xmlns:a16="http://schemas.microsoft.com/office/drawing/2014/main" id="{92F34B69-9220-4187-9E8D-29CBCAB630C5}"/>
              </a:ext>
            </a:extLst>
          </p:cNvPr>
          <p:cNvSpPr/>
          <p:nvPr/>
        </p:nvSpPr>
        <p:spPr bwMode="auto">
          <a:xfrm>
            <a:off x="7651511" y="3873309"/>
            <a:ext cx="2185663" cy="70529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7. Discovery of H-SMF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69A9CB96-8823-457B-A360-1F08FE7A983F}"/>
              </a:ext>
            </a:extLst>
          </p:cNvPr>
          <p:cNvSpPr/>
          <p:nvPr/>
        </p:nvSpPr>
        <p:spPr bwMode="auto">
          <a:xfrm>
            <a:off x="8281309" y="1106645"/>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SCP</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7" name="Rectangle 36">
            <a:extLst>
              <a:ext uri="{FF2B5EF4-FFF2-40B4-BE49-F238E27FC236}">
                <a16:creationId xmlns:a16="http://schemas.microsoft.com/office/drawing/2014/main" id="{6973507D-F6F2-45ED-A7E1-C5567D290E19}"/>
              </a:ext>
            </a:extLst>
          </p:cNvPr>
          <p:cNvSpPr/>
          <p:nvPr/>
        </p:nvSpPr>
        <p:spPr bwMode="auto">
          <a:xfrm>
            <a:off x="10583466" y="1103612"/>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H-SMF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38" name="Straight Arrow Connector 37">
            <a:extLst>
              <a:ext uri="{FF2B5EF4-FFF2-40B4-BE49-F238E27FC236}">
                <a16:creationId xmlns:a16="http://schemas.microsoft.com/office/drawing/2014/main" id="{1131ECAB-4361-4BBE-A424-7A4FEDF25B2D}"/>
              </a:ext>
            </a:extLst>
          </p:cNvPr>
          <p:cNvCxnSpPr/>
          <p:nvPr/>
        </p:nvCxnSpPr>
        <p:spPr>
          <a:xfrm>
            <a:off x="6290178" y="3676085"/>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C0CD618-2BF2-41D5-8210-71EBE8C079E8}"/>
              </a:ext>
            </a:extLst>
          </p:cNvPr>
          <p:cNvSpPr txBox="1"/>
          <p:nvPr/>
        </p:nvSpPr>
        <p:spPr>
          <a:xfrm>
            <a:off x="6912647" y="3275975"/>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6. Request</a:t>
            </a:r>
            <a:endParaRPr lang="en-DE"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9349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Option B (Ericsson)</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lnSpcReduction="10000"/>
          </a:bodyPr>
          <a:lstStyle/>
          <a:p>
            <a:pPr marL="0" indent="0" hangingPunct="0">
              <a:buNone/>
            </a:pPr>
            <a:r>
              <a:rPr lang="en-GB" b="1" dirty="0"/>
              <a:t>Principle B.1: </a:t>
            </a:r>
            <a:r>
              <a:rPr lang="en-GB" dirty="0"/>
              <a:t>The AMF should retain the same roaming logic and configuration in Rel-16</a:t>
            </a:r>
          </a:p>
          <a:p>
            <a:pPr marL="0" indent="0" hangingPunct="0">
              <a:buNone/>
            </a:pPr>
            <a:r>
              <a:rPr lang="en-GB" b="1" dirty="0"/>
              <a:t>Principle B.2: </a:t>
            </a:r>
            <a:r>
              <a:rPr lang="en-GB" dirty="0"/>
              <a:t>The AMF should not need to know if V-SMF has discovery or not.</a:t>
            </a:r>
          </a:p>
          <a:p>
            <a:pPr marL="0" indent="0" hangingPunct="0">
              <a:buNone/>
            </a:pPr>
            <a:r>
              <a:rPr lang="en-GB" b="1" dirty="0"/>
              <a:t>Principle B.3: </a:t>
            </a:r>
            <a:r>
              <a:rPr lang="en-GB" dirty="0"/>
              <a:t>The AMF retains the same logic and configuration for communication modes A-D when deciding if a H-PCF and/or H-SMF are needed and indicates this to SCP (when used).</a:t>
            </a:r>
          </a:p>
          <a:p>
            <a:pPr marL="0" indent="0" hangingPunct="0">
              <a:buNone/>
            </a:pPr>
            <a:endParaRPr lang="en-GB" dirty="0"/>
          </a:p>
          <a:p>
            <a:pPr marL="0" indent="0" hangingPunct="0">
              <a:buNone/>
            </a:pPr>
            <a:endParaRPr lang="en-GB" sz="1600" b="1" dirty="0"/>
          </a:p>
          <a:p>
            <a:pPr marL="0" indent="0" hangingPunct="0">
              <a:buNone/>
            </a:pPr>
            <a:endParaRPr lang="en-GB" sz="1600" dirty="0"/>
          </a:p>
          <a:p>
            <a:pPr marL="0" indent="0" hangingPunct="0">
              <a:buNone/>
            </a:pPr>
            <a:r>
              <a:rPr lang="en-GB" dirty="0"/>
              <a:t> </a:t>
            </a:r>
            <a:endParaRPr lang="en-US" sz="25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52304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Option B (Ericsson)</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fontScale="62500" lnSpcReduction="20000"/>
          </a:bodyPr>
          <a:lstStyle/>
          <a:p>
            <a:pPr marL="0" indent="0" hangingPunct="0">
              <a:buNone/>
            </a:pPr>
            <a:r>
              <a:rPr lang="en-GB" b="1" dirty="0"/>
              <a:t>Discovery and Selection rules (see CRs for more details)</a:t>
            </a:r>
          </a:p>
          <a:p>
            <a:pPr marL="0" indent="0" hangingPunct="0">
              <a:buNone/>
            </a:pPr>
            <a:endParaRPr lang="en-GB" b="1" dirty="0"/>
          </a:p>
          <a:p>
            <a:pPr hangingPunct="0"/>
            <a:r>
              <a:rPr lang="en-GB" b="1" dirty="0"/>
              <a:t>For roaming, AMF decides if H-PCF is needed, indicates this to SCP, SCP sends H-PCF and V-PCF ID to AMF in the response. AMF add H-PCF ID in the discovery and selection parameters sent to SCP.</a:t>
            </a:r>
            <a:endParaRPr lang="en-GB" dirty="0"/>
          </a:p>
          <a:p>
            <a:pPr hangingPunct="0"/>
            <a:r>
              <a:rPr lang="en-GB" b="1" dirty="0"/>
              <a:t>For roaming, V-PCF adds the H-PCF ID to the discovery and selection parameters sent to SCP.</a:t>
            </a:r>
            <a:endParaRPr lang="en-GB" dirty="0"/>
          </a:p>
          <a:p>
            <a:pPr hangingPunct="0"/>
            <a:r>
              <a:rPr lang="en-GB" b="1" dirty="0"/>
              <a:t>For non-roaming (and no H-PCF needed), AMF establishes the AMF and UE policy associations in sequence starting with AM policy. SCP add the PCF ID of in response to the AM policy association request, AMF adds the PCF ID in the discovery and selection parameters sent to SCP in the UE policy establishment request.</a:t>
            </a:r>
          </a:p>
          <a:p>
            <a:pPr hangingPunct="0"/>
            <a:r>
              <a:rPr lang="en-GB" b="1" dirty="0"/>
              <a:t>If H-SMF is needed AMF indicates this to SCP in the request to establish a PDU session</a:t>
            </a:r>
            <a:r>
              <a:rPr lang="en-GB" dirty="0"/>
              <a:t>. </a:t>
            </a:r>
          </a:p>
          <a:p>
            <a:pPr hangingPunct="0"/>
            <a:r>
              <a:rPr lang="en-GB" b="1" dirty="0"/>
              <a:t>SCP adds the H-SMF in the message body of the Request and sends it to selected V-SMF</a:t>
            </a:r>
          </a:p>
          <a:p>
            <a:pPr marL="0" indent="0" hangingPunct="0">
              <a:buNone/>
            </a:pPr>
            <a:endParaRPr lang="en-GB" dirty="0"/>
          </a:p>
          <a:p>
            <a:pPr marL="0" indent="0" hangingPunct="0">
              <a:buNone/>
            </a:pPr>
            <a:endParaRPr lang="en-GB" sz="1600" b="1" dirty="0"/>
          </a:p>
          <a:p>
            <a:pPr marL="0" indent="0" hangingPunct="0">
              <a:buNone/>
            </a:pPr>
            <a:endParaRPr lang="en-GB" sz="1600" dirty="0"/>
          </a:p>
          <a:p>
            <a:pPr marL="0" indent="0" hangingPunct="0">
              <a:buNone/>
            </a:pPr>
            <a:r>
              <a:rPr lang="en-GB" dirty="0"/>
              <a:t> </a:t>
            </a:r>
            <a:endParaRPr lang="en-US" sz="25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57686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206372-6C02-4F16-949B-5747A2F352EE}"/>
              </a:ext>
            </a:extLst>
          </p:cNvPr>
          <p:cNvSpPr/>
          <p:nvPr/>
        </p:nvSpPr>
        <p:spPr bwMode="auto">
          <a:xfrm>
            <a:off x="1294061" y="1176223"/>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AMF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3" name="Straight Connector 2">
            <a:extLst>
              <a:ext uri="{FF2B5EF4-FFF2-40B4-BE49-F238E27FC236}">
                <a16:creationId xmlns:a16="http://schemas.microsoft.com/office/drawing/2014/main" id="{B828F209-1A6C-4BFB-8CD7-62A5E94343D3}"/>
              </a:ext>
            </a:extLst>
          </p:cNvPr>
          <p:cNvCxnSpPr/>
          <p:nvPr/>
        </p:nvCxnSpPr>
        <p:spPr bwMode="auto">
          <a:xfrm flipH="1">
            <a:off x="1620979"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5" name="Straight Connector 4">
            <a:extLst>
              <a:ext uri="{FF2B5EF4-FFF2-40B4-BE49-F238E27FC236}">
                <a16:creationId xmlns:a16="http://schemas.microsoft.com/office/drawing/2014/main" id="{295A973B-EF06-4ED1-88B5-5515682C9FCC}"/>
              </a:ext>
            </a:extLst>
          </p:cNvPr>
          <p:cNvCxnSpPr/>
          <p:nvPr/>
        </p:nvCxnSpPr>
        <p:spPr bwMode="auto">
          <a:xfrm flipH="1">
            <a:off x="3962397"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6EB7881C-5BE3-4C14-BCB8-D91537714BE0}"/>
              </a:ext>
            </a:extLst>
          </p:cNvPr>
          <p:cNvCxnSpPr/>
          <p:nvPr/>
        </p:nvCxnSpPr>
        <p:spPr bwMode="auto">
          <a:xfrm flipH="1">
            <a:off x="6286848" y="1618415"/>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8" name="Straight Arrow Connector 7">
            <a:extLst>
              <a:ext uri="{FF2B5EF4-FFF2-40B4-BE49-F238E27FC236}">
                <a16:creationId xmlns:a16="http://schemas.microsoft.com/office/drawing/2014/main" id="{D7F4930A-B815-4806-A6C4-656B2B909478}"/>
              </a:ext>
            </a:extLst>
          </p:cNvPr>
          <p:cNvCxnSpPr/>
          <p:nvPr/>
        </p:nvCxnSpPr>
        <p:spPr>
          <a:xfrm>
            <a:off x="1647532" y="2102835"/>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E9CC40A-C28E-4522-AAB7-B2345725722F}"/>
              </a:ext>
            </a:extLst>
          </p:cNvPr>
          <p:cNvCxnSpPr/>
          <p:nvPr/>
        </p:nvCxnSpPr>
        <p:spPr>
          <a:xfrm>
            <a:off x="3962369" y="3213969"/>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F650670-2FF1-4BC1-BAAB-B9834A6D2BF3}"/>
              </a:ext>
            </a:extLst>
          </p:cNvPr>
          <p:cNvSpPr txBox="1"/>
          <p:nvPr/>
        </p:nvSpPr>
        <p:spPr>
          <a:xfrm>
            <a:off x="1716611" y="1548837"/>
            <a:ext cx="4001416"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1. Request (selection and discovery parameters (</a:t>
            </a:r>
            <a:r>
              <a:rPr lang="en-GB" sz="1000" dirty="0">
                <a:solidFill>
                  <a:srgbClr val="FF0000"/>
                </a:solidFill>
                <a:latin typeface="Arial" panose="020B0604020202020204" pitchFamily="34" charset="0"/>
                <a:cs typeface="Arial" panose="020B0604020202020204" pitchFamily="34" charset="0"/>
              </a:rPr>
              <a:t>H-SMF is needed</a:t>
            </a:r>
            <a:r>
              <a:rPr lang="en-GB" sz="1000" dirty="0">
                <a:latin typeface="Arial" panose="020B0604020202020204" pitchFamily="34" charset="0"/>
                <a:cs typeface="Arial" panose="020B0604020202020204" pitchFamily="34" charset="0"/>
              </a:rPr>
              <a:t>)</a:t>
            </a:r>
            <a:endParaRPr lang="en-DE" sz="10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1A1EC4C-5EB5-4DF1-9909-42EDFA32461F}"/>
              </a:ext>
            </a:extLst>
          </p:cNvPr>
          <p:cNvSpPr txBox="1"/>
          <p:nvPr/>
        </p:nvSpPr>
        <p:spPr>
          <a:xfrm>
            <a:off x="4584838" y="2813859"/>
            <a:ext cx="2172390"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3. Request (</a:t>
            </a:r>
            <a:r>
              <a:rPr lang="en-GB" sz="1000" dirty="0">
                <a:solidFill>
                  <a:srgbClr val="FF0000"/>
                </a:solidFill>
                <a:latin typeface="Arial" panose="020B0604020202020204" pitchFamily="34" charset="0"/>
                <a:cs typeface="Arial" panose="020B0604020202020204" pitchFamily="34" charset="0"/>
              </a:rPr>
              <a:t>Insert H-SMF address</a:t>
            </a:r>
            <a:r>
              <a:rPr lang="en-GB" sz="1000" dirty="0">
                <a:latin typeface="Arial" panose="020B0604020202020204" pitchFamily="34" charset="0"/>
                <a:cs typeface="Arial" panose="020B0604020202020204" pitchFamily="34" charset="0"/>
              </a:rPr>
              <a:t>)</a:t>
            </a:r>
            <a:endParaRPr lang="en-DE" sz="1000" dirty="0">
              <a:latin typeface="Arial" panose="020B0604020202020204" pitchFamily="34" charset="0"/>
              <a:cs typeface="Arial" panose="020B0604020202020204" pitchFamily="34" charset="0"/>
            </a:endParaRPr>
          </a:p>
        </p:txBody>
      </p:sp>
      <p:cxnSp>
        <p:nvCxnSpPr>
          <p:cNvPr id="12" name="Straight Arrow Connector 11">
            <a:extLst>
              <a:ext uri="{FF2B5EF4-FFF2-40B4-BE49-F238E27FC236}">
                <a16:creationId xmlns:a16="http://schemas.microsoft.com/office/drawing/2014/main" id="{D36A7AEC-6DFB-45CC-B6F0-79D4DDBA6683}"/>
              </a:ext>
            </a:extLst>
          </p:cNvPr>
          <p:cNvCxnSpPr/>
          <p:nvPr/>
        </p:nvCxnSpPr>
        <p:spPr>
          <a:xfrm>
            <a:off x="3962397" y="3546039"/>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599A887-BD36-446E-8F47-52F37DF8DA61}"/>
              </a:ext>
            </a:extLst>
          </p:cNvPr>
          <p:cNvSpPr txBox="1"/>
          <p:nvPr/>
        </p:nvSpPr>
        <p:spPr>
          <a:xfrm>
            <a:off x="4584866" y="3145929"/>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4. Response</a:t>
            </a:r>
            <a:endParaRPr lang="en-DE" sz="1000" dirty="0">
              <a:latin typeface="Arial" panose="020B0604020202020204" pitchFamily="34" charset="0"/>
              <a:cs typeface="Arial" panose="020B0604020202020204" pitchFamily="34" charset="0"/>
            </a:endParaRPr>
          </a:p>
        </p:txBody>
      </p:sp>
      <p:cxnSp>
        <p:nvCxnSpPr>
          <p:cNvPr id="14" name="Straight Arrow Connector 13">
            <a:extLst>
              <a:ext uri="{FF2B5EF4-FFF2-40B4-BE49-F238E27FC236}">
                <a16:creationId xmlns:a16="http://schemas.microsoft.com/office/drawing/2014/main" id="{59AE2A5E-E939-4E69-A799-93F2CC9E433D}"/>
              </a:ext>
            </a:extLst>
          </p:cNvPr>
          <p:cNvCxnSpPr/>
          <p:nvPr/>
        </p:nvCxnSpPr>
        <p:spPr>
          <a:xfrm>
            <a:off x="1620979" y="3814817"/>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2E16B975-3B6C-4480-B7DF-99C6448768DB}"/>
              </a:ext>
            </a:extLst>
          </p:cNvPr>
          <p:cNvSpPr txBox="1"/>
          <p:nvPr/>
        </p:nvSpPr>
        <p:spPr>
          <a:xfrm>
            <a:off x="1734631" y="3423656"/>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5. Response</a:t>
            </a:r>
            <a:endParaRPr lang="en-DE" sz="1000" dirty="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71660D08-2A19-42A3-946D-2FA4795448E7}"/>
              </a:ext>
            </a:extLst>
          </p:cNvPr>
          <p:cNvSpPr/>
          <p:nvPr/>
        </p:nvSpPr>
        <p:spPr bwMode="auto">
          <a:xfrm>
            <a:off x="2794374" y="2228784"/>
            <a:ext cx="1996835" cy="70529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2a. Discovery of V-SMF</a:t>
            </a:r>
          </a:p>
          <a:p>
            <a:pPr marL="0" marR="0" indent="0" algn="ctr" defTabSz="914400" rtl="0" eaLnBrk="1" fontAlgn="base" latinLnBrk="0" hangingPunct="1">
              <a:lnSpc>
                <a:spcPct val="100000"/>
              </a:lnSpc>
              <a:spcBef>
                <a:spcPct val="0"/>
              </a:spcBef>
              <a:spcAft>
                <a:spcPct val="0"/>
              </a:spcAft>
              <a:buClrTx/>
              <a:buSzTx/>
              <a:buFontTx/>
              <a:buNone/>
              <a:tabLst/>
            </a:pPr>
            <a:r>
              <a:rPr kumimoji="0" lang="fi-FI"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2b. Discovery of H-SMF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6" name="Title 1">
            <a:extLst>
              <a:ext uri="{FF2B5EF4-FFF2-40B4-BE49-F238E27FC236}">
                <a16:creationId xmlns:a16="http://schemas.microsoft.com/office/drawing/2014/main" id="{F106E2DC-D038-4D51-9632-20F5D8CFEB65}"/>
              </a:ext>
            </a:extLst>
          </p:cNvPr>
          <p:cNvSpPr txBox="1">
            <a:spLocks/>
          </p:cNvSpPr>
          <p:nvPr/>
        </p:nvSpPr>
        <p:spPr>
          <a:xfrm>
            <a:off x="838200" y="365126"/>
            <a:ext cx="10515600" cy="8176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Option B</a:t>
            </a:r>
            <a:endParaRPr lang="en-US" dirty="0"/>
          </a:p>
        </p:txBody>
      </p:sp>
      <p:sp>
        <p:nvSpPr>
          <p:cNvPr id="27" name="Rectangle 26">
            <a:extLst>
              <a:ext uri="{FF2B5EF4-FFF2-40B4-BE49-F238E27FC236}">
                <a16:creationId xmlns:a16="http://schemas.microsoft.com/office/drawing/2014/main" id="{421E0288-C7B1-45EC-838D-41A36D00AB34}"/>
              </a:ext>
            </a:extLst>
          </p:cNvPr>
          <p:cNvSpPr/>
          <p:nvPr/>
        </p:nvSpPr>
        <p:spPr bwMode="auto">
          <a:xfrm>
            <a:off x="3596218" y="1182766"/>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SCP</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558C9086-9D43-47FE-AC21-8C5123678A0E}"/>
              </a:ext>
            </a:extLst>
          </p:cNvPr>
          <p:cNvSpPr/>
          <p:nvPr/>
        </p:nvSpPr>
        <p:spPr bwMode="auto">
          <a:xfrm>
            <a:off x="5898375" y="1179733"/>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V-SMF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29" name="Straight Connector 28">
            <a:extLst>
              <a:ext uri="{FF2B5EF4-FFF2-40B4-BE49-F238E27FC236}">
                <a16:creationId xmlns:a16="http://schemas.microsoft.com/office/drawing/2014/main" id="{8404A8AA-04FA-4D7B-B697-6CAC4DE92D8E}"/>
              </a:ext>
            </a:extLst>
          </p:cNvPr>
          <p:cNvCxnSpPr/>
          <p:nvPr/>
        </p:nvCxnSpPr>
        <p:spPr bwMode="auto">
          <a:xfrm flipH="1">
            <a:off x="8647488" y="1542294"/>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30" name="Straight Connector 29">
            <a:extLst>
              <a:ext uri="{FF2B5EF4-FFF2-40B4-BE49-F238E27FC236}">
                <a16:creationId xmlns:a16="http://schemas.microsoft.com/office/drawing/2014/main" id="{E7C54766-0875-486F-B99D-BA7211560E9C}"/>
              </a:ext>
            </a:extLst>
          </p:cNvPr>
          <p:cNvCxnSpPr/>
          <p:nvPr/>
        </p:nvCxnSpPr>
        <p:spPr bwMode="auto">
          <a:xfrm flipH="1">
            <a:off x="10971939" y="1542294"/>
            <a:ext cx="3465" cy="4862946"/>
          </a:xfrm>
          <a:prstGeom prst="line">
            <a:avLst/>
          </a:prstGeom>
          <a:noFill/>
          <a:ln w="9525" cap="flat" cmpd="sng" algn="ctr">
            <a:solidFill>
              <a:schemeClr val="tx1"/>
            </a:solidFill>
            <a:prstDash val="solid"/>
            <a:round/>
            <a:headEnd type="none" w="med" len="med"/>
            <a:tailEnd type="none" w="med" len="med"/>
          </a:ln>
          <a:effectLst/>
        </p:spPr>
      </p:cxnSp>
      <p:cxnSp>
        <p:nvCxnSpPr>
          <p:cNvPr id="31" name="Straight Arrow Connector 30">
            <a:extLst>
              <a:ext uri="{FF2B5EF4-FFF2-40B4-BE49-F238E27FC236}">
                <a16:creationId xmlns:a16="http://schemas.microsoft.com/office/drawing/2014/main" id="{A5B0B55B-6E37-4D5A-A270-1E68E323BBF2}"/>
              </a:ext>
            </a:extLst>
          </p:cNvPr>
          <p:cNvCxnSpPr/>
          <p:nvPr/>
        </p:nvCxnSpPr>
        <p:spPr>
          <a:xfrm>
            <a:off x="8660990" y="3946149"/>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D6B7C3A7-C2E4-4D31-B93B-FF153BB50DAA}"/>
              </a:ext>
            </a:extLst>
          </p:cNvPr>
          <p:cNvSpPr txBox="1"/>
          <p:nvPr/>
        </p:nvSpPr>
        <p:spPr>
          <a:xfrm>
            <a:off x="9283459" y="3546039"/>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8. Request</a:t>
            </a:r>
            <a:endParaRPr lang="en-DE" sz="1000" dirty="0">
              <a:latin typeface="Arial" panose="020B0604020202020204" pitchFamily="34" charset="0"/>
              <a:cs typeface="Arial" panose="020B0604020202020204" pitchFamily="34" charset="0"/>
            </a:endParaRPr>
          </a:p>
        </p:txBody>
      </p:sp>
      <p:cxnSp>
        <p:nvCxnSpPr>
          <p:cNvPr id="33" name="Straight Arrow Connector 32">
            <a:extLst>
              <a:ext uri="{FF2B5EF4-FFF2-40B4-BE49-F238E27FC236}">
                <a16:creationId xmlns:a16="http://schemas.microsoft.com/office/drawing/2014/main" id="{581B4FDC-0CE8-4B95-9150-3FA955916BAD}"/>
              </a:ext>
            </a:extLst>
          </p:cNvPr>
          <p:cNvCxnSpPr/>
          <p:nvPr/>
        </p:nvCxnSpPr>
        <p:spPr>
          <a:xfrm>
            <a:off x="8661018" y="4278219"/>
            <a:ext cx="2341418" cy="0"/>
          </a:xfrm>
          <a:prstGeom prst="straightConnector1">
            <a:avLst/>
          </a:prstGeom>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FF897B6-D0CC-492B-A517-B2852EB53AC9}"/>
              </a:ext>
            </a:extLst>
          </p:cNvPr>
          <p:cNvSpPr txBox="1"/>
          <p:nvPr/>
        </p:nvSpPr>
        <p:spPr>
          <a:xfrm>
            <a:off x="9283487" y="3878109"/>
            <a:ext cx="899605"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9. Response</a:t>
            </a:r>
            <a:endParaRPr lang="en-DE" sz="1000" dirty="0">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69A9CB96-8823-457B-A360-1F08FE7A983F}"/>
              </a:ext>
            </a:extLst>
          </p:cNvPr>
          <p:cNvSpPr/>
          <p:nvPr/>
        </p:nvSpPr>
        <p:spPr bwMode="auto">
          <a:xfrm>
            <a:off x="8281309" y="1106645"/>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SCP</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7" name="Rectangle 36">
            <a:extLst>
              <a:ext uri="{FF2B5EF4-FFF2-40B4-BE49-F238E27FC236}">
                <a16:creationId xmlns:a16="http://schemas.microsoft.com/office/drawing/2014/main" id="{6973507D-F6F2-45ED-A7E1-C5567D290E19}"/>
              </a:ext>
            </a:extLst>
          </p:cNvPr>
          <p:cNvSpPr/>
          <p:nvPr/>
        </p:nvSpPr>
        <p:spPr bwMode="auto">
          <a:xfrm>
            <a:off x="10583466" y="1103612"/>
            <a:ext cx="698423" cy="442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i-FI" sz="1000" dirty="0">
                <a:latin typeface="Arial" panose="020B0604020202020204" pitchFamily="34" charset="0"/>
                <a:cs typeface="Arial" panose="020B0604020202020204" pitchFamily="34" charset="0"/>
              </a:rPr>
              <a:t>H-SMF</a:t>
            </a:r>
            <a:endParaRPr kumimoji="0" 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38" name="Straight Arrow Connector 37">
            <a:extLst>
              <a:ext uri="{FF2B5EF4-FFF2-40B4-BE49-F238E27FC236}">
                <a16:creationId xmlns:a16="http://schemas.microsoft.com/office/drawing/2014/main" id="{1131ECAB-4361-4BBE-A424-7A4FEDF25B2D}"/>
              </a:ext>
            </a:extLst>
          </p:cNvPr>
          <p:cNvCxnSpPr/>
          <p:nvPr/>
        </p:nvCxnSpPr>
        <p:spPr>
          <a:xfrm>
            <a:off x="6290178" y="3676085"/>
            <a:ext cx="2341418"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C0CD618-2BF2-41D5-8210-71EBE8C079E8}"/>
              </a:ext>
            </a:extLst>
          </p:cNvPr>
          <p:cNvSpPr txBox="1"/>
          <p:nvPr/>
        </p:nvSpPr>
        <p:spPr>
          <a:xfrm>
            <a:off x="6912647" y="3275975"/>
            <a:ext cx="800219" cy="400110"/>
          </a:xfrm>
          <a:prstGeom prst="rect">
            <a:avLst/>
          </a:prstGeom>
          <a:noFill/>
        </p:spPr>
        <p:txBody>
          <a:bodyPr wrap="none" rtlCol="0">
            <a:spAutoFit/>
          </a:bodyPr>
          <a:lstStyle/>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6. Request</a:t>
            </a:r>
            <a:endParaRPr lang="en-DE"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5603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Option C (Huawei)</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a:xfrm>
            <a:off x="838199" y="1825625"/>
            <a:ext cx="11147323" cy="4351338"/>
          </a:xfrm>
        </p:spPr>
        <p:txBody>
          <a:bodyPr>
            <a:normAutofit/>
          </a:bodyPr>
          <a:lstStyle/>
          <a:p>
            <a:pPr marL="0" indent="0" hangingPunct="0">
              <a:buNone/>
            </a:pPr>
            <a:r>
              <a:rPr lang="en-GB" sz="1600" b="1" dirty="0"/>
              <a:t>Principle C.1: </a:t>
            </a:r>
            <a:r>
              <a:rPr lang="en-GB" sz="1600" dirty="0"/>
              <a:t>AMF  does not use delegated discovery in HR roaming, or if the PLMN is configured to support ETSUN</a:t>
            </a:r>
          </a:p>
          <a:p>
            <a:pPr marL="0" indent="0" hangingPunct="0">
              <a:buNone/>
            </a:pPr>
            <a:endParaRPr lang="en-GB" sz="1600" dirty="0"/>
          </a:p>
          <a:p>
            <a:pPr marL="0" indent="0" hangingPunct="0">
              <a:buNone/>
            </a:pPr>
            <a:r>
              <a:rPr lang="en-GB" dirty="0"/>
              <a:t> </a:t>
            </a:r>
            <a:endParaRPr lang="en-US" sz="25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434883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TotalTime>
  <Words>641</Words>
  <Application>Microsoft Office PowerPoint</Application>
  <PresentationFormat>Widescreen</PresentationFormat>
  <Paragraphs>119</Paragraphs>
  <Slides>12</Slides>
  <Notes>0</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Principles for delegated SMF discovery</vt:lpstr>
      <vt:lpstr>Generic principles (everyone agrees?)</vt:lpstr>
      <vt:lpstr>Option A (NTT DOCOMO)</vt:lpstr>
      <vt:lpstr>Option A</vt:lpstr>
      <vt:lpstr>PowerPoint Presentation</vt:lpstr>
      <vt:lpstr>Option B (Ericsson)</vt:lpstr>
      <vt:lpstr>Option B (Ericsson)</vt:lpstr>
      <vt:lpstr>PowerPoint Presentation</vt:lpstr>
      <vt:lpstr>Option C (Huawei)</vt:lpstr>
      <vt:lpstr>Option D (Huawei, Ericsson)</vt:lpstr>
      <vt:lpstr>PowerPoint Presentation</vt:lpstr>
      <vt:lpstr>Proposed 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emergency calls from CAG</dc:title>
  <dc:creator>User</dc:creator>
  <cp:lastModifiedBy>NTT DOCOMO</cp:lastModifiedBy>
  <cp:revision>77</cp:revision>
  <dcterms:created xsi:type="dcterms:W3CDTF">2019-05-08T08:37:01Z</dcterms:created>
  <dcterms:modified xsi:type="dcterms:W3CDTF">2019-05-14T19:48:27Z</dcterms:modified>
</cp:coreProperties>
</file>