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3" r:id="rId7"/>
    <p:sldId id="264" r:id="rId8"/>
    <p:sldId id="261"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61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0B038-F546-4F55-A151-8CFC52CAEC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4560B51-0FBC-4C7B-98DE-FA1927BAC6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CD571D-8BC5-4219-AD99-8BBD2FD1E767}"/>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5" name="Footer Placeholder 4">
            <a:extLst>
              <a:ext uri="{FF2B5EF4-FFF2-40B4-BE49-F238E27FC236}">
                <a16:creationId xmlns:a16="http://schemas.microsoft.com/office/drawing/2014/main" id="{73764405-021A-4017-B482-BC7598F067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FF5CC5-CC20-4BCD-9E01-55DA282FB872}"/>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2098873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05E7A-7F8C-4DAD-9593-37B4C8C7A7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B86C89B-2923-478F-8B2C-5C2B9400DBE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C68470-8922-4326-A031-CBA80961A8B7}"/>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5" name="Footer Placeholder 4">
            <a:extLst>
              <a:ext uri="{FF2B5EF4-FFF2-40B4-BE49-F238E27FC236}">
                <a16:creationId xmlns:a16="http://schemas.microsoft.com/office/drawing/2014/main" id="{59B540FB-1BFE-47CB-A481-9BB0D40944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C3D483-CEDB-4ECC-BED9-8DD2B4800D15}"/>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662611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78E038-67CF-43A9-8681-7D7A7A7874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AA573F-E48C-4ED7-8889-92038A1527F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2860C5-5F1A-4E6D-A7FE-5E012952FF9E}"/>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5" name="Footer Placeholder 4">
            <a:extLst>
              <a:ext uri="{FF2B5EF4-FFF2-40B4-BE49-F238E27FC236}">
                <a16:creationId xmlns:a16="http://schemas.microsoft.com/office/drawing/2014/main" id="{43E20735-464E-464F-B0B8-0A2D4F325D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63902B-9D7B-4B99-9A6C-A38399F2B072}"/>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03647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58368-DB99-4142-806E-637060F10F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CBD89D-24B2-49F5-ABB9-1D2C2009DE8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BE991C-4A6F-4F5C-B243-D792FD0FB971}"/>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5" name="Footer Placeholder 4">
            <a:extLst>
              <a:ext uri="{FF2B5EF4-FFF2-40B4-BE49-F238E27FC236}">
                <a16:creationId xmlns:a16="http://schemas.microsoft.com/office/drawing/2014/main" id="{E54FADFF-09D6-470D-9F68-172A99B317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50CC5F-19D7-4B23-B2C3-EFD05562E1DD}"/>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7115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2F9E2-1EFF-4969-B9B4-2362B3F1E8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7A9764-8073-4472-8EBF-1EFF52AA82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8DFAB22-93A5-4C66-9EEB-2574EC2D0EC6}"/>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5" name="Footer Placeholder 4">
            <a:extLst>
              <a:ext uri="{FF2B5EF4-FFF2-40B4-BE49-F238E27FC236}">
                <a16:creationId xmlns:a16="http://schemas.microsoft.com/office/drawing/2014/main" id="{A4BC04B6-98ED-42CD-8C08-FD35D1CEA5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310158-3CC6-4655-B75B-1A7F5AF3B547}"/>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833008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17BA8-A85D-4713-9971-522006174C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CF2C0D-299A-4207-A30D-9648CD479C3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66C82C-F760-43E4-A569-143AB25ADFF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728211-6C9F-40A2-B177-1B93146DBBB8}"/>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6" name="Footer Placeholder 5">
            <a:extLst>
              <a:ext uri="{FF2B5EF4-FFF2-40B4-BE49-F238E27FC236}">
                <a16:creationId xmlns:a16="http://schemas.microsoft.com/office/drawing/2014/main" id="{3010BC71-BA3E-4CB6-B937-DD92791862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C88DA6-3090-46F8-BBCC-4CC663539ECD}"/>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016242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7099A-D278-4B3E-B5DE-35E7F0CB5CD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04D8DF-6FC7-4F8D-AC6E-B2C66FC0F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5F61DC4-E78C-4FCC-813E-ECB1449837A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32DE23-A762-41AD-B4E6-ADC5BE5A9E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033ACD8-524F-4F05-AAEB-1B48F970B6C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C11BA4-84DB-4CFD-8912-430582F7011F}"/>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8" name="Footer Placeholder 7">
            <a:extLst>
              <a:ext uri="{FF2B5EF4-FFF2-40B4-BE49-F238E27FC236}">
                <a16:creationId xmlns:a16="http://schemas.microsoft.com/office/drawing/2014/main" id="{0CA9C033-5F60-4C23-99C6-9D2BC450CA9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FF87B1-D021-4E32-A6A8-3B0239A019EE}"/>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532190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01430-3FFD-4473-AB3E-B1D66119D62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E7A7DBC-BECB-4DCD-AA10-77495131D722}"/>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4" name="Footer Placeholder 3">
            <a:extLst>
              <a:ext uri="{FF2B5EF4-FFF2-40B4-BE49-F238E27FC236}">
                <a16:creationId xmlns:a16="http://schemas.microsoft.com/office/drawing/2014/main" id="{D19C39B6-1239-4BC4-A1D8-EB6AB26D638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990D85-A939-4858-A0B9-185BC2058BE4}"/>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3164030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9CB020-26E6-4F7E-B6ED-00BA18E00621}"/>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3" name="Footer Placeholder 2">
            <a:extLst>
              <a:ext uri="{FF2B5EF4-FFF2-40B4-BE49-F238E27FC236}">
                <a16:creationId xmlns:a16="http://schemas.microsoft.com/office/drawing/2014/main" id="{57990AE3-471C-4D3E-B497-27F7D62629C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7D2317B-32B9-402A-ADC1-0207C2F81664}"/>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2495327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AEB26-3E36-4A57-A39F-0F889276D8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B63396-F9BB-44A1-B0F2-FE41898CFE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7E9C0C3-79E0-4309-B2FB-52D84BE62D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7A0EA6C-FC30-4BFC-96C0-CE1277183414}"/>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6" name="Footer Placeholder 5">
            <a:extLst>
              <a:ext uri="{FF2B5EF4-FFF2-40B4-BE49-F238E27FC236}">
                <a16:creationId xmlns:a16="http://schemas.microsoft.com/office/drawing/2014/main" id="{48AB6D7D-F211-4838-857C-E08A97BF1D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54C5FF-36F7-45DF-A7B7-6D43FA11058C}"/>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435834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5C693-17FE-4A03-B7A7-3BC4D180CB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F2C257-AD12-4FD9-81F5-38B749DD62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E188416-F4CF-4A50-8883-B9616C9C72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E1866AE-B351-45D3-A067-FEBF166AE6F1}"/>
              </a:ext>
            </a:extLst>
          </p:cNvPr>
          <p:cNvSpPr>
            <a:spLocks noGrp="1"/>
          </p:cNvSpPr>
          <p:nvPr>
            <p:ph type="dt" sz="half" idx="10"/>
          </p:nvPr>
        </p:nvSpPr>
        <p:spPr/>
        <p:txBody>
          <a:bodyPr/>
          <a:lstStyle/>
          <a:p>
            <a:fld id="{4DB05418-5AC7-4708-8DEB-68098915A98F}" type="datetimeFigureOut">
              <a:rPr lang="en-US" smtClean="0"/>
              <a:t>5/9/2019</a:t>
            </a:fld>
            <a:endParaRPr lang="en-US"/>
          </a:p>
        </p:txBody>
      </p:sp>
      <p:sp>
        <p:nvSpPr>
          <p:cNvPr id="6" name="Footer Placeholder 5">
            <a:extLst>
              <a:ext uri="{FF2B5EF4-FFF2-40B4-BE49-F238E27FC236}">
                <a16:creationId xmlns:a16="http://schemas.microsoft.com/office/drawing/2014/main" id="{BA9FD266-938B-4E89-AD78-879DBD807F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B060FC-2DBC-421A-8D0F-FEDB0ABBC990}"/>
              </a:ext>
            </a:extLst>
          </p:cNvPr>
          <p:cNvSpPr>
            <a:spLocks noGrp="1"/>
          </p:cNvSpPr>
          <p:nvPr>
            <p:ph type="sldNum" sz="quarter" idx="12"/>
          </p:nvPr>
        </p:nvSpPr>
        <p:spPr/>
        <p:txBody>
          <a:bodyPr/>
          <a:lstStyle/>
          <a:p>
            <a:fld id="{DE8DBB56-2F9D-4FD8-B56B-87841D35BD77}" type="slidenum">
              <a:rPr lang="en-US" smtClean="0"/>
              <a:t>‹#›</a:t>
            </a:fld>
            <a:endParaRPr lang="en-US"/>
          </a:p>
        </p:txBody>
      </p:sp>
    </p:spTree>
    <p:extLst>
      <p:ext uri="{BB962C8B-B14F-4D97-AF65-F5344CB8AC3E}">
        <p14:creationId xmlns:p14="http://schemas.microsoft.com/office/powerpoint/2010/main" val="1803290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66FB6F-D70F-4777-A4E7-8A7D144289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191CFE4-87F4-4AC4-9DA1-9CB2802D85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FC7ABA-1E6D-4E3C-9D20-889DED230B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B05418-5AC7-4708-8DEB-68098915A98F}" type="datetimeFigureOut">
              <a:rPr lang="en-US" smtClean="0"/>
              <a:t>5/9/2019</a:t>
            </a:fld>
            <a:endParaRPr lang="en-US"/>
          </a:p>
        </p:txBody>
      </p:sp>
      <p:sp>
        <p:nvSpPr>
          <p:cNvPr id="5" name="Footer Placeholder 4">
            <a:extLst>
              <a:ext uri="{FF2B5EF4-FFF2-40B4-BE49-F238E27FC236}">
                <a16:creationId xmlns:a16="http://schemas.microsoft.com/office/drawing/2014/main" id="{FC9A92D5-812B-4FBB-AF94-6E6099790F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A554D5-0E68-4A1D-9293-5FE980A4CE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8DBB56-2F9D-4FD8-B56B-87841D35BD77}" type="slidenum">
              <a:rPr lang="en-US" smtClean="0"/>
              <a:t>‹#›</a:t>
            </a:fld>
            <a:endParaRPr lang="en-US"/>
          </a:p>
        </p:txBody>
      </p:sp>
    </p:spTree>
    <p:extLst>
      <p:ext uri="{BB962C8B-B14F-4D97-AF65-F5344CB8AC3E}">
        <p14:creationId xmlns:p14="http://schemas.microsoft.com/office/powerpoint/2010/main" val="2099436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3gpp.org/ftp/tsg_ct/WG1_mm-cc-sm_ex-CN1/TSGC1_116_Xian/docs/C1-192481.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94C-9422-4356-B7B9-6B54CE70A156}"/>
              </a:ext>
            </a:extLst>
          </p:cNvPr>
          <p:cNvSpPr>
            <a:spLocks noGrp="1"/>
          </p:cNvSpPr>
          <p:nvPr>
            <p:ph type="ctrTitle"/>
          </p:nvPr>
        </p:nvSpPr>
        <p:spPr>
          <a:xfrm>
            <a:off x="1524000" y="1990414"/>
            <a:ext cx="9144000" cy="2387600"/>
          </a:xfrm>
        </p:spPr>
        <p:txBody>
          <a:bodyPr/>
          <a:lstStyle/>
          <a:p>
            <a:r>
              <a:rPr lang="en-GB" dirty="0"/>
              <a:t>Way Forward on emergency calls from CAG</a:t>
            </a:r>
            <a:endParaRPr lang="en-US" dirty="0"/>
          </a:p>
        </p:txBody>
      </p:sp>
      <p:sp>
        <p:nvSpPr>
          <p:cNvPr id="3" name="Subtitle 2">
            <a:extLst>
              <a:ext uri="{FF2B5EF4-FFF2-40B4-BE49-F238E27FC236}">
                <a16:creationId xmlns:a16="http://schemas.microsoft.com/office/drawing/2014/main" id="{CC009D93-E6FA-4498-B423-6737A906D479}"/>
              </a:ext>
            </a:extLst>
          </p:cNvPr>
          <p:cNvSpPr>
            <a:spLocks noGrp="1"/>
          </p:cNvSpPr>
          <p:nvPr>
            <p:ph type="subTitle" idx="1"/>
          </p:nvPr>
        </p:nvSpPr>
        <p:spPr>
          <a:xfrm>
            <a:off x="1524000" y="4808668"/>
            <a:ext cx="9144000" cy="1655762"/>
          </a:xfrm>
        </p:spPr>
        <p:txBody>
          <a:bodyPr/>
          <a:lstStyle/>
          <a:p>
            <a:r>
              <a:rPr lang="en-GB" dirty="0"/>
              <a:t>Qualcomm Inc.</a:t>
            </a:r>
            <a:endParaRPr lang="en-US" dirty="0"/>
          </a:p>
        </p:txBody>
      </p:sp>
      <p:sp>
        <p:nvSpPr>
          <p:cNvPr id="4" name="TextBox 3">
            <a:extLst>
              <a:ext uri="{FF2B5EF4-FFF2-40B4-BE49-F238E27FC236}">
                <a16:creationId xmlns:a16="http://schemas.microsoft.com/office/drawing/2014/main" id="{AE3D4350-024C-401B-87F9-D67A7AEFE361}"/>
              </a:ext>
            </a:extLst>
          </p:cNvPr>
          <p:cNvSpPr txBox="1"/>
          <p:nvPr/>
        </p:nvSpPr>
        <p:spPr>
          <a:xfrm>
            <a:off x="876693" y="546755"/>
            <a:ext cx="9869864" cy="923330"/>
          </a:xfrm>
          <a:prstGeom prst="rect">
            <a:avLst/>
          </a:prstGeom>
          <a:noFill/>
        </p:spPr>
        <p:txBody>
          <a:bodyPr wrap="square" rtlCol="0">
            <a:spAutoFit/>
          </a:bodyPr>
          <a:lstStyle/>
          <a:p>
            <a:pPr hangingPunct="0"/>
            <a:r>
              <a:rPr lang="en-GB" b="1" dirty="0"/>
              <a:t>SA WG2 Meeting #133							S2-1905814</a:t>
            </a:r>
            <a:endParaRPr lang="en-US" dirty="0"/>
          </a:p>
          <a:p>
            <a:pPr hangingPunct="0"/>
            <a:r>
              <a:rPr lang="en-GB" b="1" dirty="0"/>
              <a:t>13 – 17 May 2019 Reno, USA	</a:t>
            </a:r>
            <a:endParaRPr lang="en-US" dirty="0"/>
          </a:p>
          <a:p>
            <a:endParaRPr lang="en-US" dirty="0"/>
          </a:p>
        </p:txBody>
      </p:sp>
    </p:spTree>
    <p:extLst>
      <p:ext uri="{BB962C8B-B14F-4D97-AF65-F5344CB8AC3E}">
        <p14:creationId xmlns:p14="http://schemas.microsoft.com/office/powerpoint/2010/main" val="1330800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91193-E20B-4EC9-B96F-8B116EF174B3}"/>
              </a:ext>
            </a:extLst>
          </p:cNvPr>
          <p:cNvSpPr>
            <a:spLocks noGrp="1"/>
          </p:cNvSpPr>
          <p:nvPr>
            <p:ph type="title"/>
          </p:nvPr>
        </p:nvSpPr>
        <p:spPr/>
        <p:txBody>
          <a:bodyPr/>
          <a:lstStyle/>
          <a:p>
            <a:r>
              <a:rPr lang="en-GB" dirty="0"/>
              <a:t>Background – CAG support per PLMN</a:t>
            </a:r>
            <a:endParaRPr lang="en-US" dirty="0"/>
          </a:p>
        </p:txBody>
      </p:sp>
      <p:sp>
        <p:nvSpPr>
          <p:cNvPr id="3" name="Content Placeholder 2">
            <a:extLst>
              <a:ext uri="{FF2B5EF4-FFF2-40B4-BE49-F238E27FC236}">
                <a16:creationId xmlns:a16="http://schemas.microsoft.com/office/drawing/2014/main" id="{9ECCCEB7-D26C-4964-8EAB-DB61C346F81B}"/>
              </a:ext>
            </a:extLst>
          </p:cNvPr>
          <p:cNvSpPr>
            <a:spLocks noGrp="1"/>
          </p:cNvSpPr>
          <p:nvPr>
            <p:ph idx="1"/>
          </p:nvPr>
        </p:nvSpPr>
        <p:spPr/>
        <p:txBody>
          <a:bodyPr>
            <a:normAutofit fontScale="47500" lnSpcReduction="20000"/>
          </a:bodyPr>
          <a:lstStyle/>
          <a:p>
            <a:pPr marL="0" indent="0">
              <a:buNone/>
            </a:pPr>
            <a:r>
              <a:rPr lang="en-GB" dirty="0"/>
              <a:t>TS 23.501 clause 5.30.3.2  &amp; clause 5.30.3.4:</a:t>
            </a:r>
          </a:p>
          <a:p>
            <a:endParaRPr lang="en-GB" dirty="0"/>
          </a:p>
          <a:p>
            <a:pPr marL="0" indent="0">
              <a:spcBef>
                <a:spcPts val="600"/>
              </a:spcBef>
              <a:spcAft>
                <a:spcPts val="900"/>
              </a:spcAft>
              <a:buNone/>
            </a:pPr>
            <a:r>
              <a:rPr lang="en-GB" sz="2500" b="1" dirty="0">
                <a:latin typeface="Arial" panose="020B0604020202020204" pitchFamily="34" charset="0"/>
                <a:cs typeface="Times New Roman" panose="02020603050405020304" pitchFamily="18" charset="0"/>
              </a:rPr>
              <a:t>5.30.3.2	Identifiers</a:t>
            </a:r>
            <a:endParaRPr lang="en-US" sz="2500" b="1" dirty="0">
              <a:latin typeface="Arial" panose="020B0604020202020204" pitchFamily="34" charset="0"/>
              <a:cs typeface="Times New Roman" panose="02020603050405020304" pitchFamily="18" charset="0"/>
            </a:endParaRPr>
          </a:p>
          <a:p>
            <a:pPr marL="0" indent="0">
              <a:spcAft>
                <a:spcPts val="0"/>
              </a:spcAft>
              <a:buNone/>
            </a:pPr>
            <a:r>
              <a:rPr lang="en-US" sz="2500" dirty="0">
                <a:latin typeface="Calibri" panose="020F0502020204030204" pitchFamily="34" charset="0"/>
                <a:ea typeface="Calibri" panose="020F0502020204030204" pitchFamily="34" charset="0"/>
              </a:rPr>
              <a:t>The following is required for identification:</a:t>
            </a:r>
          </a:p>
          <a:p>
            <a:pPr marL="180340" indent="0">
              <a:spcAft>
                <a:spcPts val="900"/>
              </a:spcAft>
              <a:buNone/>
            </a:pPr>
            <a:r>
              <a:rPr lang="x-none" sz="2500" dirty="0">
                <a:latin typeface="Times New Roman" panose="02020603050405020304" pitchFamily="18" charset="0"/>
                <a:ea typeface="Times New Roman" panose="02020603050405020304" pitchFamily="18" charset="0"/>
              </a:rPr>
              <a:t>-	A CAG is identified by a CAG Identifier which is unique within the scope of a PLMN ID;</a:t>
            </a:r>
            <a:endParaRPr lang="en-US" sz="2500" dirty="0">
              <a:latin typeface="Times New Roman" panose="02020603050405020304" pitchFamily="18" charset="0"/>
              <a:ea typeface="Times New Roman" panose="02020603050405020304" pitchFamily="18" charset="0"/>
            </a:endParaRPr>
          </a:p>
          <a:p>
            <a:pPr marL="180340" indent="0">
              <a:spcAft>
                <a:spcPts val="900"/>
              </a:spcAft>
              <a:buNone/>
            </a:pPr>
            <a:r>
              <a:rPr lang="x-none" sz="2500" dirty="0">
                <a:solidFill>
                  <a:srgbClr val="FF0000"/>
                </a:solidFill>
                <a:latin typeface="Times New Roman" panose="02020603050405020304" pitchFamily="18" charset="0"/>
                <a:ea typeface="Times New Roman" panose="02020603050405020304" pitchFamily="18" charset="0"/>
              </a:rPr>
              <a:t>-	A CAG cell broadcasts one or multiple CAG Identifiers per PLMN;</a:t>
            </a:r>
            <a:endParaRPr lang="en-US" sz="2500" dirty="0">
              <a:latin typeface="Times New Roman" panose="02020603050405020304" pitchFamily="18" charset="0"/>
              <a:ea typeface="Times New Roman" panose="02020603050405020304" pitchFamily="18" charset="0"/>
            </a:endParaRPr>
          </a:p>
          <a:p>
            <a:pPr marL="180340" indent="0">
              <a:spcAft>
                <a:spcPts val="900"/>
              </a:spcAft>
              <a:buNone/>
            </a:pPr>
            <a:r>
              <a:rPr lang="x-none" sz="2500" dirty="0">
                <a:solidFill>
                  <a:srgbClr val="FF0000"/>
                </a:solidFill>
                <a:latin typeface="Times New Roman" panose="02020603050405020304" pitchFamily="18" charset="0"/>
                <a:ea typeface="Times New Roman" panose="02020603050405020304" pitchFamily="18" charset="0"/>
              </a:rPr>
              <a:t>NOTE</a:t>
            </a:r>
            <a:r>
              <a:rPr lang="en-GB" sz="2500" dirty="0">
                <a:solidFill>
                  <a:srgbClr val="FF0000"/>
                </a:solidFill>
                <a:latin typeface="Times New Roman" panose="02020603050405020304" pitchFamily="18" charset="0"/>
                <a:ea typeface="Times New Roman" panose="02020603050405020304" pitchFamily="18" charset="0"/>
              </a:rPr>
              <a:t> </a:t>
            </a:r>
            <a:r>
              <a:rPr lang="x-none" sz="2500" dirty="0">
                <a:solidFill>
                  <a:srgbClr val="FF0000"/>
                </a:solidFill>
                <a:latin typeface="Times New Roman" panose="02020603050405020304" pitchFamily="18" charset="0"/>
                <a:ea typeface="Times New Roman" panose="02020603050405020304" pitchFamily="18" charset="0"/>
              </a:rPr>
              <a:t>1:	It is assumed that an NG-RAN node supports broadcasting a total of twelve CAG Identifiers. Further details are defined in TS 38.331 [2</a:t>
            </a:r>
            <a:r>
              <a:rPr lang="en-GB" sz="2500" dirty="0">
                <a:solidFill>
                  <a:srgbClr val="FF0000"/>
                </a:solidFill>
                <a:latin typeface="Times New Roman" panose="02020603050405020304" pitchFamily="18" charset="0"/>
                <a:ea typeface="Times New Roman" panose="02020603050405020304" pitchFamily="18" charset="0"/>
              </a:rPr>
              <a:t>8</a:t>
            </a:r>
            <a:r>
              <a:rPr lang="x-none" sz="2500" dirty="0">
                <a:solidFill>
                  <a:srgbClr val="FF0000"/>
                </a:solidFill>
                <a:latin typeface="Times New Roman" panose="02020603050405020304" pitchFamily="18" charset="0"/>
                <a:ea typeface="Times New Roman" panose="02020603050405020304" pitchFamily="18" charset="0"/>
              </a:rPr>
              <a:t>].</a:t>
            </a:r>
            <a:endParaRPr lang="en-US" sz="2500" dirty="0">
              <a:solidFill>
                <a:srgbClr val="FF0000"/>
              </a:solidFill>
              <a:latin typeface="Times New Roman" panose="02020603050405020304" pitchFamily="18" charset="0"/>
              <a:ea typeface="Times New Roman" panose="02020603050405020304" pitchFamily="18" charset="0"/>
            </a:endParaRPr>
          </a:p>
          <a:p>
            <a:pPr marL="180340" indent="0">
              <a:spcAft>
                <a:spcPts val="900"/>
              </a:spcAft>
              <a:buNone/>
            </a:pPr>
            <a:r>
              <a:rPr lang="en-GB" sz="2500" dirty="0">
                <a:latin typeface="Times New Roman" panose="02020603050405020304" pitchFamily="18" charset="0"/>
                <a:ea typeface="Times New Roman" panose="02020603050405020304" pitchFamily="18" charset="0"/>
              </a:rPr>
              <a:t>[…]</a:t>
            </a:r>
            <a:endParaRPr lang="en-US" sz="2500" dirty="0">
              <a:latin typeface="Times New Roman" panose="02020603050405020304" pitchFamily="18" charset="0"/>
              <a:ea typeface="Times New Roman" panose="02020603050405020304" pitchFamily="18" charset="0"/>
            </a:endParaRPr>
          </a:p>
          <a:p>
            <a:pPr marL="180340" indent="0">
              <a:spcAft>
                <a:spcPts val="900"/>
              </a:spcAft>
              <a:buNone/>
            </a:pPr>
            <a:r>
              <a:rPr lang="en-GB" sz="2500" b="1" dirty="0">
                <a:latin typeface="Arial" panose="020B0604020202020204" pitchFamily="34" charset="0"/>
                <a:cs typeface="Times New Roman" panose="02020603050405020304" pitchFamily="18" charset="0"/>
              </a:rPr>
              <a:t>5.30.3.4	Network and cell (re-)selection, and access control</a:t>
            </a:r>
            <a:endParaRPr lang="en-US" sz="2500" b="1" dirty="0">
              <a:latin typeface="Arial" panose="020B0604020202020204" pitchFamily="34" charset="0"/>
              <a:cs typeface="Times New Roman" panose="02020603050405020304" pitchFamily="18" charset="0"/>
            </a:endParaRPr>
          </a:p>
          <a:p>
            <a:pPr marL="0" indent="0">
              <a:spcAft>
                <a:spcPts val="900"/>
              </a:spcAft>
              <a:buNone/>
            </a:pPr>
            <a:r>
              <a:rPr lang="en-GB" sz="2500" dirty="0">
                <a:latin typeface="Times New Roman" panose="02020603050405020304" pitchFamily="18" charset="0"/>
                <a:ea typeface="Times New Roman" panose="02020603050405020304" pitchFamily="18" charset="0"/>
              </a:rPr>
              <a:t>The following is assumed for network and cell selection, and access control:</a:t>
            </a:r>
            <a:endParaRPr lang="en-US" sz="2500" dirty="0">
              <a:latin typeface="Times New Roman" panose="02020603050405020304" pitchFamily="18" charset="0"/>
              <a:ea typeface="Times New Roman" panose="02020603050405020304" pitchFamily="18" charset="0"/>
            </a:endParaRPr>
          </a:p>
          <a:p>
            <a:pPr marL="0" indent="0">
              <a:spcAft>
                <a:spcPts val="900"/>
              </a:spcAft>
              <a:buNone/>
            </a:pPr>
            <a:r>
              <a:rPr lang="en-GB" sz="2500" dirty="0">
                <a:latin typeface="Times New Roman" panose="02020603050405020304" pitchFamily="18" charset="0"/>
                <a:ea typeface="Times New Roman" panose="02020603050405020304" pitchFamily="18" charset="0"/>
              </a:rPr>
              <a:t>-	The CAG cell shall broadcast information such that only UEs supporting CAG are accessing the cell;</a:t>
            </a:r>
            <a:endParaRPr lang="en-US" sz="2500" dirty="0">
              <a:latin typeface="Times New Roman" panose="02020603050405020304" pitchFamily="18" charset="0"/>
              <a:ea typeface="Times New Roman" panose="02020603050405020304" pitchFamily="18" charset="0"/>
            </a:endParaRPr>
          </a:p>
          <a:p>
            <a:pPr marL="180340" indent="0">
              <a:spcAft>
                <a:spcPts val="900"/>
              </a:spcAft>
              <a:buNone/>
            </a:pPr>
            <a:r>
              <a:rPr lang="x-none" sz="2500" dirty="0">
                <a:solidFill>
                  <a:srgbClr val="FF0000"/>
                </a:solidFill>
                <a:latin typeface="Times New Roman" panose="02020603050405020304" pitchFamily="18" charset="0"/>
                <a:ea typeface="Times New Roman" panose="02020603050405020304" pitchFamily="18" charset="0"/>
              </a:rPr>
              <a:t>NOTE:	The above also implies that cells are either CAG cells or normal PLMN cells.</a:t>
            </a:r>
            <a:endParaRPr lang="en-GB" sz="2500" dirty="0">
              <a:solidFill>
                <a:srgbClr val="FF0000"/>
              </a:solidFill>
              <a:latin typeface="Times New Roman" panose="02020603050405020304" pitchFamily="18" charset="0"/>
              <a:ea typeface="Times New Roman" panose="02020603050405020304" pitchFamily="18" charset="0"/>
            </a:endParaRPr>
          </a:p>
          <a:p>
            <a:pPr marL="180340" indent="0">
              <a:spcAft>
                <a:spcPts val="900"/>
              </a:spcAft>
              <a:buNone/>
            </a:pPr>
            <a:r>
              <a:rPr lang="en-GB" sz="2500" dirty="0">
                <a:latin typeface="Times New Roman" panose="02020603050405020304" pitchFamily="18" charset="0"/>
                <a:ea typeface="Times New Roman" panose="02020603050405020304" pitchFamily="18" charset="0"/>
              </a:rPr>
              <a:t>[…]</a:t>
            </a:r>
            <a:endParaRPr lang="en-US" sz="25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23106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C2126-ECD6-48B0-B849-1CB03FD13EAE}"/>
              </a:ext>
            </a:extLst>
          </p:cNvPr>
          <p:cNvSpPr>
            <a:spLocks noGrp="1"/>
          </p:cNvSpPr>
          <p:nvPr>
            <p:ph type="title"/>
          </p:nvPr>
        </p:nvSpPr>
        <p:spPr/>
        <p:txBody>
          <a:bodyPr/>
          <a:lstStyle/>
          <a:p>
            <a:r>
              <a:rPr lang="en-GB" dirty="0"/>
              <a:t>Observations</a:t>
            </a:r>
            <a:endParaRPr lang="en-US" dirty="0"/>
          </a:p>
        </p:txBody>
      </p:sp>
      <p:sp>
        <p:nvSpPr>
          <p:cNvPr id="3" name="Content Placeholder 2">
            <a:extLst>
              <a:ext uri="{FF2B5EF4-FFF2-40B4-BE49-F238E27FC236}">
                <a16:creationId xmlns:a16="http://schemas.microsoft.com/office/drawing/2014/main" id="{94566A3D-8A2B-41F1-AE72-FBDDE67CCD7F}"/>
              </a:ext>
            </a:extLst>
          </p:cNvPr>
          <p:cNvSpPr>
            <a:spLocks noGrp="1"/>
          </p:cNvSpPr>
          <p:nvPr>
            <p:ph idx="1"/>
          </p:nvPr>
        </p:nvSpPr>
        <p:spPr/>
        <p:txBody>
          <a:bodyPr>
            <a:normAutofit/>
          </a:bodyPr>
          <a:lstStyle/>
          <a:p>
            <a:pPr marL="0" indent="0">
              <a:buNone/>
            </a:pPr>
            <a:r>
              <a:rPr lang="en-GB" dirty="0">
                <a:sym typeface="Wingdings" panose="05000000000000000000" pitchFamily="2" charset="2"/>
              </a:rPr>
              <a:t>Observation 1: CAG identifier is per PLMN (unlike CSG that is per cell)</a:t>
            </a:r>
          </a:p>
          <a:p>
            <a:pPr marL="0" indent="0">
              <a:buNone/>
            </a:pPr>
            <a:r>
              <a:rPr lang="en-GB" dirty="0">
                <a:sym typeface="Wingdings" panose="05000000000000000000" pitchFamily="2" charset="2"/>
              </a:rPr>
              <a:t>Observation 2: A cell can either be CAG cell for all sharing PLMNs or normal cell for all sharing PLMNs</a:t>
            </a:r>
          </a:p>
          <a:p>
            <a:pPr marL="0" indent="0">
              <a:buNone/>
            </a:pPr>
            <a:endParaRPr lang="en-GB" dirty="0">
              <a:sym typeface="Wingdings" panose="05000000000000000000" pitchFamily="2" charset="2"/>
            </a:endParaRPr>
          </a:p>
          <a:p>
            <a:pPr marL="0" indent="0">
              <a:buNone/>
            </a:pPr>
            <a:endParaRPr lang="en-GB" dirty="0"/>
          </a:p>
          <a:p>
            <a:pPr marL="0" indent="0">
              <a:buNone/>
            </a:pPr>
            <a:endParaRPr lang="en-GB" dirty="0"/>
          </a:p>
        </p:txBody>
      </p:sp>
    </p:spTree>
    <p:extLst>
      <p:ext uri="{BB962C8B-B14F-4D97-AF65-F5344CB8AC3E}">
        <p14:creationId xmlns:p14="http://schemas.microsoft.com/office/powerpoint/2010/main" val="2710877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E0EA0-46DA-4110-95A7-7EF62B82207C}"/>
              </a:ext>
            </a:extLst>
          </p:cNvPr>
          <p:cNvSpPr>
            <a:spLocks noGrp="1"/>
          </p:cNvSpPr>
          <p:nvPr>
            <p:ph type="title"/>
          </p:nvPr>
        </p:nvSpPr>
        <p:spPr/>
        <p:txBody>
          <a:bodyPr/>
          <a:lstStyle/>
          <a:p>
            <a:r>
              <a:rPr lang="en-GB" dirty="0"/>
              <a:t>Background – barring non-authorised UEs</a:t>
            </a:r>
            <a:endParaRPr lang="en-US" dirty="0"/>
          </a:p>
        </p:txBody>
      </p:sp>
      <p:sp>
        <p:nvSpPr>
          <p:cNvPr id="3" name="Content Placeholder 2">
            <a:extLst>
              <a:ext uri="{FF2B5EF4-FFF2-40B4-BE49-F238E27FC236}">
                <a16:creationId xmlns:a16="http://schemas.microsoft.com/office/drawing/2014/main" id="{E7F60767-7843-4974-BA9C-EAED68D54844}"/>
              </a:ext>
            </a:extLst>
          </p:cNvPr>
          <p:cNvSpPr>
            <a:spLocks noGrp="1"/>
          </p:cNvSpPr>
          <p:nvPr>
            <p:ph idx="1"/>
          </p:nvPr>
        </p:nvSpPr>
        <p:spPr/>
        <p:txBody>
          <a:bodyPr>
            <a:normAutofit fontScale="77500" lnSpcReduction="20000"/>
          </a:bodyPr>
          <a:lstStyle/>
          <a:p>
            <a:r>
              <a:rPr lang="en-GB" dirty="0"/>
              <a:t>TS 23.501 clause 5.30.3.1 &amp; clause 5.30.3.4:</a:t>
            </a:r>
          </a:p>
          <a:p>
            <a:pPr marL="0" indent="0">
              <a:spcBef>
                <a:spcPts val="600"/>
              </a:spcBef>
              <a:spcAft>
                <a:spcPts val="900"/>
              </a:spcAft>
              <a:buNone/>
            </a:pPr>
            <a:r>
              <a:rPr lang="en-GB" sz="4000" b="1" dirty="0">
                <a:latin typeface="Arial" panose="020B0604020202020204" pitchFamily="34" charset="0"/>
                <a:cs typeface="Times New Roman" panose="02020603050405020304" pitchFamily="18" charset="0"/>
              </a:rPr>
              <a:t>5.30.3.1	General</a:t>
            </a:r>
            <a:endParaRPr lang="en-US" sz="4000" b="1" dirty="0">
              <a:latin typeface="Arial" panose="020B0604020202020204" pitchFamily="34" charset="0"/>
              <a:cs typeface="Times New Roman" panose="02020603050405020304" pitchFamily="18" charset="0"/>
            </a:endParaRPr>
          </a:p>
          <a:p>
            <a:pPr marL="0" indent="0">
              <a:spcAft>
                <a:spcPts val="900"/>
              </a:spcAft>
              <a:buNone/>
            </a:pPr>
            <a:r>
              <a:rPr lang="en-GB" dirty="0">
                <a:latin typeface="Times New Roman" panose="02020603050405020304" pitchFamily="18" charset="0"/>
                <a:ea typeface="Times New Roman" panose="02020603050405020304" pitchFamily="18" charset="0"/>
              </a:rPr>
              <a:t>[..]</a:t>
            </a:r>
            <a:endParaRPr lang="en-US" dirty="0">
              <a:latin typeface="Times New Roman" panose="02020603050405020304" pitchFamily="18" charset="0"/>
              <a:ea typeface="Times New Roman" panose="02020603050405020304" pitchFamily="18" charset="0"/>
            </a:endParaRPr>
          </a:p>
          <a:p>
            <a:pPr marL="0" indent="0">
              <a:spcAft>
                <a:spcPts val="900"/>
              </a:spcAft>
              <a:buNone/>
            </a:pPr>
            <a:r>
              <a:rPr lang="en-GB" dirty="0">
                <a:solidFill>
                  <a:srgbClr val="FF0000"/>
                </a:solidFill>
                <a:latin typeface="Times New Roman" panose="02020603050405020304" pitchFamily="18" charset="0"/>
                <a:ea typeface="Times New Roman" panose="02020603050405020304" pitchFamily="18" charset="0"/>
              </a:rPr>
              <a:t>CAG is used for the Public network integrated NPNs to prevent UE(s), which are not allowed to access the NPN via the associated cell(s), from automatically selecting and accessing the associated cell(s).</a:t>
            </a:r>
            <a:endParaRPr lang="en-US" dirty="0">
              <a:solidFill>
                <a:srgbClr val="FF0000"/>
              </a:solidFill>
              <a:latin typeface="Times New Roman" panose="02020603050405020304" pitchFamily="18" charset="0"/>
              <a:ea typeface="Times New Roman" panose="02020603050405020304" pitchFamily="18" charset="0"/>
            </a:endParaRPr>
          </a:p>
          <a:p>
            <a:pPr marL="0" indent="0">
              <a:buNone/>
            </a:pPr>
            <a:r>
              <a:rPr lang="en-GB" dirty="0"/>
              <a:t>[…]</a:t>
            </a:r>
          </a:p>
          <a:p>
            <a:pPr marL="0" indent="0">
              <a:buNone/>
            </a:pPr>
            <a:endParaRPr lang="en-GB" dirty="0"/>
          </a:p>
          <a:p>
            <a:pPr marL="0" indent="0">
              <a:buNone/>
            </a:pPr>
            <a:r>
              <a:rPr lang="en-GB" b="1" dirty="0"/>
              <a:t>5.30.3.4	Network and cell (re-)selection, and access control</a:t>
            </a:r>
            <a:endParaRPr lang="en-US" b="1" dirty="0"/>
          </a:p>
          <a:p>
            <a:pPr marL="0" indent="0">
              <a:buNone/>
            </a:pPr>
            <a:r>
              <a:rPr lang="en-GB" dirty="0"/>
              <a:t>The following is assumed for network and cell selection, and access control:</a:t>
            </a:r>
            <a:endParaRPr lang="en-US" dirty="0"/>
          </a:p>
          <a:p>
            <a:pPr marL="0" indent="0">
              <a:buNone/>
            </a:pPr>
            <a:r>
              <a:rPr lang="en-GB" dirty="0">
                <a:solidFill>
                  <a:srgbClr val="FF0000"/>
                </a:solidFill>
              </a:rPr>
              <a:t>-The CAG cell shall broadcast information such that only UEs supporting CAG are accessing the cell;</a:t>
            </a:r>
            <a:endParaRPr lang="en-US" dirty="0">
              <a:solidFill>
                <a:srgbClr val="FF0000"/>
              </a:solidFill>
            </a:endParaRPr>
          </a:p>
          <a:p>
            <a:pPr marL="0" indent="0">
              <a:buNone/>
            </a:pPr>
            <a:endParaRPr lang="en-GB" dirty="0"/>
          </a:p>
        </p:txBody>
      </p:sp>
    </p:spTree>
    <p:extLst>
      <p:ext uri="{BB962C8B-B14F-4D97-AF65-F5344CB8AC3E}">
        <p14:creationId xmlns:p14="http://schemas.microsoft.com/office/powerpoint/2010/main" val="1261024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C2126-ECD6-48B0-B849-1CB03FD13EAE}"/>
              </a:ext>
            </a:extLst>
          </p:cNvPr>
          <p:cNvSpPr>
            <a:spLocks noGrp="1"/>
          </p:cNvSpPr>
          <p:nvPr>
            <p:ph type="title"/>
          </p:nvPr>
        </p:nvSpPr>
        <p:spPr/>
        <p:txBody>
          <a:bodyPr/>
          <a:lstStyle/>
          <a:p>
            <a:r>
              <a:rPr lang="en-GB" dirty="0"/>
              <a:t>Observations</a:t>
            </a:r>
            <a:endParaRPr lang="en-US" dirty="0"/>
          </a:p>
        </p:txBody>
      </p:sp>
      <p:sp>
        <p:nvSpPr>
          <p:cNvPr id="3" name="Content Placeholder 2">
            <a:extLst>
              <a:ext uri="{FF2B5EF4-FFF2-40B4-BE49-F238E27FC236}">
                <a16:creationId xmlns:a16="http://schemas.microsoft.com/office/drawing/2014/main" id="{94566A3D-8A2B-41F1-AE72-FBDDE67CCD7F}"/>
              </a:ext>
            </a:extLst>
          </p:cNvPr>
          <p:cNvSpPr>
            <a:spLocks noGrp="1"/>
          </p:cNvSpPr>
          <p:nvPr>
            <p:ph idx="1"/>
          </p:nvPr>
        </p:nvSpPr>
        <p:spPr/>
        <p:txBody>
          <a:bodyPr>
            <a:normAutofit/>
          </a:bodyPr>
          <a:lstStyle/>
          <a:p>
            <a:pPr marL="0" indent="0">
              <a:buNone/>
            </a:pPr>
            <a:r>
              <a:rPr lang="en-GB" dirty="0">
                <a:sym typeface="Wingdings" panose="05000000000000000000" pitchFamily="2" charset="2"/>
              </a:rPr>
              <a:t>Observation 3: Only UEs “supporting CAG” are allowed to access the CAG cell</a:t>
            </a:r>
          </a:p>
          <a:p>
            <a:pPr marL="0" indent="0">
              <a:buNone/>
            </a:pPr>
            <a:endParaRPr lang="en-GB" dirty="0">
              <a:sym typeface="Wingdings" panose="05000000000000000000" pitchFamily="2" charset="2"/>
            </a:endParaRPr>
          </a:p>
          <a:p>
            <a:pPr marL="0" indent="0">
              <a:buNone/>
            </a:pPr>
            <a:endParaRPr lang="en-GB" dirty="0"/>
          </a:p>
          <a:p>
            <a:pPr marL="0" indent="0">
              <a:buNone/>
            </a:pPr>
            <a:endParaRPr lang="en-GB" dirty="0"/>
          </a:p>
        </p:txBody>
      </p:sp>
    </p:spTree>
    <p:extLst>
      <p:ext uri="{BB962C8B-B14F-4D97-AF65-F5344CB8AC3E}">
        <p14:creationId xmlns:p14="http://schemas.microsoft.com/office/powerpoint/2010/main" val="1691222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75D13-B62D-4983-9561-A9391293FA6D}"/>
              </a:ext>
            </a:extLst>
          </p:cNvPr>
          <p:cNvSpPr>
            <a:spLocks noGrp="1"/>
          </p:cNvSpPr>
          <p:nvPr>
            <p:ph type="title"/>
          </p:nvPr>
        </p:nvSpPr>
        <p:spPr/>
        <p:txBody>
          <a:bodyPr/>
          <a:lstStyle/>
          <a:p>
            <a:r>
              <a:rPr lang="en-GB" dirty="0"/>
              <a:t>Background –CAG support is optional in rel.16</a:t>
            </a:r>
            <a:endParaRPr lang="en-US" dirty="0"/>
          </a:p>
        </p:txBody>
      </p:sp>
      <p:sp>
        <p:nvSpPr>
          <p:cNvPr id="3" name="Content Placeholder 2">
            <a:extLst>
              <a:ext uri="{FF2B5EF4-FFF2-40B4-BE49-F238E27FC236}">
                <a16:creationId xmlns:a16="http://schemas.microsoft.com/office/drawing/2014/main" id="{116DBF3C-14EC-4202-BC16-2BDADD31E501}"/>
              </a:ext>
            </a:extLst>
          </p:cNvPr>
          <p:cNvSpPr>
            <a:spLocks noGrp="1"/>
          </p:cNvSpPr>
          <p:nvPr>
            <p:ph idx="1"/>
          </p:nvPr>
        </p:nvSpPr>
        <p:spPr/>
        <p:txBody>
          <a:bodyPr/>
          <a:lstStyle/>
          <a:p>
            <a:pPr marL="0" indent="0">
              <a:buNone/>
            </a:pPr>
            <a:r>
              <a:rPr lang="en-GB" u="sng" dirty="0">
                <a:hlinkClick r:id="rId2"/>
              </a:rPr>
              <a:t>C1-192481</a:t>
            </a:r>
            <a:r>
              <a:rPr lang="en-GB" dirty="0"/>
              <a:t> CR to TS 23.122 (agreed at CT1#116) : </a:t>
            </a:r>
          </a:p>
          <a:p>
            <a:pPr marL="0" indent="0">
              <a:buNone/>
            </a:pPr>
            <a:endParaRPr lang="en-GB" dirty="0"/>
          </a:p>
          <a:p>
            <a:pPr marL="0" indent="0" hangingPunct="0">
              <a:buNone/>
            </a:pPr>
            <a:r>
              <a:rPr lang="en-GB" b="1" dirty="0"/>
              <a:t>3.y	CAG selection (N1 mode only)</a:t>
            </a:r>
            <a:endParaRPr lang="en-US" b="1" dirty="0"/>
          </a:p>
          <a:p>
            <a:pPr marL="0" indent="0" hangingPunct="0">
              <a:buNone/>
            </a:pPr>
            <a:r>
              <a:rPr lang="en-GB" b="1" dirty="0">
                <a:solidFill>
                  <a:srgbClr val="FF0000"/>
                </a:solidFill>
              </a:rPr>
              <a:t>The MS may support CAG.</a:t>
            </a:r>
            <a:endParaRPr lang="en-US" b="1" dirty="0">
              <a:solidFill>
                <a:srgbClr val="FF0000"/>
              </a:solidFill>
            </a:endParaRPr>
          </a:p>
          <a:p>
            <a:pPr marL="0" indent="0" hangingPunct="0">
              <a:buNone/>
            </a:pPr>
            <a:r>
              <a:rPr lang="en-GB" dirty="0"/>
              <a:t>If the MS supports CAG:</a:t>
            </a:r>
            <a:endParaRPr lang="en-US" dirty="0"/>
          </a:p>
          <a:p>
            <a:pPr marL="0" indent="0">
              <a:buNone/>
            </a:pPr>
            <a:r>
              <a:rPr lang="en-GB" dirty="0"/>
              <a:t>[…]</a:t>
            </a:r>
            <a:endParaRPr lang="en-US" dirty="0"/>
          </a:p>
        </p:txBody>
      </p:sp>
    </p:spTree>
    <p:extLst>
      <p:ext uri="{BB962C8B-B14F-4D97-AF65-F5344CB8AC3E}">
        <p14:creationId xmlns:p14="http://schemas.microsoft.com/office/powerpoint/2010/main" val="92937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C2126-ECD6-48B0-B849-1CB03FD13EAE}"/>
              </a:ext>
            </a:extLst>
          </p:cNvPr>
          <p:cNvSpPr>
            <a:spLocks noGrp="1"/>
          </p:cNvSpPr>
          <p:nvPr>
            <p:ph type="title"/>
          </p:nvPr>
        </p:nvSpPr>
        <p:spPr/>
        <p:txBody>
          <a:bodyPr/>
          <a:lstStyle/>
          <a:p>
            <a:r>
              <a:rPr lang="en-GB" dirty="0"/>
              <a:t>Observations</a:t>
            </a:r>
            <a:endParaRPr lang="en-US" dirty="0"/>
          </a:p>
        </p:txBody>
      </p:sp>
      <p:sp>
        <p:nvSpPr>
          <p:cNvPr id="3" name="Content Placeholder 2">
            <a:extLst>
              <a:ext uri="{FF2B5EF4-FFF2-40B4-BE49-F238E27FC236}">
                <a16:creationId xmlns:a16="http://schemas.microsoft.com/office/drawing/2014/main" id="{94566A3D-8A2B-41F1-AE72-FBDDE67CCD7F}"/>
              </a:ext>
            </a:extLst>
          </p:cNvPr>
          <p:cNvSpPr>
            <a:spLocks noGrp="1"/>
          </p:cNvSpPr>
          <p:nvPr>
            <p:ph idx="1"/>
          </p:nvPr>
        </p:nvSpPr>
        <p:spPr/>
        <p:txBody>
          <a:bodyPr>
            <a:normAutofit/>
          </a:bodyPr>
          <a:lstStyle/>
          <a:p>
            <a:pPr marL="0" indent="0">
              <a:buNone/>
            </a:pPr>
            <a:r>
              <a:rPr lang="en-GB" dirty="0">
                <a:sym typeface="Wingdings" panose="05000000000000000000" pitchFamily="2" charset="2"/>
              </a:rPr>
              <a:t>Observation 4: CAG support is optional even for rel.16 UEs</a:t>
            </a:r>
          </a:p>
          <a:p>
            <a:pPr marL="0" indent="0">
              <a:buNone/>
            </a:pPr>
            <a:endParaRPr lang="en-GB" dirty="0">
              <a:sym typeface="Wingdings" panose="05000000000000000000" pitchFamily="2" charset="2"/>
            </a:endParaRPr>
          </a:p>
          <a:p>
            <a:pPr marL="0" indent="0">
              <a:buNone/>
            </a:pPr>
            <a:r>
              <a:rPr lang="en-GB" dirty="0">
                <a:sym typeface="Wingdings" panose="05000000000000000000" pitchFamily="2" charset="2"/>
              </a:rPr>
              <a:t>But treating a CAG cell as acceptable cell could be possible for rel.16 UE since new behaviour can be defined</a:t>
            </a:r>
          </a:p>
          <a:p>
            <a:pPr marL="0" indent="0">
              <a:buNone/>
            </a:pPr>
            <a:endParaRPr lang="en-GB" dirty="0">
              <a:sym typeface="Wingdings" panose="05000000000000000000" pitchFamily="2" charset="2"/>
            </a:endParaRP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04701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87D53-9FCA-411B-9994-0CB2B5ABBABF}"/>
              </a:ext>
            </a:extLst>
          </p:cNvPr>
          <p:cNvSpPr>
            <a:spLocks noGrp="1"/>
          </p:cNvSpPr>
          <p:nvPr>
            <p:ph type="title"/>
          </p:nvPr>
        </p:nvSpPr>
        <p:spPr/>
        <p:txBody>
          <a:bodyPr/>
          <a:lstStyle/>
          <a:p>
            <a:r>
              <a:rPr lang="en-GB" dirty="0"/>
              <a:t>Proposals</a:t>
            </a:r>
            <a:endParaRPr lang="en-US" dirty="0"/>
          </a:p>
        </p:txBody>
      </p:sp>
      <p:sp>
        <p:nvSpPr>
          <p:cNvPr id="3" name="Content Placeholder 2">
            <a:extLst>
              <a:ext uri="{FF2B5EF4-FFF2-40B4-BE49-F238E27FC236}">
                <a16:creationId xmlns:a16="http://schemas.microsoft.com/office/drawing/2014/main" id="{4FD03C6F-24EE-45F5-96EB-89233D7B34EC}"/>
              </a:ext>
            </a:extLst>
          </p:cNvPr>
          <p:cNvSpPr>
            <a:spLocks noGrp="1"/>
          </p:cNvSpPr>
          <p:nvPr>
            <p:ph idx="1"/>
          </p:nvPr>
        </p:nvSpPr>
        <p:spPr/>
        <p:txBody>
          <a:bodyPr/>
          <a:lstStyle/>
          <a:p>
            <a:r>
              <a:rPr lang="en-GB" dirty="0"/>
              <a:t>Proposal 1: CAG cell is considered “barred” for rel.15 UEs. Therefore CAG cell cannot be considered acceptable cell for such UEs (i.e. no support for emergency calls)</a:t>
            </a:r>
          </a:p>
          <a:p>
            <a:r>
              <a:rPr lang="en-GB" dirty="0"/>
              <a:t>Proposal 2: CAG cell is considered acceptable cell for all rel.16 UEs that support CAG but are not authorised to access the specific CAG cell or do not support CAG</a:t>
            </a:r>
          </a:p>
          <a:p>
            <a:r>
              <a:rPr lang="en-GB" dirty="0"/>
              <a:t>Proposal 3: Other than AS idle mode behaviour (see proposals 1,2) the rest of the procedures for emergency calls (i.e. domain selection) remain unaffected for PNI-NPN</a:t>
            </a:r>
          </a:p>
          <a:p>
            <a:endParaRPr lang="en-US" dirty="0"/>
          </a:p>
        </p:txBody>
      </p:sp>
    </p:spTree>
    <p:extLst>
      <p:ext uri="{BB962C8B-B14F-4D97-AF65-F5344CB8AC3E}">
        <p14:creationId xmlns:p14="http://schemas.microsoft.com/office/powerpoint/2010/main" val="3838947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AD280-179A-42C3-87F3-C22BBC17FBFF}"/>
              </a:ext>
            </a:extLst>
          </p:cNvPr>
          <p:cNvSpPr>
            <a:spLocks noGrp="1"/>
          </p:cNvSpPr>
          <p:nvPr>
            <p:ph type="title"/>
          </p:nvPr>
        </p:nvSpPr>
        <p:spPr/>
        <p:txBody>
          <a:bodyPr/>
          <a:lstStyle/>
          <a:p>
            <a:r>
              <a:rPr lang="en-GB" dirty="0"/>
              <a:t>Way forward</a:t>
            </a:r>
            <a:endParaRPr lang="en-US" dirty="0"/>
          </a:p>
        </p:txBody>
      </p:sp>
      <p:sp>
        <p:nvSpPr>
          <p:cNvPr id="3" name="Content Placeholder 2">
            <a:extLst>
              <a:ext uri="{FF2B5EF4-FFF2-40B4-BE49-F238E27FC236}">
                <a16:creationId xmlns:a16="http://schemas.microsoft.com/office/drawing/2014/main" id="{9EB12505-7F0F-482E-AAF4-21B550B9D9EF}"/>
              </a:ext>
            </a:extLst>
          </p:cNvPr>
          <p:cNvSpPr>
            <a:spLocks noGrp="1"/>
          </p:cNvSpPr>
          <p:nvPr>
            <p:ph idx="1"/>
          </p:nvPr>
        </p:nvSpPr>
        <p:spPr/>
        <p:txBody>
          <a:bodyPr/>
          <a:lstStyle/>
          <a:p>
            <a:r>
              <a:rPr lang="en-GB" dirty="0"/>
              <a:t>SA2 to expect that related AS idle mode procedures will be documented in TS 38.304</a:t>
            </a:r>
          </a:p>
          <a:p>
            <a:r>
              <a:rPr lang="en-GB" dirty="0"/>
              <a:t>SA2 to send LS to RAN2 with expected behaviour BUT NOT hinting use of specific encoding (leave up to RAN2 to decide) i.e. send LS communicating SA2 requirements (see proposal 1,2,3)</a:t>
            </a:r>
          </a:p>
          <a:p>
            <a:r>
              <a:rPr lang="en-GB" dirty="0"/>
              <a:t>SA2 to document text in TS 23.501 (&amp; TS 23.502 if needed) assuming a “forward looking” reference to TS 38.304</a:t>
            </a:r>
            <a:endParaRPr lang="en-US" dirty="0"/>
          </a:p>
        </p:txBody>
      </p:sp>
    </p:spTree>
    <p:extLst>
      <p:ext uri="{BB962C8B-B14F-4D97-AF65-F5344CB8AC3E}">
        <p14:creationId xmlns:p14="http://schemas.microsoft.com/office/powerpoint/2010/main" val="41070844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TotalTime>
  <Words>343</Words>
  <Application>Microsoft Office PowerPoint</Application>
  <PresentationFormat>Widescreen</PresentationFormat>
  <Paragraphs>55</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Times New Roman</vt:lpstr>
      <vt:lpstr>Wingdings</vt:lpstr>
      <vt:lpstr>Office Theme</vt:lpstr>
      <vt:lpstr>Way Forward on emergency calls from CAG</vt:lpstr>
      <vt:lpstr>Background – CAG support per PLMN</vt:lpstr>
      <vt:lpstr>Observations</vt:lpstr>
      <vt:lpstr>Background – barring non-authorised UEs</vt:lpstr>
      <vt:lpstr>Observations</vt:lpstr>
      <vt:lpstr>Background –CAG support is optional in rel.16</vt:lpstr>
      <vt:lpstr>Observations</vt:lpstr>
      <vt:lpstr>Proposals</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emergency calls from CAG</dc:title>
  <dc:creator>User</dc:creator>
  <cp:lastModifiedBy>User</cp:lastModifiedBy>
  <cp:revision>12</cp:revision>
  <dcterms:created xsi:type="dcterms:W3CDTF">2019-05-08T08:37:01Z</dcterms:created>
  <dcterms:modified xsi:type="dcterms:W3CDTF">2019-05-09T14:42:03Z</dcterms:modified>
</cp:coreProperties>
</file>