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62" r:id="rId4"/>
    <p:sldId id="263" r:id="rId5"/>
    <p:sldId id="264" r:id="rId6"/>
    <p:sldId id="261" r:id="rId7"/>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418" y="67"/>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98FFE9-7F8B-4712-AFBB-D6B9A4689AA4}" type="datetimeFigureOut">
              <a:rPr lang="sv-SE" smtClean="0"/>
              <a:t>2019-05-07</a:t>
            </a:fld>
            <a:endParaRPr lang="sv-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F68301-BE27-41E7-9A98-07124F7F1AF5}" type="slidenum">
              <a:rPr lang="sv-SE" smtClean="0"/>
              <a:t>‹#›</a:t>
            </a:fld>
            <a:endParaRPr lang="sv-SE"/>
          </a:p>
        </p:txBody>
      </p:sp>
    </p:spTree>
    <p:extLst>
      <p:ext uri="{BB962C8B-B14F-4D97-AF65-F5344CB8AC3E}">
        <p14:creationId xmlns:p14="http://schemas.microsoft.com/office/powerpoint/2010/main" val="1440485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268678E-E521-4664-9CC5-0DDF7036AEE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 xmlns:a16="http://schemas.microsoft.com/office/drawing/2014/main" id="{A94B5253-3B16-475D-823C-ACD2504D96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 xmlns:a16="http://schemas.microsoft.com/office/drawing/2014/main" id="{C9BBDE3D-D365-4677-8EB6-4E90DC1F6185}"/>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5" name="Footer Placeholder 4">
            <a:extLst>
              <a:ext uri="{FF2B5EF4-FFF2-40B4-BE49-F238E27FC236}">
                <a16:creationId xmlns="" xmlns:a16="http://schemas.microsoft.com/office/drawing/2014/main" id="{C783771E-330B-4CBA-AD3E-A2559467E88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7E1C14EE-367C-473D-8C91-DA362EA012D2}"/>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33223587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4ADE5A-0A06-4616-A67B-DD3ECBCB9F75}"/>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 xmlns:a16="http://schemas.microsoft.com/office/drawing/2014/main" id="{E20545FA-3DDA-4290-85C3-0B3300DC5BE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 xmlns:a16="http://schemas.microsoft.com/office/drawing/2014/main" id="{9E8A4C72-EB41-4E0E-B368-5B1D60204FC6}"/>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5" name="Footer Placeholder 4">
            <a:extLst>
              <a:ext uri="{FF2B5EF4-FFF2-40B4-BE49-F238E27FC236}">
                <a16:creationId xmlns="" xmlns:a16="http://schemas.microsoft.com/office/drawing/2014/main" id="{58E9E9A4-D0C1-48D7-AABB-A4E97417910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0035F51C-5CC6-45F6-B802-236881786129}"/>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4091339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DF05B13C-FF43-4AB0-9E50-8101C10B17C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 xmlns:a16="http://schemas.microsoft.com/office/drawing/2014/main" id="{77BBBD30-78EB-4076-ABFC-9F90A66CC2D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 xmlns:a16="http://schemas.microsoft.com/office/drawing/2014/main" id="{C2CC61F4-4BCF-4399-AF28-944F0364BAAB}"/>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5" name="Footer Placeholder 4">
            <a:extLst>
              <a:ext uri="{FF2B5EF4-FFF2-40B4-BE49-F238E27FC236}">
                <a16:creationId xmlns="" xmlns:a16="http://schemas.microsoft.com/office/drawing/2014/main" id="{70044BC8-933E-4E3B-8033-98ED2DD6B73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5CD883C8-1C13-4238-90C9-C3B3DBAF26BC}"/>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2400208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048E80-AB75-49A2-9B3C-84B87ED7CE9B}"/>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 xmlns:a16="http://schemas.microsoft.com/office/drawing/2014/main" id="{F8B1110F-967D-43D0-86EE-ADFBD53CDCA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 xmlns:a16="http://schemas.microsoft.com/office/drawing/2014/main" id="{7EFEC3FF-7223-4128-B322-3BABE3259B85}"/>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5" name="Footer Placeholder 4">
            <a:extLst>
              <a:ext uri="{FF2B5EF4-FFF2-40B4-BE49-F238E27FC236}">
                <a16:creationId xmlns="" xmlns:a16="http://schemas.microsoft.com/office/drawing/2014/main" id="{4257846D-D470-4109-A667-A6D908264EFC}"/>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8AC51BCB-E7EE-47E9-9FA3-756DD22A138D}"/>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3104347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F526ED6-DB73-46B2-8904-77457226512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 xmlns:a16="http://schemas.microsoft.com/office/drawing/2014/main" id="{D152FB58-5C5D-4263-BD77-58A0EC4CB6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CB7864C6-E2D1-4783-ABC0-C611A3BEBA70}"/>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5" name="Footer Placeholder 4">
            <a:extLst>
              <a:ext uri="{FF2B5EF4-FFF2-40B4-BE49-F238E27FC236}">
                <a16:creationId xmlns="" xmlns:a16="http://schemas.microsoft.com/office/drawing/2014/main" id="{F7EC857C-BD8C-4CCE-AA39-BB7A05984CD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41B12097-8AC7-4824-A759-F2333ACA574B}"/>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102613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D7AC7C-0E27-4C91-B452-A3AA9DB6A293}"/>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 xmlns:a16="http://schemas.microsoft.com/office/drawing/2014/main" id="{B6CC3038-4F01-424A-A61F-F9CED50F6F4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 xmlns:a16="http://schemas.microsoft.com/office/drawing/2014/main" id="{EC7DE97F-DD2D-4C10-9CE7-F74B67E2DC5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 xmlns:a16="http://schemas.microsoft.com/office/drawing/2014/main" id="{BD13087D-D7BB-487D-84DD-D8D22E4D54BB}"/>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6" name="Footer Placeholder 5">
            <a:extLst>
              <a:ext uri="{FF2B5EF4-FFF2-40B4-BE49-F238E27FC236}">
                <a16:creationId xmlns="" xmlns:a16="http://schemas.microsoft.com/office/drawing/2014/main" id="{941F1D42-FA4F-4FC3-B6E8-DEB85DE4F8B1}"/>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 xmlns:a16="http://schemas.microsoft.com/office/drawing/2014/main" id="{8CECDEA8-20AD-494E-87E3-01F4D699A248}"/>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1385723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7687274-78C2-4FD9-8B72-9457294ED2B8}"/>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 xmlns:a16="http://schemas.microsoft.com/office/drawing/2014/main" id="{C58C8BF0-49CF-493A-B0D8-0EDD138894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0D599911-8EF4-480B-935D-EE12DB599D6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 xmlns:a16="http://schemas.microsoft.com/office/drawing/2014/main" id="{10B5139F-4054-4C7B-AEE4-A44CB68C4A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40D27B28-0B14-4842-9F15-DEAD945A1A7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 xmlns:a16="http://schemas.microsoft.com/office/drawing/2014/main" id="{E3D24AFF-3813-4130-8ED9-866BD1813D95}"/>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8" name="Footer Placeholder 7">
            <a:extLst>
              <a:ext uri="{FF2B5EF4-FFF2-40B4-BE49-F238E27FC236}">
                <a16:creationId xmlns="" xmlns:a16="http://schemas.microsoft.com/office/drawing/2014/main" id="{6CA321B0-9998-4F94-A914-6AC140DB9810}"/>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 xmlns:a16="http://schemas.microsoft.com/office/drawing/2014/main" id="{E26A9ABA-0D4A-4F7B-95CA-F3A7965C4F72}"/>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167543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1681044-7789-4CAF-B89D-084EC16096D9}"/>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 xmlns:a16="http://schemas.microsoft.com/office/drawing/2014/main" id="{2039FB70-1DCE-4524-A402-57F055222113}"/>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4" name="Footer Placeholder 3">
            <a:extLst>
              <a:ext uri="{FF2B5EF4-FFF2-40B4-BE49-F238E27FC236}">
                <a16:creationId xmlns="" xmlns:a16="http://schemas.microsoft.com/office/drawing/2014/main" id="{9A7155DC-5BDE-4207-AD18-7014563D4808}"/>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 xmlns:a16="http://schemas.microsoft.com/office/drawing/2014/main" id="{F4A61DF4-146F-4204-9550-89A03A51A577}"/>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1849978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607282C8-72A7-48DC-B341-1B7C0959412A}"/>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3" name="Footer Placeholder 2">
            <a:extLst>
              <a:ext uri="{FF2B5EF4-FFF2-40B4-BE49-F238E27FC236}">
                <a16:creationId xmlns="" xmlns:a16="http://schemas.microsoft.com/office/drawing/2014/main" id="{68839DA8-D1B9-42FC-BEEC-9B9CCF455D67}"/>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 xmlns:a16="http://schemas.microsoft.com/office/drawing/2014/main" id="{1ABC5124-EE70-4D57-9C7C-42293B5C5F90}"/>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3339888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B8D7BB8-B766-4979-AFA0-27C5194D92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 xmlns:a16="http://schemas.microsoft.com/office/drawing/2014/main" id="{651A6F96-4226-4EB4-BD49-45ABC91AF6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 xmlns:a16="http://schemas.microsoft.com/office/drawing/2014/main" id="{CDFC9366-177B-4558-B3AE-AD917A60E3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4D9754E6-6DD7-4E64-B6C4-FCBC89DF5A07}"/>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6" name="Footer Placeholder 5">
            <a:extLst>
              <a:ext uri="{FF2B5EF4-FFF2-40B4-BE49-F238E27FC236}">
                <a16:creationId xmlns="" xmlns:a16="http://schemas.microsoft.com/office/drawing/2014/main" id="{B0428ACD-71EB-4FC3-9F6F-05CFBF33E12A}"/>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 xmlns:a16="http://schemas.microsoft.com/office/drawing/2014/main" id="{2B8059CE-E853-453C-BBCE-A219C597F7CF}"/>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2049407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B2231B3-42EA-46B8-8DBE-DA2565F248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 xmlns:a16="http://schemas.microsoft.com/office/drawing/2014/main" id="{84664B15-4723-4F36-B75F-572546E510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 xmlns:a16="http://schemas.microsoft.com/office/drawing/2014/main" id="{0CF9C759-7E40-43F2-94CF-2C7C73D594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CD31C8FE-E242-40BD-84C8-A16A95CECE07}"/>
              </a:ext>
            </a:extLst>
          </p:cNvPr>
          <p:cNvSpPr>
            <a:spLocks noGrp="1"/>
          </p:cNvSpPr>
          <p:nvPr>
            <p:ph type="dt" sz="half" idx="10"/>
          </p:nvPr>
        </p:nvSpPr>
        <p:spPr/>
        <p:txBody>
          <a:bodyPr/>
          <a:lstStyle/>
          <a:p>
            <a:fld id="{F5CB2BD4-4BE1-41A0-84C0-1774C1E9DE74}" type="datetimeFigureOut">
              <a:rPr lang="sv-SE" smtClean="0"/>
              <a:t>2019-05-07</a:t>
            </a:fld>
            <a:endParaRPr lang="sv-SE"/>
          </a:p>
        </p:txBody>
      </p:sp>
      <p:sp>
        <p:nvSpPr>
          <p:cNvPr id="6" name="Footer Placeholder 5">
            <a:extLst>
              <a:ext uri="{FF2B5EF4-FFF2-40B4-BE49-F238E27FC236}">
                <a16:creationId xmlns="" xmlns:a16="http://schemas.microsoft.com/office/drawing/2014/main" id="{93093941-55BF-422B-BFE5-0131F0B88F9C}"/>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 xmlns:a16="http://schemas.microsoft.com/office/drawing/2014/main" id="{51072330-5935-4E92-B7C6-D8AB72EED736}"/>
              </a:ext>
            </a:extLst>
          </p:cNvPr>
          <p:cNvSpPr>
            <a:spLocks noGrp="1"/>
          </p:cNvSpPr>
          <p:nvPr>
            <p:ph type="sldNum" sz="quarter" idx="12"/>
          </p:nvPr>
        </p:nvSpPr>
        <p:spPr/>
        <p:txBody>
          <a:bodyPr/>
          <a:lstStyle/>
          <a:p>
            <a:fld id="{7073896D-FFDF-4DDA-859F-B4354B3E8FE3}" type="slidenum">
              <a:rPr lang="sv-SE" smtClean="0"/>
              <a:t>‹#›</a:t>
            </a:fld>
            <a:endParaRPr lang="sv-SE"/>
          </a:p>
        </p:txBody>
      </p:sp>
    </p:spTree>
    <p:extLst>
      <p:ext uri="{BB962C8B-B14F-4D97-AF65-F5344CB8AC3E}">
        <p14:creationId xmlns:p14="http://schemas.microsoft.com/office/powerpoint/2010/main" val="1740862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107F5747-521B-4D02-8D04-7A3E0DC08A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 xmlns:a16="http://schemas.microsoft.com/office/drawing/2014/main" id="{D8E986DB-3451-4BCE-9D18-691B44C1E7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 xmlns:a16="http://schemas.microsoft.com/office/drawing/2014/main" id="{D064D91D-7477-4452-A109-8F16BE66C1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CB2BD4-4BE1-41A0-84C0-1774C1E9DE74}" type="datetimeFigureOut">
              <a:rPr lang="sv-SE" smtClean="0"/>
              <a:t>2019-05-07</a:t>
            </a:fld>
            <a:endParaRPr lang="sv-SE"/>
          </a:p>
        </p:txBody>
      </p:sp>
      <p:sp>
        <p:nvSpPr>
          <p:cNvPr id="5" name="Footer Placeholder 4">
            <a:extLst>
              <a:ext uri="{FF2B5EF4-FFF2-40B4-BE49-F238E27FC236}">
                <a16:creationId xmlns="" xmlns:a16="http://schemas.microsoft.com/office/drawing/2014/main" id="{7C606A15-4038-48F9-A185-4969B9D09E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 xmlns:a16="http://schemas.microsoft.com/office/drawing/2014/main" id="{1EE95610-BC7C-4BD1-8362-19D05A94F0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73896D-FFDF-4DDA-859F-B4354B3E8FE3}" type="slidenum">
              <a:rPr lang="sv-SE" smtClean="0"/>
              <a:t>‹#›</a:t>
            </a:fld>
            <a:endParaRPr lang="sv-SE"/>
          </a:p>
        </p:txBody>
      </p:sp>
    </p:spTree>
    <p:extLst>
      <p:ext uri="{BB962C8B-B14F-4D97-AF65-F5344CB8AC3E}">
        <p14:creationId xmlns:p14="http://schemas.microsoft.com/office/powerpoint/2010/main" val="2822562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517B45C-2ED1-48B0-89C1-F5F4608CCF3F}"/>
              </a:ext>
            </a:extLst>
          </p:cNvPr>
          <p:cNvSpPr>
            <a:spLocks noGrp="1"/>
          </p:cNvSpPr>
          <p:nvPr>
            <p:ph type="ctrTitle"/>
          </p:nvPr>
        </p:nvSpPr>
        <p:spPr>
          <a:xfrm>
            <a:off x="1524000" y="1122363"/>
            <a:ext cx="9725636" cy="2387600"/>
          </a:xfrm>
        </p:spPr>
        <p:txBody>
          <a:bodyPr/>
          <a:lstStyle/>
          <a:p>
            <a:r>
              <a:rPr lang="sv-SE" dirty="0" smtClean="0"/>
              <a:t>Multi-access over 5GC and EPC</a:t>
            </a:r>
            <a:endParaRPr lang="sv-SE" dirty="0"/>
          </a:p>
        </p:txBody>
      </p:sp>
      <p:sp>
        <p:nvSpPr>
          <p:cNvPr id="3" name="Subtitle 2">
            <a:extLst>
              <a:ext uri="{FF2B5EF4-FFF2-40B4-BE49-F238E27FC236}">
                <a16:creationId xmlns="" xmlns:a16="http://schemas.microsoft.com/office/drawing/2014/main" id="{003DE9EC-756E-4D11-8A4C-5DD32552A44A}"/>
              </a:ext>
            </a:extLst>
          </p:cNvPr>
          <p:cNvSpPr>
            <a:spLocks noGrp="1"/>
          </p:cNvSpPr>
          <p:nvPr>
            <p:ph type="subTitle" idx="1"/>
          </p:nvPr>
        </p:nvSpPr>
        <p:spPr>
          <a:xfrm>
            <a:off x="906011" y="3602038"/>
            <a:ext cx="10343625" cy="1655762"/>
          </a:xfrm>
        </p:spPr>
        <p:txBody>
          <a:bodyPr/>
          <a:lstStyle/>
          <a:p>
            <a:r>
              <a:rPr lang="sv-SE" dirty="0" smtClean="0"/>
              <a:t>Huawei , Hisilicon</a:t>
            </a:r>
            <a:endParaRPr lang="sv-SE" dirty="0"/>
          </a:p>
        </p:txBody>
      </p:sp>
      <p:sp>
        <p:nvSpPr>
          <p:cNvPr id="6" name="TextBox 5">
            <a:extLst>
              <a:ext uri="{FF2B5EF4-FFF2-40B4-BE49-F238E27FC236}">
                <a16:creationId xmlns="" xmlns:a16="http://schemas.microsoft.com/office/drawing/2014/main" id="{912F8C19-BFC5-4959-95D4-07429BB8B362}"/>
              </a:ext>
            </a:extLst>
          </p:cNvPr>
          <p:cNvSpPr txBox="1"/>
          <p:nvPr/>
        </p:nvSpPr>
        <p:spPr>
          <a:xfrm>
            <a:off x="159390" y="83890"/>
            <a:ext cx="11719184" cy="830997"/>
          </a:xfrm>
          <a:prstGeom prst="rect">
            <a:avLst/>
          </a:prstGeom>
          <a:noFill/>
        </p:spPr>
        <p:txBody>
          <a:bodyPr wrap="square" rtlCol="0">
            <a:spAutoFit/>
          </a:bodyPr>
          <a:lstStyle/>
          <a:p>
            <a:r>
              <a:rPr lang="en-GB" altLang="zh-CN" sz="2400" b="1" dirty="0"/>
              <a:t>3GPP TSG-SA WG2 Meeting #133</a:t>
            </a:r>
            <a:r>
              <a:rPr lang="en-GB" altLang="zh-CN" sz="2400" b="1" i="1" dirty="0"/>
              <a:t> 	</a:t>
            </a:r>
            <a:r>
              <a:rPr lang="en-GB" altLang="zh-CN" sz="2400" b="1" i="1" dirty="0" smtClean="0"/>
              <a:t>						S2-1905699</a:t>
            </a:r>
            <a:endParaRPr lang="zh-CN" altLang="zh-CN" sz="2400" dirty="0"/>
          </a:p>
          <a:p>
            <a:r>
              <a:rPr lang="en-GB" altLang="zh-CN" sz="2400" b="1" dirty="0"/>
              <a:t>13 - 17 May 2019, Reno, Nevada, USA</a:t>
            </a:r>
            <a:endParaRPr lang="en-US" sz="2400" b="1" dirty="0"/>
          </a:p>
        </p:txBody>
      </p:sp>
    </p:spTree>
    <p:extLst>
      <p:ext uri="{BB962C8B-B14F-4D97-AF65-F5344CB8AC3E}">
        <p14:creationId xmlns:p14="http://schemas.microsoft.com/office/powerpoint/2010/main" val="1995501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6EFEDF-79A5-459C-B01A-AA19E30A4BBE}"/>
              </a:ext>
            </a:extLst>
          </p:cNvPr>
          <p:cNvSpPr>
            <a:spLocks noGrp="1"/>
          </p:cNvSpPr>
          <p:nvPr>
            <p:ph type="title"/>
          </p:nvPr>
        </p:nvSpPr>
        <p:spPr>
          <a:xfrm>
            <a:off x="770467" y="0"/>
            <a:ext cx="10515600" cy="1325563"/>
          </a:xfrm>
        </p:spPr>
        <p:txBody>
          <a:bodyPr/>
          <a:lstStyle/>
          <a:p>
            <a:r>
              <a:rPr lang="sv-SE" dirty="0"/>
              <a:t>Background</a:t>
            </a:r>
          </a:p>
        </p:txBody>
      </p:sp>
      <p:sp>
        <p:nvSpPr>
          <p:cNvPr id="3" name="Content Placeholder 2">
            <a:extLst>
              <a:ext uri="{FF2B5EF4-FFF2-40B4-BE49-F238E27FC236}">
                <a16:creationId xmlns="" xmlns:a16="http://schemas.microsoft.com/office/drawing/2014/main" id="{A5CDFCE6-D57C-47A8-83F5-EAD00852A55D}"/>
              </a:ext>
            </a:extLst>
          </p:cNvPr>
          <p:cNvSpPr>
            <a:spLocks noGrp="1"/>
          </p:cNvSpPr>
          <p:nvPr>
            <p:ph idx="1"/>
          </p:nvPr>
        </p:nvSpPr>
        <p:spPr>
          <a:xfrm>
            <a:off x="770467" y="1258887"/>
            <a:ext cx="10617200" cy="4803246"/>
          </a:xfrm>
        </p:spPr>
        <p:txBody>
          <a:bodyPr>
            <a:normAutofit/>
          </a:bodyPr>
          <a:lstStyle/>
          <a:p>
            <a:r>
              <a:rPr lang="sv-SE" dirty="0" smtClean="0"/>
              <a:t>In SA2#132 meeting, the multi-access over 5GC and EPC case is proposed to be resolved by S2-1903135 and </a:t>
            </a:r>
            <a:r>
              <a:rPr lang="sv-SE" altLang="zh-CN" dirty="0" smtClean="0"/>
              <a:t>S2-1904135</a:t>
            </a:r>
            <a:r>
              <a:rPr lang="sv-SE" dirty="0" smtClean="0"/>
              <a:t>. </a:t>
            </a:r>
            <a:endParaRPr lang="sv-SE" dirty="0"/>
          </a:p>
          <a:p>
            <a:r>
              <a:rPr lang="sv-SE" altLang="zh-CN" dirty="0" smtClean="0"/>
              <a:t>The targeted </a:t>
            </a:r>
            <a:r>
              <a:rPr lang="sv-SE" altLang="zh-CN" dirty="0"/>
              <a:t>scenario is </a:t>
            </a:r>
            <a:r>
              <a:rPr lang="sv-SE" altLang="zh-CN" dirty="0" smtClean="0"/>
              <a:t>defined in S2-1903135, i.e. </a:t>
            </a:r>
            <a:r>
              <a:rPr lang="sv-SE" altLang="zh-CN" dirty="0"/>
              <a:t>UE/RG is connected over LTE in EPS and non-3GPP/wireline access in </a:t>
            </a:r>
            <a:r>
              <a:rPr lang="sv-SE" altLang="zh-CN" dirty="0" smtClean="0"/>
              <a:t>5GS, including both UE and 5G-RG cases.</a:t>
            </a:r>
          </a:p>
          <a:p>
            <a:r>
              <a:rPr lang="sv-SE" altLang="zh-CN" dirty="0"/>
              <a:t> </a:t>
            </a:r>
            <a:r>
              <a:rPr lang="sv-SE" altLang="zh-CN" dirty="0" smtClean="0"/>
              <a:t>A solution is </a:t>
            </a:r>
            <a:r>
              <a:rPr lang="sv-SE" altLang="zh-CN" dirty="0" smtClean="0"/>
              <a:t>also proposed in </a:t>
            </a:r>
            <a:r>
              <a:rPr lang="sv-SE" altLang="zh-CN" dirty="0" smtClean="0"/>
              <a:t>S2-1904135.</a:t>
            </a:r>
            <a:endParaRPr lang="sv-SE" altLang="zh-CN" dirty="0" smtClean="0"/>
          </a:p>
          <a:p>
            <a:r>
              <a:rPr lang="sv-SE" altLang="zh-CN" dirty="0" smtClean="0"/>
              <a:t>As this solution </a:t>
            </a:r>
            <a:r>
              <a:rPr lang="sv-SE" altLang="zh-CN" dirty="0" smtClean="0"/>
              <a:t>is </a:t>
            </a:r>
            <a:r>
              <a:rPr lang="sv-SE" altLang="zh-CN" dirty="0" smtClean="0"/>
              <a:t>not studied in TR 23.793, there is no evaluation on it. So in this paper:</a:t>
            </a:r>
          </a:p>
          <a:p>
            <a:pPr lvl="1">
              <a:buFont typeface="Wingdings" panose="05000000000000000000" pitchFamily="2" charset="2"/>
              <a:buChar char="u"/>
            </a:pPr>
            <a:r>
              <a:rPr lang="sv-SE" altLang="zh-CN" dirty="0"/>
              <a:t>E</a:t>
            </a:r>
            <a:r>
              <a:rPr lang="sv-SE" altLang="zh-CN" dirty="0" smtClean="0"/>
              <a:t>valuation on </a:t>
            </a:r>
            <a:r>
              <a:rPr lang="sv-SE" altLang="zh-CN" dirty="0" smtClean="0"/>
              <a:t>this soluton, named as solution 1 in this paper.</a:t>
            </a:r>
            <a:endParaRPr lang="sv-SE" altLang="zh-CN" dirty="0" smtClean="0"/>
          </a:p>
          <a:p>
            <a:pPr lvl="1">
              <a:buFont typeface="Wingdings" panose="05000000000000000000" pitchFamily="2" charset="2"/>
              <a:buChar char="u"/>
            </a:pPr>
            <a:r>
              <a:rPr lang="sv-SE" altLang="zh-CN" dirty="0" smtClean="0"/>
              <a:t>Propose the other alternative solutions.</a:t>
            </a:r>
          </a:p>
          <a:p>
            <a:pPr lvl="1">
              <a:buFont typeface="Wingdings" panose="05000000000000000000" pitchFamily="2" charset="2"/>
              <a:buChar char="u"/>
            </a:pPr>
            <a:r>
              <a:rPr lang="sv-SE" altLang="zh-CN" dirty="0" smtClean="0"/>
              <a:t>Proposal.</a:t>
            </a:r>
          </a:p>
        </p:txBody>
      </p:sp>
    </p:spTree>
    <p:extLst>
      <p:ext uri="{BB962C8B-B14F-4D97-AF65-F5344CB8AC3E}">
        <p14:creationId xmlns:p14="http://schemas.microsoft.com/office/powerpoint/2010/main" val="2161458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798" y="787397"/>
            <a:ext cx="11607802" cy="5926669"/>
          </a:xfrm>
        </p:spPr>
        <p:txBody>
          <a:bodyPr>
            <a:normAutofit lnSpcReduction="10000"/>
          </a:bodyPr>
          <a:lstStyle/>
          <a:p>
            <a:r>
              <a:rPr lang="en-US" altLang="zh-CN" sz="1400" dirty="0" smtClean="0"/>
              <a:t>Restriction on the system level:</a:t>
            </a:r>
          </a:p>
          <a:p>
            <a:pPr lvl="1">
              <a:buFont typeface="Wingdings" panose="05000000000000000000" pitchFamily="2" charset="2"/>
              <a:buChar char="ü"/>
            </a:pPr>
            <a:r>
              <a:rPr lang="en-US" altLang="zh-CN" sz="1400" dirty="0" smtClean="0"/>
              <a:t>Operator deployment ensures that all PGW-C+SMF(s) shall support the extended PCO for EPC access and ATSSS function for 5GC, resulting in all PGW-C for the specific APN shall support the extend PCO and all combined SMF(s) shall achieve ATSSS functionality as mandatory feature.</a:t>
            </a:r>
          </a:p>
          <a:p>
            <a:pPr lvl="1">
              <a:buFont typeface="Wingdings" panose="05000000000000000000" pitchFamily="2" charset="2"/>
              <a:buChar char="ü"/>
            </a:pPr>
            <a:r>
              <a:rPr lang="en-US" altLang="zh-CN" sz="1400" dirty="0" smtClean="0"/>
              <a:t>The UE shall always request PDN connection with the MA PDU session indication as proposed by S2-1903135</a:t>
            </a:r>
          </a:p>
          <a:p>
            <a:r>
              <a:rPr lang="en-US" altLang="zh-CN" sz="1400" dirty="0"/>
              <a:t>Impact on the PGW-C+SMF(s) </a:t>
            </a:r>
            <a:endParaRPr lang="en-US" altLang="zh-CN" sz="1400" dirty="0" smtClean="0"/>
          </a:p>
          <a:p>
            <a:pPr lvl="1">
              <a:buFont typeface="Wingdings" panose="05000000000000000000" pitchFamily="2" charset="2"/>
              <a:buChar char="ü"/>
            </a:pPr>
            <a:r>
              <a:rPr lang="en-US" altLang="zh-CN" sz="1400" dirty="0" smtClean="0"/>
              <a:t>For the EPC side, the PGW shall support this new type of PDN connection as an additional leg for MA PDU session, including the new PCO parameters, the new PDN connection authorization mechanism, especially:</a:t>
            </a:r>
          </a:p>
          <a:p>
            <a:pPr lvl="2"/>
            <a:r>
              <a:rPr lang="en-US" altLang="zh-CN" sz="1000" dirty="0" smtClean="0"/>
              <a:t> Two UE IP address with the same IP type allocated to this PDN connection, when the MPTCP functionality is activated. One UE IP is for the MA PDU session, the other is for MPTCP.</a:t>
            </a:r>
          </a:p>
          <a:p>
            <a:pPr lvl="1">
              <a:buFont typeface="Wingdings" panose="05000000000000000000" pitchFamily="2" charset="2"/>
              <a:buChar char="ü"/>
            </a:pPr>
            <a:r>
              <a:rPr lang="en-US" altLang="zh-CN" sz="1400" dirty="0" smtClean="0"/>
              <a:t>For </a:t>
            </a:r>
            <a:r>
              <a:rPr lang="en-US" altLang="zh-CN" sz="1400" dirty="0"/>
              <a:t>the 5GC side, the SMF shall distinguish the MA PDU session for EPC and 5GC, or the normal MA PDU session only for 5GC, resulting in the system complex. The two solution differences include at least the following aspects:</a:t>
            </a:r>
          </a:p>
          <a:p>
            <a:pPr lvl="2"/>
            <a:r>
              <a:rPr lang="en-US" altLang="zh-CN" sz="1000" dirty="0"/>
              <a:t>Different parameters handling and different procedure triggered by different scenario. </a:t>
            </a:r>
          </a:p>
          <a:p>
            <a:pPr lvl="2"/>
            <a:r>
              <a:rPr lang="en-US" altLang="zh-CN" sz="1000" dirty="0"/>
              <a:t>node selection solution, need to further consider the support of PGW-U for MA PDU session via EPC and 5GC. </a:t>
            </a:r>
          </a:p>
          <a:p>
            <a:pPr lvl="2"/>
            <a:r>
              <a:rPr lang="en-US" altLang="zh-CN" sz="1000" dirty="0" smtClean="0"/>
              <a:t>The different MA </a:t>
            </a:r>
            <a:r>
              <a:rPr lang="en-US" altLang="zh-CN" sz="1000" dirty="0"/>
              <a:t>PDU session authorization mechanism, one is based on the local configuration and the other is based on the PCF decision. </a:t>
            </a:r>
          </a:p>
          <a:p>
            <a:pPr lvl="1">
              <a:buFont typeface="Wingdings" panose="05000000000000000000" pitchFamily="2" charset="2"/>
              <a:buChar char="ü"/>
            </a:pPr>
            <a:r>
              <a:rPr lang="en-US" altLang="zh-CN" sz="1400" dirty="0" smtClean="0"/>
              <a:t>The internal interaction between the PGW-C and SMF per IP flow (for ATSSS-LL function) </a:t>
            </a:r>
            <a:r>
              <a:rPr lang="en-US" altLang="zh-CN" sz="1400" dirty="0"/>
              <a:t>granularity </a:t>
            </a:r>
            <a:r>
              <a:rPr lang="en-US" altLang="zh-CN" sz="1400" dirty="0" smtClean="0"/>
              <a:t>or per packet (MPTCP function) granularity. </a:t>
            </a:r>
          </a:p>
          <a:p>
            <a:r>
              <a:rPr lang="en-US" altLang="zh-CN" sz="1400" dirty="0" smtClean="0"/>
              <a:t>Impact on the terminal, i.e. 5G-RG</a:t>
            </a:r>
          </a:p>
          <a:p>
            <a:pPr lvl="1">
              <a:buFont typeface="Wingdings" panose="05000000000000000000" pitchFamily="2" charset="2"/>
              <a:buChar char="ü"/>
            </a:pPr>
            <a:r>
              <a:rPr lang="en-US" altLang="zh-CN" sz="1400" dirty="0" smtClean="0"/>
              <a:t>For the LTE accessing, the new PCO extension has impact on the 4G NAS module. This new 4G NAS </a:t>
            </a:r>
            <a:r>
              <a:rPr lang="en-US" altLang="zh-CN" sz="1400" dirty="0"/>
              <a:t>module </a:t>
            </a:r>
            <a:r>
              <a:rPr lang="en-US" altLang="zh-CN" sz="1400" dirty="0" smtClean="0"/>
              <a:t>shall </a:t>
            </a:r>
            <a:r>
              <a:rPr lang="en-US" altLang="zh-CN" sz="1400" dirty="0"/>
              <a:t>be </a:t>
            </a:r>
            <a:r>
              <a:rPr lang="en-US" altLang="zh-CN" sz="1400" dirty="0" smtClean="0"/>
              <a:t>specially implemented. Additionally, for the user plane, the TFT may include the UE IP address for MPTCP not matching the UE IP allocated to this PDN connection.  </a:t>
            </a:r>
          </a:p>
          <a:p>
            <a:pPr marL="457200" lvl="1" indent="0">
              <a:buNone/>
            </a:pPr>
            <a:r>
              <a:rPr lang="en-US" altLang="zh-CN" sz="1400" dirty="0"/>
              <a:t> </a:t>
            </a:r>
            <a:r>
              <a:rPr lang="en-US" altLang="zh-CN" sz="1400" dirty="0" smtClean="0"/>
              <a:t>     No solution for the UE to decide the access availability via LTE, except the NBIFOM solution. </a:t>
            </a:r>
          </a:p>
          <a:p>
            <a:pPr lvl="1">
              <a:buFont typeface="Wingdings" panose="05000000000000000000" pitchFamily="2" charset="2"/>
              <a:buChar char="ü"/>
            </a:pPr>
            <a:r>
              <a:rPr lang="en-US" altLang="zh-CN" sz="1400" dirty="0" smtClean="0"/>
              <a:t>For the fixed access network, this new MA PDU session solution establishment procedure with the different NAS parameters and different </a:t>
            </a:r>
            <a:r>
              <a:rPr lang="en-US" altLang="zh-CN" sz="1400" dirty="0"/>
              <a:t>trigger condition </a:t>
            </a:r>
            <a:r>
              <a:rPr lang="en-US" altLang="zh-CN" sz="1400" dirty="0" smtClean="0"/>
              <a:t>results in the different 5G NAS </a:t>
            </a:r>
            <a:r>
              <a:rPr lang="en-US" altLang="zh-CN" sz="1400" dirty="0"/>
              <a:t>module </a:t>
            </a:r>
            <a:r>
              <a:rPr lang="en-US" altLang="zh-CN" sz="1400" dirty="0" smtClean="0"/>
              <a:t>comparing with the 5G NAS applied by UE, if this solution 1 is only used by 5G-RG.</a:t>
            </a:r>
          </a:p>
          <a:p>
            <a:pPr marL="457200" lvl="1" indent="0">
              <a:buNone/>
            </a:pPr>
            <a:r>
              <a:rPr lang="en-US" altLang="zh-CN" sz="1400" dirty="0" smtClean="0"/>
              <a:t>In sum, the special customized NAS module for both 4G and 5G will increase </a:t>
            </a:r>
            <a:r>
              <a:rPr lang="en-US" altLang="zh-CN" sz="1400" dirty="0"/>
              <a:t>the </a:t>
            </a:r>
            <a:r>
              <a:rPr lang="en-US" altLang="zh-CN" sz="1400" dirty="0" smtClean="0"/>
              <a:t>5G-RG equipment </a:t>
            </a:r>
            <a:r>
              <a:rPr lang="en-US" altLang="zh-CN" sz="1400" dirty="0"/>
              <a:t>cost.</a:t>
            </a:r>
          </a:p>
          <a:p>
            <a:r>
              <a:rPr lang="en-US" altLang="zh-CN" sz="1400" dirty="0" smtClean="0"/>
              <a:t>Impact on the MME,SGW</a:t>
            </a:r>
          </a:p>
          <a:p>
            <a:pPr lvl="1">
              <a:buFont typeface="Wingdings" panose="05000000000000000000" pitchFamily="2" charset="2"/>
              <a:buChar char="ü"/>
            </a:pPr>
            <a:r>
              <a:rPr lang="en-US" altLang="zh-CN" sz="1400" dirty="0" smtClean="0"/>
              <a:t>No impact on MME.</a:t>
            </a:r>
          </a:p>
          <a:p>
            <a:pPr lvl="1">
              <a:buFont typeface="Wingdings" panose="05000000000000000000" pitchFamily="2" charset="2"/>
              <a:buChar char="ü"/>
            </a:pPr>
            <a:r>
              <a:rPr lang="en-US" altLang="zh-CN" sz="1400" dirty="0" smtClean="0"/>
              <a:t>For the SGW, this is a special PDN connection allowed to transport the packets encapsulated by the MPTCP’s UE IP address, which is different from the UE IP allocated by this PDN connection. As this is a new case for EPC, not sure if it will impact the SGW implementation or not. </a:t>
            </a:r>
            <a:endParaRPr lang="en-US" altLang="zh-CN" sz="1400" dirty="0"/>
          </a:p>
        </p:txBody>
      </p:sp>
      <p:sp>
        <p:nvSpPr>
          <p:cNvPr id="4" name="Title 1">
            <a:extLst>
              <a:ext uri="{FF2B5EF4-FFF2-40B4-BE49-F238E27FC236}">
                <a16:creationId xmlns="" xmlns:a16="http://schemas.microsoft.com/office/drawing/2014/main" id="{8A4F235F-03C4-40FD-9774-58FD69270244}"/>
              </a:ext>
            </a:extLst>
          </p:cNvPr>
          <p:cNvSpPr>
            <a:spLocks noGrp="1"/>
          </p:cNvSpPr>
          <p:nvPr>
            <p:ph type="title"/>
          </p:nvPr>
        </p:nvSpPr>
        <p:spPr>
          <a:xfrm>
            <a:off x="304800" y="60324"/>
            <a:ext cx="10515600" cy="777875"/>
          </a:xfrm>
        </p:spPr>
        <p:txBody>
          <a:bodyPr/>
          <a:lstStyle/>
          <a:p>
            <a:r>
              <a:rPr lang="sv-SE" dirty="0"/>
              <a:t>E</a:t>
            </a:r>
            <a:r>
              <a:rPr lang="sv-SE" dirty="0" smtClean="0"/>
              <a:t>valuation on solution 1</a:t>
            </a:r>
            <a:endParaRPr lang="sv-SE" dirty="0"/>
          </a:p>
        </p:txBody>
      </p:sp>
    </p:spTree>
    <p:extLst>
      <p:ext uri="{BB962C8B-B14F-4D97-AF65-F5344CB8AC3E}">
        <p14:creationId xmlns:p14="http://schemas.microsoft.com/office/powerpoint/2010/main" val="2961610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8A4F235F-03C4-40FD-9774-58FD69270244}"/>
              </a:ext>
            </a:extLst>
          </p:cNvPr>
          <p:cNvSpPr>
            <a:spLocks noGrp="1"/>
          </p:cNvSpPr>
          <p:nvPr>
            <p:ph type="title"/>
          </p:nvPr>
        </p:nvSpPr>
        <p:spPr>
          <a:xfrm>
            <a:off x="575734" y="170392"/>
            <a:ext cx="10515600" cy="744008"/>
          </a:xfrm>
        </p:spPr>
        <p:txBody>
          <a:bodyPr/>
          <a:lstStyle/>
          <a:p>
            <a:r>
              <a:rPr lang="sv-SE" dirty="0"/>
              <a:t>E</a:t>
            </a:r>
            <a:r>
              <a:rPr lang="sv-SE" dirty="0" smtClean="0"/>
              <a:t>valuation on solution 1</a:t>
            </a:r>
            <a:endParaRPr lang="sv-SE" dirty="0"/>
          </a:p>
        </p:txBody>
      </p:sp>
      <p:sp>
        <p:nvSpPr>
          <p:cNvPr id="5" name="内容占位符 2"/>
          <p:cNvSpPr>
            <a:spLocks noGrp="1"/>
          </p:cNvSpPr>
          <p:nvPr>
            <p:ph idx="1"/>
          </p:nvPr>
        </p:nvSpPr>
        <p:spPr>
          <a:xfrm>
            <a:off x="287865" y="838198"/>
            <a:ext cx="11607802" cy="4428070"/>
          </a:xfrm>
        </p:spPr>
        <p:txBody>
          <a:bodyPr>
            <a:normAutofit fontScale="92500" lnSpcReduction="10000"/>
          </a:bodyPr>
          <a:lstStyle/>
          <a:p>
            <a:r>
              <a:rPr lang="en-US" altLang="zh-CN" sz="1600" dirty="0" smtClean="0"/>
              <a:t>Other issues unclear:</a:t>
            </a:r>
          </a:p>
          <a:p>
            <a:pPr lvl="1">
              <a:buFont typeface="Wingdings" panose="05000000000000000000" pitchFamily="2" charset="2"/>
              <a:buChar char="ü"/>
            </a:pPr>
            <a:r>
              <a:rPr lang="en-US" altLang="zh-CN" sz="1600" dirty="0" smtClean="0"/>
              <a:t>Whether this solution 1 will impact PCF or not?  It is related with the identification of RAT type in finer granularity, such as LTE, NG-RAN, WLAN or fixed access network, etc.</a:t>
            </a:r>
          </a:p>
          <a:p>
            <a:pPr lvl="1">
              <a:buFont typeface="Wingdings" panose="05000000000000000000" pitchFamily="2" charset="2"/>
              <a:buChar char="ü"/>
            </a:pPr>
            <a:r>
              <a:rPr lang="en-US" altLang="zh-CN" sz="1600" dirty="0" smtClean="0"/>
              <a:t>As defined by solution 1, this MA PDU session is authorized based on the local policy configured in PGW-C+SMF, </a:t>
            </a:r>
            <a:r>
              <a:rPr lang="en-US" altLang="zh-CN" sz="1600" dirty="0"/>
              <a:t>w</a:t>
            </a:r>
            <a:r>
              <a:rPr lang="en-US" altLang="zh-CN" sz="1600" dirty="0" smtClean="0"/>
              <a:t>hy not decided by PCF?  What will happen if the request is rejected? Is the PDN connection or MA PDU session released or accepted but fallback to the normal PDN connection or normal MA PDU session?</a:t>
            </a:r>
          </a:p>
          <a:p>
            <a:r>
              <a:rPr lang="en-US" altLang="zh-CN" sz="1600" dirty="0" smtClean="0"/>
              <a:t>Impact on the UE, if the same solution is applied </a:t>
            </a:r>
            <a:r>
              <a:rPr lang="en-US" altLang="zh-CN" sz="1600" dirty="0" smtClean="0"/>
              <a:t>to </a:t>
            </a:r>
            <a:r>
              <a:rPr lang="en-US" altLang="zh-CN" sz="1600" dirty="0" smtClean="0"/>
              <a:t>the UE, further </a:t>
            </a:r>
            <a:r>
              <a:rPr lang="en-US" altLang="zh-CN" sz="1600" dirty="0" smtClean="0"/>
              <a:t>consideration on </a:t>
            </a:r>
            <a:r>
              <a:rPr lang="en-US" altLang="zh-CN" sz="1600" dirty="0" smtClean="0"/>
              <a:t>the UE mobility, the roaming case and the relationship with NBIFOM solution. </a:t>
            </a:r>
          </a:p>
          <a:p>
            <a:pPr lvl="1">
              <a:buFont typeface="Wingdings" panose="05000000000000000000" pitchFamily="2" charset="2"/>
              <a:buChar char="ü"/>
            </a:pPr>
            <a:r>
              <a:rPr lang="en-US" altLang="zh-CN" sz="1600" dirty="0" smtClean="0"/>
              <a:t>In roaming case, the SGW shall identify the UE based on the UE IP address in order to perform the charging control. So there will be a problem if the packets are encapsulated by the UE’s MPTCP IP address, different from the UE IP allocated by PDN connection. If to solve this problem, some impact on the SGW cannot be avoided. </a:t>
            </a:r>
          </a:p>
          <a:p>
            <a:pPr lvl="1">
              <a:buFont typeface="Wingdings" panose="05000000000000000000" pitchFamily="2" charset="2"/>
              <a:buChar char="ü"/>
            </a:pPr>
            <a:r>
              <a:rPr lang="en-US" altLang="zh-CN" sz="1600" dirty="0"/>
              <a:t>For the EPC side</a:t>
            </a:r>
          </a:p>
          <a:p>
            <a:pPr lvl="2"/>
            <a:r>
              <a:rPr lang="en-US" altLang="zh-CN" sz="1600" dirty="0" smtClean="0"/>
              <a:t>As analysis before, the solution 1 will impact the NAS message, so the current 4G NAS module shall be upgraded. </a:t>
            </a:r>
          </a:p>
          <a:p>
            <a:pPr lvl="2"/>
            <a:r>
              <a:rPr lang="en-US" altLang="zh-CN" sz="1600" dirty="0" smtClean="0"/>
              <a:t> The </a:t>
            </a:r>
            <a:r>
              <a:rPr lang="en-US" altLang="zh-CN" sz="1600" dirty="0"/>
              <a:t>UE may also support the NBIFOM solution. So what is the relationship between the NBIFOM solution and solution 1?</a:t>
            </a:r>
          </a:p>
          <a:p>
            <a:pPr lvl="1">
              <a:buFont typeface="Wingdings" panose="05000000000000000000" pitchFamily="2" charset="2"/>
              <a:buChar char="ü"/>
            </a:pPr>
            <a:r>
              <a:rPr lang="en-US" altLang="zh-CN" sz="1600" dirty="0" smtClean="0"/>
              <a:t>For the 5GC side</a:t>
            </a:r>
          </a:p>
          <a:p>
            <a:pPr lvl="2"/>
            <a:r>
              <a:rPr lang="en-US" altLang="zh-CN" sz="1600" dirty="0" smtClean="0"/>
              <a:t>When the UE is moving, e.g. out of the LTE coverage, how to update the MA PDU session when the other leg PDN connection is released?  </a:t>
            </a:r>
          </a:p>
          <a:p>
            <a:pPr lvl="2"/>
            <a:r>
              <a:rPr lang="en-US" altLang="zh-CN" sz="1600" dirty="0" smtClean="0"/>
              <a:t>What will happen if the UE leave the 5GC coverage, and the MA PDU session via 5GC is released?</a:t>
            </a:r>
            <a:endParaRPr lang="en-US" altLang="zh-CN" sz="1000" dirty="0" smtClean="0"/>
          </a:p>
        </p:txBody>
      </p:sp>
      <p:sp>
        <p:nvSpPr>
          <p:cNvPr id="6" name="Content Placeholder 2">
            <a:extLst>
              <a:ext uri="{FF2B5EF4-FFF2-40B4-BE49-F238E27FC236}">
                <a16:creationId xmlns="" xmlns:a16="http://schemas.microsoft.com/office/drawing/2014/main" id="{E6D77D28-4E1D-45FD-9EB5-5A50A5D5C029}"/>
              </a:ext>
            </a:extLst>
          </p:cNvPr>
          <p:cNvSpPr txBox="1">
            <a:spLocks/>
          </p:cNvSpPr>
          <p:nvPr/>
        </p:nvSpPr>
        <p:spPr>
          <a:xfrm>
            <a:off x="389465" y="5266268"/>
            <a:ext cx="11209867" cy="101917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sz="2000" dirty="0" smtClean="0"/>
              <a:t>Observation 1: The solution 1 has more impact on the 5GC </a:t>
            </a:r>
            <a:r>
              <a:rPr lang="en-US" altLang="zh-CN" sz="2000" dirty="0" smtClean="0"/>
              <a:t>and terminal side.</a:t>
            </a:r>
          </a:p>
          <a:p>
            <a:r>
              <a:rPr lang="en-US" altLang="zh-CN" sz="2000" dirty="0" smtClean="0"/>
              <a:t>Observation 2: It is unclear whether </a:t>
            </a:r>
            <a:r>
              <a:rPr lang="en-US" altLang="zh-CN" sz="2000" dirty="0" smtClean="0"/>
              <a:t>solution </a:t>
            </a:r>
            <a:r>
              <a:rPr lang="en-US" altLang="zh-CN" sz="2000" dirty="0" smtClean="0"/>
              <a:t>1 can be used by UE.  If not, it will be more complicated for the 5GC to distinguish the UE and 5G-RG with the different solution. </a:t>
            </a:r>
            <a:endParaRPr lang="en-US" altLang="zh-CN" sz="2000" dirty="0"/>
          </a:p>
          <a:p>
            <a:pPr marL="0" indent="0">
              <a:buNone/>
            </a:pPr>
            <a:endParaRPr lang="sv-SE" sz="2000" dirty="0"/>
          </a:p>
        </p:txBody>
      </p:sp>
    </p:spTree>
    <p:extLst>
      <p:ext uri="{BB962C8B-B14F-4D97-AF65-F5344CB8AC3E}">
        <p14:creationId xmlns:p14="http://schemas.microsoft.com/office/powerpoint/2010/main" val="31141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9467" y="0"/>
            <a:ext cx="10515600" cy="1065742"/>
          </a:xfrm>
        </p:spPr>
        <p:txBody>
          <a:bodyPr>
            <a:normAutofit/>
          </a:bodyPr>
          <a:lstStyle/>
          <a:p>
            <a:r>
              <a:rPr lang="en-US" altLang="zh-CN" dirty="0"/>
              <a:t>Alternative solutions</a:t>
            </a:r>
            <a:endParaRPr lang="zh-CN" altLang="en-US" dirty="0"/>
          </a:p>
        </p:txBody>
      </p:sp>
      <p:sp>
        <p:nvSpPr>
          <p:cNvPr id="4" name="内容占位符 2"/>
          <p:cNvSpPr>
            <a:spLocks noGrp="1"/>
          </p:cNvSpPr>
          <p:nvPr>
            <p:ph idx="1"/>
          </p:nvPr>
        </p:nvSpPr>
        <p:spPr>
          <a:xfrm>
            <a:off x="211391" y="938978"/>
            <a:ext cx="5890715" cy="5377391"/>
          </a:xfrm>
        </p:spPr>
        <p:txBody>
          <a:bodyPr>
            <a:normAutofit/>
          </a:bodyPr>
          <a:lstStyle/>
          <a:p>
            <a:r>
              <a:rPr lang="en-US" altLang="zh-CN" sz="1600" dirty="0" smtClean="0"/>
              <a:t>Solution 2:</a:t>
            </a:r>
          </a:p>
          <a:p>
            <a:pPr lvl="1">
              <a:buFont typeface="Wingdings" panose="05000000000000000000" pitchFamily="2" charset="2"/>
              <a:buChar char="ü"/>
            </a:pPr>
            <a:r>
              <a:rPr lang="en-US" altLang="zh-CN" sz="1600" dirty="0" smtClean="0"/>
              <a:t>Reuse the MPTCP functionality in the UE and UPF.</a:t>
            </a:r>
          </a:p>
          <a:p>
            <a:pPr lvl="1">
              <a:buFont typeface="Wingdings" panose="05000000000000000000" pitchFamily="2" charset="2"/>
              <a:buChar char="ü"/>
            </a:pPr>
            <a:r>
              <a:rPr lang="en-US" altLang="zh-CN" sz="1600" dirty="0" smtClean="0"/>
              <a:t>Establish a separate PDN connection and a single-access PDU session via EPC and 5GC.</a:t>
            </a:r>
          </a:p>
          <a:p>
            <a:pPr lvl="1">
              <a:buFont typeface="Wingdings" panose="05000000000000000000" pitchFamily="2" charset="2"/>
              <a:buChar char="ü"/>
            </a:pPr>
            <a:r>
              <a:rPr lang="en-US" altLang="zh-CN" sz="1600" dirty="0" smtClean="0"/>
              <a:t>Notify the UE via </a:t>
            </a:r>
            <a:r>
              <a:rPr lang="en-US" altLang="zh-CN" sz="1600" dirty="0"/>
              <a:t>5GC</a:t>
            </a:r>
            <a:r>
              <a:rPr lang="en-US" altLang="zh-CN" sz="1600" dirty="0" smtClean="0"/>
              <a:t> to bind the PDN connection and </a:t>
            </a:r>
            <a:r>
              <a:rPr lang="en-US" altLang="zh-CN" sz="1600" dirty="0"/>
              <a:t>single-access </a:t>
            </a:r>
            <a:r>
              <a:rPr lang="en-US" altLang="zh-CN" sz="1600" dirty="0" smtClean="0"/>
              <a:t>PDU session together with the MPTCP functionality.</a:t>
            </a:r>
          </a:p>
          <a:p>
            <a:pPr lvl="1">
              <a:buFont typeface="Wingdings" panose="05000000000000000000" pitchFamily="2" charset="2"/>
              <a:buChar char="ü"/>
            </a:pPr>
            <a:r>
              <a:rPr lang="en-US" altLang="zh-CN" sz="1600" dirty="0"/>
              <a:t>E</a:t>
            </a:r>
            <a:r>
              <a:rPr lang="en-US" altLang="zh-CN" sz="1600" dirty="0" smtClean="0"/>
              <a:t>valuation on solution 2:</a:t>
            </a:r>
          </a:p>
          <a:p>
            <a:pPr lvl="2"/>
            <a:r>
              <a:rPr lang="en-US" altLang="zh-CN" sz="1200" dirty="0" smtClean="0"/>
              <a:t>Pro: totally no impact on the EPC side, especially </a:t>
            </a:r>
            <a:r>
              <a:rPr lang="en-US" altLang="zh-CN" sz="1200" dirty="0"/>
              <a:t>n</a:t>
            </a:r>
            <a:r>
              <a:rPr lang="en-US" altLang="zh-CN" sz="1200" dirty="0" smtClean="0"/>
              <a:t>o impact on 4G NAS. </a:t>
            </a:r>
          </a:p>
          <a:p>
            <a:pPr lvl="2"/>
            <a:r>
              <a:rPr lang="en-US" altLang="zh-CN" sz="1200" dirty="0" smtClean="0"/>
              <a:t>Con: new solution, need further study on </a:t>
            </a:r>
            <a:r>
              <a:rPr lang="en-US" altLang="zh-CN" sz="1200" dirty="0" err="1" smtClean="0"/>
              <a:t>Rel</a:t>
            </a:r>
            <a:r>
              <a:rPr lang="en-US" altLang="zh-CN" sz="1200" dirty="0" smtClean="0"/>
              <a:t> 17. Only support the ATSSS for IP/TCP traffic based on the MPTCP functionality. Cannot support the ATSSS-LL functionality.</a:t>
            </a:r>
            <a:endParaRPr lang="en-US" altLang="zh-CN" sz="1600" dirty="0" smtClean="0"/>
          </a:p>
          <a:p>
            <a:r>
              <a:rPr lang="en-US" altLang="zh-CN" sz="1600" dirty="0" smtClean="0"/>
              <a:t>Solution 3:</a:t>
            </a:r>
          </a:p>
          <a:p>
            <a:pPr lvl="1">
              <a:buFont typeface="Wingdings" panose="05000000000000000000" pitchFamily="2" charset="2"/>
              <a:buChar char="ü"/>
            </a:pPr>
            <a:r>
              <a:rPr lang="en-US" altLang="zh-CN" sz="1600" dirty="0" smtClean="0"/>
              <a:t>Similar with solution 1, except for the EPC side, reuse the NBIFOM solution. Then access availability can be decided based on the RAN rule as supported by NBIFOM. </a:t>
            </a:r>
          </a:p>
          <a:p>
            <a:pPr lvl="1">
              <a:buFont typeface="Wingdings" panose="05000000000000000000" pitchFamily="2" charset="2"/>
              <a:buChar char="ü"/>
            </a:pPr>
            <a:r>
              <a:rPr lang="en-US" altLang="zh-CN" sz="1600" dirty="0" smtClean="0"/>
              <a:t>Evaluation </a:t>
            </a:r>
            <a:r>
              <a:rPr lang="en-US" altLang="zh-CN" sz="1600" dirty="0"/>
              <a:t>on solution </a:t>
            </a:r>
            <a:r>
              <a:rPr lang="en-US" altLang="zh-CN" sz="1600" dirty="0" smtClean="0"/>
              <a:t>3:</a:t>
            </a:r>
          </a:p>
          <a:p>
            <a:pPr lvl="2">
              <a:buFont typeface="Wingdings" panose="05000000000000000000" pitchFamily="2" charset="2"/>
              <a:buChar char="ü"/>
            </a:pPr>
            <a:r>
              <a:rPr lang="en-US" altLang="zh-CN" sz="1200" dirty="0" smtClean="0"/>
              <a:t>Pro: no impact on the 4G NAS, reuse the RAN rule to decide the access availability.</a:t>
            </a:r>
          </a:p>
          <a:p>
            <a:pPr lvl="2">
              <a:buFont typeface="Wingdings" panose="05000000000000000000" pitchFamily="2" charset="2"/>
              <a:buChar char="ü"/>
            </a:pPr>
            <a:r>
              <a:rPr lang="en-US" altLang="zh-CN" sz="1200" dirty="0" smtClean="0"/>
              <a:t>Con: new solution, need further study on Rel-17. </a:t>
            </a:r>
            <a:r>
              <a:rPr lang="en-US" altLang="zh-CN" sz="1200" dirty="0"/>
              <a:t> </a:t>
            </a:r>
            <a:r>
              <a:rPr lang="en-US" altLang="zh-CN" sz="1200" dirty="0" smtClean="0"/>
              <a:t>Impact on SGW in roaming case if MPTCP functionality is activated. </a:t>
            </a:r>
            <a:endParaRPr lang="en-US" altLang="zh-CN" sz="1200" dirty="0"/>
          </a:p>
          <a:p>
            <a:pPr lvl="1">
              <a:buFont typeface="Wingdings" panose="05000000000000000000" pitchFamily="2" charset="2"/>
              <a:buChar char="ü"/>
            </a:pPr>
            <a:endParaRPr lang="en-US" altLang="zh-CN" sz="1000" dirty="0" smtClean="0"/>
          </a:p>
        </p:txBody>
      </p:sp>
      <p:sp>
        <p:nvSpPr>
          <p:cNvPr id="5" name="TextBox 3">
            <a:extLst>
              <a:ext uri="{FF2B5EF4-FFF2-40B4-BE49-F238E27FC236}">
                <a16:creationId xmlns="" xmlns:a16="http://schemas.microsoft.com/office/drawing/2014/main" id="{9C833FAB-0782-4521-9B59-5B6CA97FBEF0}"/>
              </a:ext>
            </a:extLst>
          </p:cNvPr>
          <p:cNvSpPr txBox="1"/>
          <p:nvPr/>
        </p:nvSpPr>
        <p:spPr bwMode="auto">
          <a:xfrm>
            <a:off x="8958975" y="2699891"/>
            <a:ext cx="399157" cy="242985"/>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N4</a:t>
            </a:r>
          </a:p>
        </p:txBody>
      </p:sp>
      <p:sp>
        <p:nvSpPr>
          <p:cNvPr id="6" name="Rectangle 4">
            <a:extLst>
              <a:ext uri="{FF2B5EF4-FFF2-40B4-BE49-F238E27FC236}">
                <a16:creationId xmlns="" xmlns:a16="http://schemas.microsoft.com/office/drawing/2014/main" id="{4DE01CC1-8B0C-4550-A2BE-28B6887466AF}"/>
              </a:ext>
            </a:extLst>
          </p:cNvPr>
          <p:cNvSpPr/>
          <p:nvPr/>
        </p:nvSpPr>
        <p:spPr bwMode="auto">
          <a:xfrm>
            <a:off x="8708952" y="959086"/>
            <a:ext cx="640080" cy="395605"/>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1200" b="0" i="0" u="none" strike="noStrike" cap="none" normalizeH="0" baseline="0" dirty="0">
                <a:ln>
                  <a:noFill/>
                </a:ln>
                <a:effectLst/>
                <a:latin typeface="+mn-lt"/>
              </a:rPr>
              <a:t>HSS+ UDM</a:t>
            </a:r>
          </a:p>
        </p:txBody>
      </p:sp>
      <p:sp>
        <p:nvSpPr>
          <p:cNvPr id="7" name="Rectangle 5">
            <a:extLst>
              <a:ext uri="{FF2B5EF4-FFF2-40B4-BE49-F238E27FC236}">
                <a16:creationId xmlns="" xmlns:a16="http://schemas.microsoft.com/office/drawing/2014/main" id="{646596B6-75F2-4123-8F5F-1F469BDB1ACA}"/>
              </a:ext>
            </a:extLst>
          </p:cNvPr>
          <p:cNvSpPr/>
          <p:nvPr/>
        </p:nvSpPr>
        <p:spPr bwMode="auto">
          <a:xfrm>
            <a:off x="8681400" y="1502455"/>
            <a:ext cx="737525" cy="457867"/>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1200" b="0" i="0" u="none" strike="noStrike" cap="none" normalizeH="0" baseline="0" dirty="0">
                <a:ln>
                  <a:noFill/>
                </a:ln>
                <a:effectLst/>
                <a:latin typeface="+mn-lt"/>
              </a:rPr>
              <a:t>PCF</a:t>
            </a:r>
          </a:p>
        </p:txBody>
      </p:sp>
      <p:sp>
        <p:nvSpPr>
          <p:cNvPr id="8" name="Rectangle 6">
            <a:extLst>
              <a:ext uri="{FF2B5EF4-FFF2-40B4-BE49-F238E27FC236}">
                <a16:creationId xmlns="" xmlns:a16="http://schemas.microsoft.com/office/drawing/2014/main" id="{81D22321-0227-4FD5-83CD-F9F1A17BAD3A}"/>
              </a:ext>
            </a:extLst>
          </p:cNvPr>
          <p:cNvSpPr/>
          <p:nvPr/>
        </p:nvSpPr>
        <p:spPr bwMode="auto">
          <a:xfrm>
            <a:off x="11519237" y="3627674"/>
            <a:ext cx="640080" cy="395605"/>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1200" b="0" i="0" u="none" strike="noStrike" cap="none" normalizeH="0" baseline="0" dirty="0">
                <a:ln>
                  <a:noFill/>
                </a:ln>
                <a:effectLst/>
                <a:latin typeface="+mn-lt"/>
              </a:rPr>
              <a:t>AMF</a:t>
            </a:r>
          </a:p>
        </p:txBody>
      </p:sp>
      <p:sp>
        <p:nvSpPr>
          <p:cNvPr id="9" name="Rectangle 7">
            <a:extLst>
              <a:ext uri="{FF2B5EF4-FFF2-40B4-BE49-F238E27FC236}">
                <a16:creationId xmlns="" xmlns:a16="http://schemas.microsoft.com/office/drawing/2014/main" id="{3A63B31D-70D7-433E-BAE3-979701862C85}"/>
              </a:ext>
            </a:extLst>
          </p:cNvPr>
          <p:cNvSpPr/>
          <p:nvPr/>
        </p:nvSpPr>
        <p:spPr bwMode="auto">
          <a:xfrm>
            <a:off x="10519344" y="4001520"/>
            <a:ext cx="703847" cy="5760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1200" b="0" i="0" u="none" strike="noStrike" cap="none" normalizeH="0" baseline="0" dirty="0">
                <a:ln>
                  <a:noFill/>
                </a:ln>
                <a:effectLst/>
                <a:latin typeface="+mn-lt"/>
              </a:rPr>
              <a:t>AGF / TNGF / N3IWF</a:t>
            </a:r>
          </a:p>
        </p:txBody>
      </p:sp>
      <p:sp>
        <p:nvSpPr>
          <p:cNvPr id="10" name="Rectangle 8">
            <a:extLst>
              <a:ext uri="{FF2B5EF4-FFF2-40B4-BE49-F238E27FC236}">
                <a16:creationId xmlns="" xmlns:a16="http://schemas.microsoft.com/office/drawing/2014/main" id="{8540E707-8B99-4C47-AFA5-14679CBE4D99}"/>
              </a:ext>
            </a:extLst>
          </p:cNvPr>
          <p:cNvSpPr/>
          <p:nvPr/>
        </p:nvSpPr>
        <p:spPr bwMode="auto">
          <a:xfrm>
            <a:off x="7245793" y="4217270"/>
            <a:ext cx="640080" cy="395605"/>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en-US" sz="1200" dirty="0" err="1"/>
              <a:t>eNB</a:t>
            </a:r>
            <a:endParaRPr kumimoji="0" lang="en-US" sz="1200" b="0" i="0" u="none" strike="noStrike" cap="none" normalizeH="0" baseline="0" dirty="0">
              <a:ln>
                <a:noFill/>
              </a:ln>
              <a:effectLst/>
              <a:latin typeface="+mn-lt"/>
            </a:endParaRPr>
          </a:p>
        </p:txBody>
      </p:sp>
      <p:sp>
        <p:nvSpPr>
          <p:cNvPr id="11" name="Rectangle 9">
            <a:extLst>
              <a:ext uri="{FF2B5EF4-FFF2-40B4-BE49-F238E27FC236}">
                <a16:creationId xmlns="" xmlns:a16="http://schemas.microsoft.com/office/drawing/2014/main" id="{84927EB4-D641-4B58-97A8-ED6281810C0C}"/>
              </a:ext>
            </a:extLst>
          </p:cNvPr>
          <p:cNvSpPr/>
          <p:nvPr/>
        </p:nvSpPr>
        <p:spPr bwMode="auto">
          <a:xfrm>
            <a:off x="6200329" y="3636037"/>
            <a:ext cx="640080" cy="395605"/>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en-US" sz="1200" dirty="0"/>
              <a:t>MME</a:t>
            </a:r>
            <a:endParaRPr kumimoji="0" lang="en-US" sz="1200" b="0" i="0" u="none" strike="noStrike" cap="none" normalizeH="0" baseline="0" dirty="0">
              <a:ln>
                <a:noFill/>
              </a:ln>
              <a:effectLst/>
              <a:latin typeface="+mn-lt"/>
            </a:endParaRPr>
          </a:p>
        </p:txBody>
      </p:sp>
      <p:sp>
        <p:nvSpPr>
          <p:cNvPr id="12" name="Rectangle 10">
            <a:extLst>
              <a:ext uri="{FF2B5EF4-FFF2-40B4-BE49-F238E27FC236}">
                <a16:creationId xmlns="" xmlns:a16="http://schemas.microsoft.com/office/drawing/2014/main" id="{24B2A9D0-EC64-4DE8-A147-D02361507203}"/>
              </a:ext>
            </a:extLst>
          </p:cNvPr>
          <p:cNvSpPr/>
          <p:nvPr/>
        </p:nvSpPr>
        <p:spPr bwMode="auto">
          <a:xfrm>
            <a:off x="7245793" y="3240432"/>
            <a:ext cx="640080" cy="395605"/>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en-US" sz="1200" dirty="0"/>
              <a:t>SGW</a:t>
            </a:r>
            <a:endParaRPr kumimoji="0" lang="en-US" sz="1200" b="0" i="0" u="none" strike="noStrike" cap="none" normalizeH="0" baseline="0" dirty="0">
              <a:ln>
                <a:noFill/>
              </a:ln>
              <a:effectLst/>
              <a:latin typeface="+mn-lt"/>
            </a:endParaRPr>
          </a:p>
        </p:txBody>
      </p:sp>
      <p:sp>
        <p:nvSpPr>
          <p:cNvPr id="13" name="Rectangle 11">
            <a:extLst>
              <a:ext uri="{FF2B5EF4-FFF2-40B4-BE49-F238E27FC236}">
                <a16:creationId xmlns="" xmlns:a16="http://schemas.microsoft.com/office/drawing/2014/main" id="{D03A5096-ACCC-462C-8A8D-21840001E146}"/>
              </a:ext>
            </a:extLst>
          </p:cNvPr>
          <p:cNvSpPr/>
          <p:nvPr/>
        </p:nvSpPr>
        <p:spPr bwMode="auto">
          <a:xfrm>
            <a:off x="8681400" y="2896887"/>
            <a:ext cx="829059" cy="559868"/>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endParaRPr lang="en-US" sz="1200" dirty="0" smtClean="0"/>
          </a:p>
          <a:p>
            <a:pPr marR="0" algn="ctr" defTabSz="914400" rtl="0" eaLnBrk="1" fontAlgn="base" latinLnBrk="0" hangingPunct="1">
              <a:lnSpc>
                <a:spcPct val="100000"/>
              </a:lnSpc>
              <a:spcBef>
                <a:spcPts val="300"/>
              </a:spcBef>
              <a:spcAft>
                <a:spcPct val="0"/>
              </a:spcAft>
              <a:buClrTx/>
              <a:buSzTx/>
              <a:tabLst/>
            </a:pPr>
            <a:r>
              <a:rPr lang="en-US" sz="1200" dirty="0" smtClean="0"/>
              <a:t>UPF</a:t>
            </a:r>
            <a:r>
              <a:rPr lang="en-US" sz="1200" dirty="0"/>
              <a:t>+ PGW-U</a:t>
            </a:r>
            <a:endParaRPr kumimoji="0" lang="en-US" sz="1200" b="0" i="0" u="none" strike="noStrike" cap="none" normalizeH="0" baseline="0" dirty="0">
              <a:ln>
                <a:noFill/>
              </a:ln>
              <a:effectLst/>
              <a:latin typeface="+mn-lt"/>
            </a:endParaRPr>
          </a:p>
        </p:txBody>
      </p:sp>
      <p:sp>
        <p:nvSpPr>
          <p:cNvPr id="14" name="Rectangle 12">
            <a:extLst>
              <a:ext uri="{FF2B5EF4-FFF2-40B4-BE49-F238E27FC236}">
                <a16:creationId xmlns="" xmlns:a16="http://schemas.microsoft.com/office/drawing/2014/main" id="{9F4108D4-4364-484A-8CC8-D3CCCD6BE471}"/>
              </a:ext>
            </a:extLst>
          </p:cNvPr>
          <p:cNvSpPr/>
          <p:nvPr/>
        </p:nvSpPr>
        <p:spPr bwMode="auto">
          <a:xfrm>
            <a:off x="8687259" y="2317482"/>
            <a:ext cx="640080" cy="395605"/>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en-US" sz="1200" dirty="0"/>
              <a:t>SMF+ PGW-C</a:t>
            </a:r>
            <a:endParaRPr kumimoji="0" lang="en-US" sz="1200" b="0" i="0" u="none" strike="noStrike" cap="none" normalizeH="0" baseline="0" dirty="0">
              <a:ln>
                <a:noFill/>
              </a:ln>
              <a:effectLst/>
              <a:latin typeface="+mn-lt"/>
            </a:endParaRPr>
          </a:p>
        </p:txBody>
      </p:sp>
      <p:sp>
        <p:nvSpPr>
          <p:cNvPr id="15" name="Rectangle 13">
            <a:extLst>
              <a:ext uri="{FF2B5EF4-FFF2-40B4-BE49-F238E27FC236}">
                <a16:creationId xmlns="" xmlns:a16="http://schemas.microsoft.com/office/drawing/2014/main" id="{0422800B-3FE9-4243-A446-1F5B766C3582}"/>
              </a:ext>
            </a:extLst>
          </p:cNvPr>
          <p:cNvSpPr/>
          <p:nvPr/>
        </p:nvSpPr>
        <p:spPr bwMode="auto">
          <a:xfrm>
            <a:off x="8732328" y="4874763"/>
            <a:ext cx="640080" cy="60104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endParaRPr kumimoji="0" lang="en-US" sz="1200" b="0" i="0" u="none" strike="noStrike" cap="none" normalizeH="0" baseline="0" dirty="0" smtClean="0">
              <a:ln>
                <a:noFill/>
              </a:ln>
              <a:effectLst/>
              <a:latin typeface="+mn-lt"/>
            </a:endParaRPr>
          </a:p>
          <a:p>
            <a:pPr marR="0" algn="ctr" defTabSz="914400" rtl="0" eaLnBrk="1" fontAlgn="base" latinLnBrk="0" hangingPunct="1">
              <a:lnSpc>
                <a:spcPct val="100000"/>
              </a:lnSpc>
              <a:spcBef>
                <a:spcPts val="300"/>
              </a:spcBef>
              <a:spcAft>
                <a:spcPct val="0"/>
              </a:spcAft>
              <a:buClrTx/>
              <a:buSzTx/>
              <a:tabLst/>
            </a:pPr>
            <a:r>
              <a:rPr kumimoji="0" lang="en-US" sz="1200" b="0" i="0" u="none" strike="noStrike" cap="none" normalizeH="0" baseline="0" dirty="0" smtClean="0">
                <a:ln>
                  <a:noFill/>
                </a:ln>
                <a:effectLst/>
                <a:latin typeface="+mn-lt"/>
              </a:rPr>
              <a:t>UE </a:t>
            </a:r>
            <a:r>
              <a:rPr kumimoji="0" lang="en-US" sz="1200" b="0" i="0" u="none" strike="noStrike" cap="none" normalizeH="0" baseline="0" dirty="0">
                <a:ln>
                  <a:noFill/>
                </a:ln>
                <a:effectLst/>
                <a:latin typeface="+mn-lt"/>
              </a:rPr>
              <a:t>/ 5G-RG</a:t>
            </a:r>
          </a:p>
        </p:txBody>
      </p:sp>
      <p:sp>
        <p:nvSpPr>
          <p:cNvPr id="16" name="Freeform: Shape 14">
            <a:extLst>
              <a:ext uri="{FF2B5EF4-FFF2-40B4-BE49-F238E27FC236}">
                <a16:creationId xmlns="" xmlns:a16="http://schemas.microsoft.com/office/drawing/2014/main" id="{5DF2C8E6-420B-4E48-A85C-CCE74D281F50}"/>
              </a:ext>
            </a:extLst>
          </p:cNvPr>
          <p:cNvSpPr/>
          <p:nvPr/>
        </p:nvSpPr>
        <p:spPr bwMode="auto">
          <a:xfrm>
            <a:off x="6477816" y="1098659"/>
            <a:ext cx="2221992" cy="2537378"/>
          </a:xfrm>
          <a:custGeom>
            <a:avLst/>
            <a:gdLst>
              <a:gd name="connsiteX0" fmla="*/ 2221992 w 2221992"/>
              <a:gd name="connsiteY0" fmla="*/ 0 h 2505456"/>
              <a:gd name="connsiteX1" fmla="*/ 27432 w 2221992"/>
              <a:gd name="connsiteY1" fmla="*/ 0 h 2505456"/>
              <a:gd name="connsiteX2" fmla="*/ 0 w 2221992"/>
              <a:gd name="connsiteY2" fmla="*/ 2505456 h 2505456"/>
            </a:gdLst>
            <a:ahLst/>
            <a:cxnLst>
              <a:cxn ang="0">
                <a:pos x="connsiteX0" y="connsiteY0"/>
              </a:cxn>
              <a:cxn ang="0">
                <a:pos x="connsiteX1" y="connsiteY1"/>
              </a:cxn>
              <a:cxn ang="0">
                <a:pos x="connsiteX2" y="connsiteY2"/>
              </a:cxn>
            </a:cxnLst>
            <a:rect l="l" t="t" r="r" b="b"/>
            <a:pathLst>
              <a:path w="2221992" h="2505456">
                <a:moveTo>
                  <a:pt x="2221992" y="0"/>
                </a:moveTo>
                <a:lnTo>
                  <a:pt x="27432" y="0"/>
                </a:lnTo>
                <a:lnTo>
                  <a:pt x="0" y="2505456"/>
                </a:lnTo>
              </a:path>
            </a:pathLst>
          </a:custGeom>
          <a:noFill/>
          <a:ln w="12700" cap="flat" cmpd="sng" algn="ctr">
            <a:solidFill>
              <a:schemeClr val="tx1"/>
            </a:solidFill>
            <a:prstDash val="solid"/>
            <a:round/>
            <a:headEnd type="none" w="med" len="med"/>
            <a:tailEnd type="none" w="med" len="med"/>
          </a:ln>
          <a:effectLst/>
        </p:spPr>
        <p:txBody>
          <a:bodyPr rtlCol="0" anchor="ctr"/>
          <a:lstStyle/>
          <a:p>
            <a:pPr algn="ctr"/>
            <a:endParaRPr lang="en-US"/>
          </a:p>
        </p:txBody>
      </p:sp>
      <p:sp>
        <p:nvSpPr>
          <p:cNvPr id="17" name="Freeform: Shape 15">
            <a:extLst>
              <a:ext uri="{FF2B5EF4-FFF2-40B4-BE49-F238E27FC236}">
                <a16:creationId xmlns="" xmlns:a16="http://schemas.microsoft.com/office/drawing/2014/main" id="{6EF48875-6BB1-4D87-A3BD-BE65FEE2CA8D}"/>
              </a:ext>
            </a:extLst>
          </p:cNvPr>
          <p:cNvSpPr/>
          <p:nvPr/>
        </p:nvSpPr>
        <p:spPr bwMode="auto">
          <a:xfrm>
            <a:off x="9339888" y="1162667"/>
            <a:ext cx="2514878" cy="2487168"/>
          </a:xfrm>
          <a:custGeom>
            <a:avLst/>
            <a:gdLst>
              <a:gd name="connsiteX0" fmla="*/ 0 w 2331720"/>
              <a:gd name="connsiteY0" fmla="*/ 0 h 2487168"/>
              <a:gd name="connsiteX1" fmla="*/ 2331720 w 2331720"/>
              <a:gd name="connsiteY1" fmla="*/ 18288 h 2487168"/>
              <a:gd name="connsiteX2" fmla="*/ 2331720 w 2331720"/>
              <a:gd name="connsiteY2" fmla="*/ 2487168 h 2487168"/>
            </a:gdLst>
            <a:ahLst/>
            <a:cxnLst>
              <a:cxn ang="0">
                <a:pos x="connsiteX0" y="connsiteY0"/>
              </a:cxn>
              <a:cxn ang="0">
                <a:pos x="connsiteX1" y="connsiteY1"/>
              </a:cxn>
              <a:cxn ang="0">
                <a:pos x="connsiteX2" y="connsiteY2"/>
              </a:cxn>
            </a:cxnLst>
            <a:rect l="l" t="t" r="r" b="b"/>
            <a:pathLst>
              <a:path w="2331720" h="2487168">
                <a:moveTo>
                  <a:pt x="0" y="0"/>
                </a:moveTo>
                <a:lnTo>
                  <a:pt x="2331720" y="18288"/>
                </a:lnTo>
                <a:lnTo>
                  <a:pt x="2331720" y="2487168"/>
                </a:lnTo>
              </a:path>
            </a:pathLst>
          </a:custGeom>
          <a:noFill/>
          <a:ln w="12700" cap="flat" cmpd="sng" algn="ctr">
            <a:solidFill>
              <a:schemeClr val="tx1"/>
            </a:solidFill>
            <a:prstDash val="solid"/>
            <a:round/>
            <a:headEnd type="none" w="med" len="med"/>
            <a:tailEnd type="none" w="med" len="med"/>
          </a:ln>
          <a:effectLst/>
        </p:spPr>
        <p:txBody>
          <a:bodyPr rtlCol="0" anchor="ctr"/>
          <a:lstStyle/>
          <a:p>
            <a:pPr algn="ctr"/>
            <a:endParaRPr lang="en-US"/>
          </a:p>
        </p:txBody>
      </p:sp>
      <p:cxnSp>
        <p:nvCxnSpPr>
          <p:cNvPr id="18" name="Straight Connector 16">
            <a:extLst>
              <a:ext uri="{FF2B5EF4-FFF2-40B4-BE49-F238E27FC236}">
                <a16:creationId xmlns="" xmlns:a16="http://schemas.microsoft.com/office/drawing/2014/main" id="{B9F8ABDD-BE53-4DE8-80E3-FB342B57F56C}"/>
              </a:ext>
            </a:extLst>
          </p:cNvPr>
          <p:cNvCxnSpPr>
            <a:cxnSpLocks/>
          </p:cNvCxnSpPr>
          <p:nvPr/>
        </p:nvCxnSpPr>
        <p:spPr bwMode="auto">
          <a:xfrm flipH="1" flipV="1">
            <a:off x="9349033" y="1839324"/>
            <a:ext cx="2192441" cy="178835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9" name="Straight Connector 17">
            <a:extLst>
              <a:ext uri="{FF2B5EF4-FFF2-40B4-BE49-F238E27FC236}">
                <a16:creationId xmlns="" xmlns:a16="http://schemas.microsoft.com/office/drawing/2014/main" id="{7C42667E-5C74-476D-8C9D-A6407E352ABD}"/>
              </a:ext>
            </a:extLst>
          </p:cNvPr>
          <p:cNvCxnSpPr>
            <a:stCxn id="8" idx="1"/>
            <a:endCxn id="14" idx="3"/>
          </p:cNvCxnSpPr>
          <p:nvPr/>
        </p:nvCxnSpPr>
        <p:spPr bwMode="auto">
          <a:xfrm flipH="1" flipV="1">
            <a:off x="9327339" y="2515285"/>
            <a:ext cx="2191898" cy="131019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0" name="Freeform: Shape 18">
            <a:extLst>
              <a:ext uri="{FF2B5EF4-FFF2-40B4-BE49-F238E27FC236}">
                <a16:creationId xmlns="" xmlns:a16="http://schemas.microsoft.com/office/drawing/2014/main" id="{DD19F00D-510E-4CC4-93B4-AA2B21041377}"/>
              </a:ext>
            </a:extLst>
          </p:cNvPr>
          <p:cNvSpPr/>
          <p:nvPr/>
        </p:nvSpPr>
        <p:spPr bwMode="auto">
          <a:xfrm>
            <a:off x="8462064" y="1226675"/>
            <a:ext cx="246888" cy="1313051"/>
          </a:xfrm>
          <a:custGeom>
            <a:avLst/>
            <a:gdLst>
              <a:gd name="connsiteX0" fmla="*/ 246888 w 246888"/>
              <a:gd name="connsiteY0" fmla="*/ 9144 h 1499616"/>
              <a:gd name="connsiteX1" fmla="*/ 0 w 246888"/>
              <a:gd name="connsiteY1" fmla="*/ 0 h 1499616"/>
              <a:gd name="connsiteX2" fmla="*/ 9144 w 246888"/>
              <a:gd name="connsiteY2" fmla="*/ 1481328 h 1499616"/>
              <a:gd name="connsiteX3" fmla="*/ 228600 w 246888"/>
              <a:gd name="connsiteY3" fmla="*/ 1499616 h 1499616"/>
            </a:gdLst>
            <a:ahLst/>
            <a:cxnLst>
              <a:cxn ang="0">
                <a:pos x="connsiteX0" y="connsiteY0"/>
              </a:cxn>
              <a:cxn ang="0">
                <a:pos x="connsiteX1" y="connsiteY1"/>
              </a:cxn>
              <a:cxn ang="0">
                <a:pos x="connsiteX2" y="connsiteY2"/>
              </a:cxn>
              <a:cxn ang="0">
                <a:pos x="connsiteX3" y="connsiteY3"/>
              </a:cxn>
            </a:cxnLst>
            <a:rect l="l" t="t" r="r" b="b"/>
            <a:pathLst>
              <a:path w="246888" h="1499616">
                <a:moveTo>
                  <a:pt x="246888" y="9144"/>
                </a:moveTo>
                <a:lnTo>
                  <a:pt x="0" y="0"/>
                </a:lnTo>
                <a:lnTo>
                  <a:pt x="9144" y="1481328"/>
                </a:lnTo>
                <a:lnTo>
                  <a:pt x="228600" y="1499616"/>
                </a:lnTo>
              </a:path>
            </a:pathLst>
          </a:custGeom>
          <a:noFill/>
          <a:ln w="12700" cap="flat" cmpd="sng" algn="ctr">
            <a:solidFill>
              <a:schemeClr val="tx1"/>
            </a:solidFill>
            <a:prstDash val="solid"/>
            <a:round/>
            <a:headEnd type="none" w="med" len="med"/>
            <a:tailEnd type="none" w="med" len="med"/>
          </a:ln>
          <a:effectLst/>
        </p:spPr>
        <p:txBody>
          <a:bodyPr rtlCol="0" anchor="ctr"/>
          <a:lstStyle/>
          <a:p>
            <a:pPr algn="ctr"/>
            <a:endParaRPr lang="en-US"/>
          </a:p>
        </p:txBody>
      </p:sp>
      <p:cxnSp>
        <p:nvCxnSpPr>
          <p:cNvPr id="21" name="Straight Connector 19">
            <a:extLst>
              <a:ext uri="{FF2B5EF4-FFF2-40B4-BE49-F238E27FC236}">
                <a16:creationId xmlns="" xmlns:a16="http://schemas.microsoft.com/office/drawing/2014/main" id="{1B65D849-022A-4266-A78F-BD8FCE693A05}"/>
              </a:ext>
            </a:extLst>
          </p:cNvPr>
          <p:cNvCxnSpPr>
            <a:cxnSpLocks/>
            <a:stCxn id="9" idx="1"/>
            <a:endCxn id="13" idx="3"/>
          </p:cNvCxnSpPr>
          <p:nvPr/>
        </p:nvCxnSpPr>
        <p:spPr bwMode="auto">
          <a:xfrm flipH="1" flipV="1">
            <a:off x="9510459" y="3176821"/>
            <a:ext cx="1008885" cy="111271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2" name="Straight Connector 20">
            <a:extLst>
              <a:ext uri="{FF2B5EF4-FFF2-40B4-BE49-F238E27FC236}">
                <a16:creationId xmlns="" xmlns:a16="http://schemas.microsoft.com/office/drawing/2014/main" id="{68B04A44-0C1A-4DCA-9594-B48FACBB028B}"/>
              </a:ext>
            </a:extLst>
          </p:cNvPr>
          <p:cNvCxnSpPr>
            <a:cxnSpLocks/>
            <a:endCxn id="9" idx="2"/>
          </p:cNvCxnSpPr>
          <p:nvPr/>
        </p:nvCxnSpPr>
        <p:spPr bwMode="auto">
          <a:xfrm flipV="1">
            <a:off x="9372408" y="4577544"/>
            <a:ext cx="1498860" cy="49030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3" name="Oval 21">
            <a:extLst>
              <a:ext uri="{FF2B5EF4-FFF2-40B4-BE49-F238E27FC236}">
                <a16:creationId xmlns="" xmlns:a16="http://schemas.microsoft.com/office/drawing/2014/main" id="{9863D06A-B237-45EB-91B9-B7BAD586496A}"/>
              </a:ext>
            </a:extLst>
          </p:cNvPr>
          <p:cNvSpPr/>
          <p:nvPr/>
        </p:nvSpPr>
        <p:spPr bwMode="auto">
          <a:xfrm>
            <a:off x="9659928" y="4612875"/>
            <a:ext cx="914400" cy="560996"/>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900" b="0" i="0" u="none" strike="noStrike" cap="none" normalizeH="0" baseline="0" dirty="0">
                <a:ln>
                  <a:noFill/>
                </a:ln>
                <a:effectLst/>
                <a:latin typeface="+mn-lt"/>
              </a:rPr>
              <a:t>Non-3GPP / wireline</a:t>
            </a:r>
          </a:p>
        </p:txBody>
      </p:sp>
      <p:cxnSp>
        <p:nvCxnSpPr>
          <p:cNvPr id="24" name="Straight Connector 22">
            <a:extLst>
              <a:ext uri="{FF2B5EF4-FFF2-40B4-BE49-F238E27FC236}">
                <a16:creationId xmlns="" xmlns:a16="http://schemas.microsoft.com/office/drawing/2014/main" id="{7F169D76-ADBD-4DE5-991E-BB39C3E0F9BE}"/>
              </a:ext>
            </a:extLst>
          </p:cNvPr>
          <p:cNvCxnSpPr>
            <a:cxnSpLocks/>
            <a:stCxn id="12" idx="2"/>
            <a:endCxn id="10" idx="0"/>
          </p:cNvCxnSpPr>
          <p:nvPr/>
        </p:nvCxnSpPr>
        <p:spPr bwMode="auto">
          <a:xfrm>
            <a:off x="7565833" y="3636037"/>
            <a:ext cx="0" cy="581233"/>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5" name="Straight Connector 23">
            <a:extLst>
              <a:ext uri="{FF2B5EF4-FFF2-40B4-BE49-F238E27FC236}">
                <a16:creationId xmlns="" xmlns:a16="http://schemas.microsoft.com/office/drawing/2014/main" id="{14B82655-5F3E-418B-B87A-77C083EBF4FE}"/>
              </a:ext>
            </a:extLst>
          </p:cNvPr>
          <p:cNvCxnSpPr>
            <a:stCxn id="11" idx="2"/>
          </p:cNvCxnSpPr>
          <p:nvPr/>
        </p:nvCxnSpPr>
        <p:spPr bwMode="auto">
          <a:xfrm>
            <a:off x="6520369" y="4031642"/>
            <a:ext cx="725424" cy="38343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6" name="Straight Connector 24">
            <a:extLst>
              <a:ext uri="{FF2B5EF4-FFF2-40B4-BE49-F238E27FC236}">
                <a16:creationId xmlns="" xmlns:a16="http://schemas.microsoft.com/office/drawing/2014/main" id="{C3D6F8F1-3E2A-4FE1-A2D7-D6DE0BA6A80C}"/>
              </a:ext>
            </a:extLst>
          </p:cNvPr>
          <p:cNvCxnSpPr>
            <a:endCxn id="12" idx="1"/>
          </p:cNvCxnSpPr>
          <p:nvPr/>
        </p:nvCxnSpPr>
        <p:spPr bwMode="auto">
          <a:xfrm flipV="1">
            <a:off x="6840409" y="3438235"/>
            <a:ext cx="405384" cy="3038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7" name="TextBox 25">
            <a:extLst>
              <a:ext uri="{FF2B5EF4-FFF2-40B4-BE49-F238E27FC236}">
                <a16:creationId xmlns="" xmlns:a16="http://schemas.microsoft.com/office/drawing/2014/main" id="{CCE8E7F7-478A-48DC-9A87-B51255FCBDBA}"/>
              </a:ext>
            </a:extLst>
          </p:cNvPr>
          <p:cNvSpPr txBox="1"/>
          <p:nvPr/>
        </p:nvSpPr>
        <p:spPr bwMode="auto">
          <a:xfrm>
            <a:off x="6822002" y="3376639"/>
            <a:ext cx="465999" cy="259398"/>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S11</a:t>
            </a:r>
          </a:p>
        </p:txBody>
      </p:sp>
      <p:sp>
        <p:nvSpPr>
          <p:cNvPr id="28" name="TextBox 26">
            <a:extLst>
              <a:ext uri="{FF2B5EF4-FFF2-40B4-BE49-F238E27FC236}">
                <a16:creationId xmlns="" xmlns:a16="http://schemas.microsoft.com/office/drawing/2014/main" id="{6BE63249-E33A-401D-9EAD-3E7A238839FB}"/>
              </a:ext>
            </a:extLst>
          </p:cNvPr>
          <p:cNvSpPr txBox="1"/>
          <p:nvPr/>
        </p:nvSpPr>
        <p:spPr bwMode="auto">
          <a:xfrm>
            <a:off x="6515559" y="2265561"/>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S6a</a:t>
            </a:r>
          </a:p>
        </p:txBody>
      </p:sp>
      <p:sp>
        <p:nvSpPr>
          <p:cNvPr id="29" name="TextBox 27">
            <a:extLst>
              <a:ext uri="{FF2B5EF4-FFF2-40B4-BE49-F238E27FC236}">
                <a16:creationId xmlns="" xmlns:a16="http://schemas.microsoft.com/office/drawing/2014/main" id="{4AFCBFC2-68FC-4136-94A0-9949C1C89BEC}"/>
              </a:ext>
            </a:extLst>
          </p:cNvPr>
          <p:cNvSpPr txBox="1"/>
          <p:nvPr/>
        </p:nvSpPr>
        <p:spPr bwMode="auto">
          <a:xfrm>
            <a:off x="6449968" y="4217270"/>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S1-MME</a:t>
            </a:r>
          </a:p>
        </p:txBody>
      </p:sp>
      <p:sp>
        <p:nvSpPr>
          <p:cNvPr id="30" name="TextBox 28">
            <a:extLst>
              <a:ext uri="{FF2B5EF4-FFF2-40B4-BE49-F238E27FC236}">
                <a16:creationId xmlns="" xmlns:a16="http://schemas.microsoft.com/office/drawing/2014/main" id="{15A6BE83-FC63-47DD-997B-751706B34D6D}"/>
              </a:ext>
            </a:extLst>
          </p:cNvPr>
          <p:cNvSpPr txBox="1"/>
          <p:nvPr/>
        </p:nvSpPr>
        <p:spPr bwMode="auto">
          <a:xfrm>
            <a:off x="7154988" y="3939345"/>
            <a:ext cx="496154" cy="242537"/>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S1-U</a:t>
            </a:r>
          </a:p>
        </p:txBody>
      </p:sp>
      <p:sp>
        <p:nvSpPr>
          <p:cNvPr id="31" name="TextBox 29">
            <a:extLst>
              <a:ext uri="{FF2B5EF4-FFF2-40B4-BE49-F238E27FC236}">
                <a16:creationId xmlns="" xmlns:a16="http://schemas.microsoft.com/office/drawing/2014/main" id="{B360299A-CA9B-48FB-8DA7-2A5219D43787}"/>
              </a:ext>
            </a:extLst>
          </p:cNvPr>
          <p:cNvSpPr txBox="1"/>
          <p:nvPr/>
        </p:nvSpPr>
        <p:spPr bwMode="auto">
          <a:xfrm>
            <a:off x="7980754" y="3134404"/>
            <a:ext cx="437769" cy="160057"/>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S5-U</a:t>
            </a:r>
          </a:p>
        </p:txBody>
      </p:sp>
      <p:sp>
        <p:nvSpPr>
          <p:cNvPr id="32" name="TextBox 30">
            <a:extLst>
              <a:ext uri="{FF2B5EF4-FFF2-40B4-BE49-F238E27FC236}">
                <a16:creationId xmlns="" xmlns:a16="http://schemas.microsoft.com/office/drawing/2014/main" id="{1B5B3862-D27B-4EE2-9154-A8B9065AC91E}"/>
              </a:ext>
            </a:extLst>
          </p:cNvPr>
          <p:cNvSpPr txBox="1"/>
          <p:nvPr/>
        </p:nvSpPr>
        <p:spPr bwMode="auto">
          <a:xfrm>
            <a:off x="7907388" y="2836266"/>
            <a:ext cx="554676" cy="20103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S5-C</a:t>
            </a:r>
          </a:p>
        </p:txBody>
      </p:sp>
      <p:sp>
        <p:nvSpPr>
          <p:cNvPr id="33" name="TextBox 31">
            <a:extLst>
              <a:ext uri="{FF2B5EF4-FFF2-40B4-BE49-F238E27FC236}">
                <a16:creationId xmlns="" xmlns:a16="http://schemas.microsoft.com/office/drawing/2014/main" id="{8CD18326-D8AD-49F5-BABC-872CF77FDCAA}"/>
              </a:ext>
            </a:extLst>
          </p:cNvPr>
          <p:cNvSpPr txBox="1"/>
          <p:nvPr/>
        </p:nvSpPr>
        <p:spPr bwMode="auto">
          <a:xfrm>
            <a:off x="8063240" y="1798687"/>
            <a:ext cx="914400" cy="741039"/>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N10</a:t>
            </a:r>
          </a:p>
        </p:txBody>
      </p:sp>
      <p:sp>
        <p:nvSpPr>
          <p:cNvPr id="34" name="TextBox 32">
            <a:extLst>
              <a:ext uri="{FF2B5EF4-FFF2-40B4-BE49-F238E27FC236}">
                <a16:creationId xmlns="" xmlns:a16="http://schemas.microsoft.com/office/drawing/2014/main" id="{82B05EA3-9D14-4E63-96D3-36B7D5104088}"/>
              </a:ext>
            </a:extLst>
          </p:cNvPr>
          <p:cNvSpPr txBox="1"/>
          <p:nvPr/>
        </p:nvSpPr>
        <p:spPr bwMode="auto">
          <a:xfrm>
            <a:off x="10054466" y="2261656"/>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N15</a:t>
            </a:r>
          </a:p>
        </p:txBody>
      </p:sp>
      <p:sp>
        <p:nvSpPr>
          <p:cNvPr id="35" name="TextBox 33">
            <a:extLst>
              <a:ext uri="{FF2B5EF4-FFF2-40B4-BE49-F238E27FC236}">
                <a16:creationId xmlns="" xmlns:a16="http://schemas.microsoft.com/office/drawing/2014/main" id="{ACC0CC15-8E8C-4EF4-80D2-7A87830F64E7}"/>
              </a:ext>
            </a:extLst>
          </p:cNvPr>
          <p:cNvSpPr txBox="1"/>
          <p:nvPr/>
        </p:nvSpPr>
        <p:spPr bwMode="auto">
          <a:xfrm>
            <a:off x="9919761" y="2999554"/>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N11</a:t>
            </a:r>
          </a:p>
        </p:txBody>
      </p:sp>
      <p:sp>
        <p:nvSpPr>
          <p:cNvPr id="36" name="TextBox 34">
            <a:extLst>
              <a:ext uri="{FF2B5EF4-FFF2-40B4-BE49-F238E27FC236}">
                <a16:creationId xmlns="" xmlns:a16="http://schemas.microsoft.com/office/drawing/2014/main" id="{ACD42535-BF31-4510-BC3C-76093D980D0B}"/>
              </a:ext>
            </a:extLst>
          </p:cNvPr>
          <p:cNvSpPr txBox="1"/>
          <p:nvPr/>
        </p:nvSpPr>
        <p:spPr bwMode="auto">
          <a:xfrm>
            <a:off x="9857687" y="3382813"/>
            <a:ext cx="414594" cy="255942"/>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N3</a:t>
            </a:r>
          </a:p>
        </p:txBody>
      </p:sp>
      <p:sp>
        <p:nvSpPr>
          <p:cNvPr id="37" name="TextBox 35">
            <a:extLst>
              <a:ext uri="{FF2B5EF4-FFF2-40B4-BE49-F238E27FC236}">
                <a16:creationId xmlns="" xmlns:a16="http://schemas.microsoft.com/office/drawing/2014/main" id="{8195AB34-4D3B-49A7-AFEE-5FF857C92244}"/>
              </a:ext>
            </a:extLst>
          </p:cNvPr>
          <p:cNvSpPr txBox="1"/>
          <p:nvPr/>
        </p:nvSpPr>
        <p:spPr bwMode="auto">
          <a:xfrm>
            <a:off x="11204056" y="3937172"/>
            <a:ext cx="1047211"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N2</a:t>
            </a:r>
          </a:p>
        </p:txBody>
      </p:sp>
      <p:cxnSp>
        <p:nvCxnSpPr>
          <p:cNvPr id="38" name="Straight Connector 36">
            <a:extLst>
              <a:ext uri="{FF2B5EF4-FFF2-40B4-BE49-F238E27FC236}">
                <a16:creationId xmlns="" xmlns:a16="http://schemas.microsoft.com/office/drawing/2014/main" id="{6115BA99-E984-4CEE-B12C-21E04BC92BCB}"/>
              </a:ext>
            </a:extLst>
          </p:cNvPr>
          <p:cNvCxnSpPr>
            <a:cxnSpLocks/>
          </p:cNvCxnSpPr>
          <p:nvPr/>
        </p:nvCxnSpPr>
        <p:spPr bwMode="auto">
          <a:xfrm flipV="1">
            <a:off x="7885873" y="2694586"/>
            <a:ext cx="914400" cy="564366"/>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9" name="Straight Connector 37">
            <a:extLst>
              <a:ext uri="{FF2B5EF4-FFF2-40B4-BE49-F238E27FC236}">
                <a16:creationId xmlns="" xmlns:a16="http://schemas.microsoft.com/office/drawing/2014/main" id="{4B183ED3-B375-4D04-B228-621B3F9081EE}"/>
              </a:ext>
            </a:extLst>
          </p:cNvPr>
          <p:cNvCxnSpPr>
            <a:stCxn id="12" idx="3"/>
          </p:cNvCxnSpPr>
          <p:nvPr/>
        </p:nvCxnSpPr>
        <p:spPr bwMode="auto">
          <a:xfrm flipV="1">
            <a:off x="7885873" y="3240431"/>
            <a:ext cx="813935" cy="197804"/>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40" name="Straight Connector 38">
            <a:extLst>
              <a:ext uri="{FF2B5EF4-FFF2-40B4-BE49-F238E27FC236}">
                <a16:creationId xmlns="" xmlns:a16="http://schemas.microsoft.com/office/drawing/2014/main" id="{81023D7F-9DDA-4D5E-A755-BA4099739E00}"/>
              </a:ext>
            </a:extLst>
          </p:cNvPr>
          <p:cNvCxnSpPr>
            <a:cxnSpLocks/>
          </p:cNvCxnSpPr>
          <p:nvPr/>
        </p:nvCxnSpPr>
        <p:spPr bwMode="auto">
          <a:xfrm>
            <a:off x="7885873" y="4559809"/>
            <a:ext cx="843732" cy="50803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1" name="Freeform: Shape 39">
            <a:extLst>
              <a:ext uri="{FF2B5EF4-FFF2-40B4-BE49-F238E27FC236}">
                <a16:creationId xmlns="" xmlns:a16="http://schemas.microsoft.com/office/drawing/2014/main" id="{DCA6D21B-189C-4A3B-A9D1-4E8149678EB4}"/>
              </a:ext>
            </a:extLst>
          </p:cNvPr>
          <p:cNvSpPr/>
          <p:nvPr/>
        </p:nvSpPr>
        <p:spPr bwMode="auto">
          <a:xfrm>
            <a:off x="9372407" y="4024738"/>
            <a:ext cx="2490719" cy="1279211"/>
          </a:xfrm>
          <a:custGeom>
            <a:avLst/>
            <a:gdLst>
              <a:gd name="connsiteX0" fmla="*/ 0 w 2322576"/>
              <a:gd name="connsiteY0" fmla="*/ 1161288 h 1225296"/>
              <a:gd name="connsiteX1" fmla="*/ 713232 w 2322576"/>
              <a:gd name="connsiteY1" fmla="*/ 1225296 h 1225296"/>
              <a:gd name="connsiteX2" fmla="*/ 2185416 w 2322576"/>
              <a:gd name="connsiteY2" fmla="*/ 557784 h 1225296"/>
              <a:gd name="connsiteX3" fmla="*/ 2322576 w 2322576"/>
              <a:gd name="connsiteY3" fmla="*/ 0 h 1225296"/>
            </a:gdLst>
            <a:ahLst/>
            <a:cxnLst>
              <a:cxn ang="0">
                <a:pos x="connsiteX0" y="connsiteY0"/>
              </a:cxn>
              <a:cxn ang="0">
                <a:pos x="connsiteX1" y="connsiteY1"/>
              </a:cxn>
              <a:cxn ang="0">
                <a:pos x="connsiteX2" y="connsiteY2"/>
              </a:cxn>
              <a:cxn ang="0">
                <a:pos x="connsiteX3" y="connsiteY3"/>
              </a:cxn>
            </a:cxnLst>
            <a:rect l="l" t="t" r="r" b="b"/>
            <a:pathLst>
              <a:path w="2322576" h="1225296">
                <a:moveTo>
                  <a:pt x="0" y="1161288"/>
                </a:moveTo>
                <a:lnTo>
                  <a:pt x="713232" y="1225296"/>
                </a:lnTo>
                <a:lnTo>
                  <a:pt x="2185416" y="557784"/>
                </a:lnTo>
                <a:lnTo>
                  <a:pt x="2322576" y="0"/>
                </a:lnTo>
              </a:path>
            </a:pathLst>
          </a:custGeom>
          <a:noFill/>
          <a:ln w="12700" cap="flat" cmpd="sng" algn="ctr">
            <a:solidFill>
              <a:srgbClr val="242424"/>
            </a:solidFill>
            <a:prstDash val="solid"/>
            <a:round/>
            <a:headEnd type="none" w="med" len="med"/>
            <a:tailEnd type="none" w="med" len="med"/>
          </a:ln>
          <a:effectLst/>
        </p:spPr>
        <p:txBody>
          <a:bodyPr rtlCol="0" anchor="ctr"/>
          <a:lstStyle/>
          <a:p>
            <a:pPr algn="ctr"/>
            <a:endParaRPr lang="en-US"/>
          </a:p>
        </p:txBody>
      </p:sp>
      <p:cxnSp>
        <p:nvCxnSpPr>
          <p:cNvPr id="42" name="Straight Connector 40">
            <a:extLst>
              <a:ext uri="{FF2B5EF4-FFF2-40B4-BE49-F238E27FC236}">
                <a16:creationId xmlns="" xmlns:a16="http://schemas.microsoft.com/office/drawing/2014/main" id="{7F436511-DEF6-4EB0-A8B6-62737604D83F}"/>
              </a:ext>
            </a:extLst>
          </p:cNvPr>
          <p:cNvCxnSpPr>
            <a:cxnSpLocks/>
            <a:stCxn id="37" idx="1"/>
          </p:cNvCxnSpPr>
          <p:nvPr/>
        </p:nvCxnSpPr>
        <p:spPr bwMode="auto">
          <a:xfrm flipV="1">
            <a:off x="11204056" y="4031644"/>
            <a:ext cx="434244" cy="362728"/>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43" name="Straight Connector 41">
            <a:extLst>
              <a:ext uri="{FF2B5EF4-FFF2-40B4-BE49-F238E27FC236}">
                <a16:creationId xmlns="" xmlns:a16="http://schemas.microsoft.com/office/drawing/2014/main" id="{22B3BD15-3F37-4021-8F3A-49CA80A9D4DB}"/>
              </a:ext>
            </a:extLst>
          </p:cNvPr>
          <p:cNvCxnSpPr>
            <a:cxnSpLocks/>
            <a:endCxn id="14" idx="0"/>
          </p:cNvCxnSpPr>
          <p:nvPr/>
        </p:nvCxnSpPr>
        <p:spPr bwMode="auto">
          <a:xfrm flipH="1">
            <a:off x="9007299" y="1974030"/>
            <a:ext cx="2815" cy="34345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4" name="TextBox 42">
            <a:extLst>
              <a:ext uri="{FF2B5EF4-FFF2-40B4-BE49-F238E27FC236}">
                <a16:creationId xmlns="" xmlns:a16="http://schemas.microsoft.com/office/drawing/2014/main" id="{ACD3292A-AC2D-4B14-8A2D-5B038E81659A}"/>
              </a:ext>
            </a:extLst>
          </p:cNvPr>
          <p:cNvSpPr txBox="1"/>
          <p:nvPr/>
        </p:nvSpPr>
        <p:spPr bwMode="auto">
          <a:xfrm>
            <a:off x="8745528" y="2024545"/>
            <a:ext cx="696811" cy="24482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a:t>N7</a:t>
            </a:r>
          </a:p>
        </p:txBody>
      </p:sp>
      <p:cxnSp>
        <p:nvCxnSpPr>
          <p:cNvPr id="45" name="Straight Connector 43">
            <a:extLst>
              <a:ext uri="{FF2B5EF4-FFF2-40B4-BE49-F238E27FC236}">
                <a16:creationId xmlns="" xmlns:a16="http://schemas.microsoft.com/office/drawing/2014/main" id="{D5737F5F-C26E-4070-9D0E-953EDE372F35}"/>
              </a:ext>
            </a:extLst>
          </p:cNvPr>
          <p:cNvCxnSpPr>
            <a:cxnSpLocks/>
          </p:cNvCxnSpPr>
          <p:nvPr/>
        </p:nvCxnSpPr>
        <p:spPr bwMode="auto">
          <a:xfrm flipH="1">
            <a:off x="8977640" y="2710901"/>
            <a:ext cx="2471" cy="16864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8" name="Oval 46">
            <a:extLst>
              <a:ext uri="{FF2B5EF4-FFF2-40B4-BE49-F238E27FC236}">
                <a16:creationId xmlns="" xmlns:a16="http://schemas.microsoft.com/office/drawing/2014/main" id="{64F4B5A3-F9E5-4C47-8582-A3F7CB52A51F}"/>
              </a:ext>
            </a:extLst>
          </p:cNvPr>
          <p:cNvSpPr/>
          <p:nvPr/>
        </p:nvSpPr>
        <p:spPr>
          <a:xfrm>
            <a:off x="10519344" y="1611476"/>
            <a:ext cx="970407" cy="395605"/>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DN</a:t>
            </a:r>
          </a:p>
        </p:txBody>
      </p:sp>
      <p:sp>
        <p:nvSpPr>
          <p:cNvPr id="51" name="TextBox 29">
            <a:extLst>
              <a:ext uri="{FF2B5EF4-FFF2-40B4-BE49-F238E27FC236}">
                <a16:creationId xmlns="" xmlns:a16="http://schemas.microsoft.com/office/drawing/2014/main" id="{B360299A-CA9B-48FB-8DA7-2A5219D43787}"/>
              </a:ext>
            </a:extLst>
          </p:cNvPr>
          <p:cNvSpPr txBox="1"/>
          <p:nvPr/>
        </p:nvSpPr>
        <p:spPr bwMode="auto">
          <a:xfrm>
            <a:off x="8796394" y="2922017"/>
            <a:ext cx="572996" cy="215480"/>
          </a:xfrm>
          <a:prstGeom prst="rect">
            <a:avLst/>
          </a:prstGeom>
          <a:solidFill>
            <a:schemeClr val="accent1">
              <a:lumMod val="75000"/>
            </a:schemeClr>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smtClean="0">
                <a:solidFill>
                  <a:schemeClr val="bg1"/>
                </a:solidFill>
              </a:rPr>
              <a:t>MPTCP</a:t>
            </a:r>
            <a:endParaRPr lang="en-US" sz="1100" dirty="0">
              <a:solidFill>
                <a:schemeClr val="bg1"/>
              </a:solidFill>
            </a:endParaRPr>
          </a:p>
        </p:txBody>
      </p:sp>
      <p:sp>
        <p:nvSpPr>
          <p:cNvPr id="52" name="圆柱形 51"/>
          <p:cNvSpPr/>
          <p:nvPr/>
        </p:nvSpPr>
        <p:spPr>
          <a:xfrm rot="3324416" flipH="1">
            <a:off x="8159762" y="2794291"/>
            <a:ext cx="226958" cy="1272019"/>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柱形 52"/>
          <p:cNvSpPr/>
          <p:nvPr/>
        </p:nvSpPr>
        <p:spPr>
          <a:xfrm rot="7594341" flipH="1">
            <a:off x="8107969" y="3597678"/>
            <a:ext cx="248569" cy="1576106"/>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28">
            <a:extLst>
              <a:ext uri="{FF2B5EF4-FFF2-40B4-BE49-F238E27FC236}">
                <a16:creationId xmlns="" xmlns:a16="http://schemas.microsoft.com/office/drawing/2014/main" id="{15A6BE83-FC63-47DD-997B-751706B34D6D}"/>
              </a:ext>
            </a:extLst>
          </p:cNvPr>
          <p:cNvSpPr txBox="1"/>
          <p:nvPr/>
        </p:nvSpPr>
        <p:spPr bwMode="auto">
          <a:xfrm rot="2026923">
            <a:off x="7722699" y="4050771"/>
            <a:ext cx="496154" cy="242537"/>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smtClean="0">
                <a:solidFill>
                  <a:schemeClr val="bg1"/>
                </a:solidFill>
              </a:rPr>
              <a:t>PDN connection</a:t>
            </a:r>
            <a:endParaRPr lang="en-US" sz="1100" dirty="0">
              <a:solidFill>
                <a:schemeClr val="bg1"/>
              </a:solidFill>
            </a:endParaRPr>
          </a:p>
        </p:txBody>
      </p:sp>
      <p:sp>
        <p:nvSpPr>
          <p:cNvPr id="56" name="圆柱形 55"/>
          <p:cNvSpPr/>
          <p:nvPr/>
        </p:nvSpPr>
        <p:spPr>
          <a:xfrm rot="8522047" flipH="1">
            <a:off x="9762923" y="2972566"/>
            <a:ext cx="248569" cy="1576106"/>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柱形 57"/>
          <p:cNvSpPr/>
          <p:nvPr/>
        </p:nvSpPr>
        <p:spPr>
          <a:xfrm rot="3311190" flipH="1">
            <a:off x="9605480" y="4183545"/>
            <a:ext cx="248569" cy="922396"/>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7660609" y="3090327"/>
            <a:ext cx="1491858" cy="1803400"/>
          </a:xfrm>
          <a:custGeom>
            <a:avLst/>
            <a:gdLst>
              <a:gd name="connsiteX0" fmla="*/ 1254791 w 1491858"/>
              <a:gd name="connsiteY0" fmla="*/ 1803400 h 1803400"/>
              <a:gd name="connsiteX1" fmla="*/ 1724 w 1491858"/>
              <a:gd name="connsiteY1" fmla="*/ 762000 h 1803400"/>
              <a:gd name="connsiteX2" fmla="*/ 1491858 w 1491858"/>
              <a:gd name="connsiteY2" fmla="*/ 0 h 1803400"/>
            </a:gdLst>
            <a:ahLst/>
            <a:cxnLst>
              <a:cxn ang="0">
                <a:pos x="connsiteX0" y="connsiteY0"/>
              </a:cxn>
              <a:cxn ang="0">
                <a:pos x="connsiteX1" y="connsiteY1"/>
              </a:cxn>
              <a:cxn ang="0">
                <a:pos x="connsiteX2" y="connsiteY2"/>
              </a:cxn>
            </a:cxnLst>
            <a:rect l="l" t="t" r="r" b="b"/>
            <a:pathLst>
              <a:path w="1491858" h="1803400">
                <a:moveTo>
                  <a:pt x="1254791" y="1803400"/>
                </a:moveTo>
                <a:cubicBezTo>
                  <a:pt x="608502" y="1432983"/>
                  <a:pt x="-37787" y="1062567"/>
                  <a:pt x="1724" y="762000"/>
                </a:cubicBezTo>
                <a:cubicBezTo>
                  <a:pt x="41235" y="461433"/>
                  <a:pt x="766546" y="230716"/>
                  <a:pt x="1491858" y="0"/>
                </a:cubicBezTo>
              </a:path>
            </a:pathLst>
          </a:cu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9203267" y="3073394"/>
            <a:ext cx="906153" cy="1786467"/>
          </a:xfrm>
          <a:custGeom>
            <a:avLst/>
            <a:gdLst>
              <a:gd name="connsiteX0" fmla="*/ 67733 w 906153"/>
              <a:gd name="connsiteY0" fmla="*/ 1786467 h 1786467"/>
              <a:gd name="connsiteX1" fmla="*/ 905933 w 906153"/>
              <a:gd name="connsiteY1" fmla="*/ 1159933 h 1786467"/>
              <a:gd name="connsiteX2" fmla="*/ 0 w 906153"/>
              <a:gd name="connsiteY2" fmla="*/ 0 h 1786467"/>
            </a:gdLst>
            <a:ahLst/>
            <a:cxnLst>
              <a:cxn ang="0">
                <a:pos x="connsiteX0" y="connsiteY0"/>
              </a:cxn>
              <a:cxn ang="0">
                <a:pos x="connsiteX1" y="connsiteY1"/>
              </a:cxn>
              <a:cxn ang="0">
                <a:pos x="connsiteX2" y="connsiteY2"/>
              </a:cxn>
            </a:cxnLst>
            <a:rect l="l" t="t" r="r" b="b"/>
            <a:pathLst>
              <a:path w="906153" h="1786467">
                <a:moveTo>
                  <a:pt x="67733" y="1786467"/>
                </a:moveTo>
                <a:cubicBezTo>
                  <a:pt x="492477" y="1622072"/>
                  <a:pt x="917222" y="1457677"/>
                  <a:pt x="905933" y="1159933"/>
                </a:cubicBezTo>
                <a:cubicBezTo>
                  <a:pt x="894644" y="862189"/>
                  <a:pt x="447322" y="431094"/>
                  <a:pt x="0" y="0"/>
                </a:cubicBezTo>
              </a:path>
            </a:pathLst>
          </a:cu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9220200" y="1754676"/>
            <a:ext cx="1568532" cy="1191718"/>
          </a:xfrm>
          <a:custGeom>
            <a:avLst/>
            <a:gdLst>
              <a:gd name="connsiteX0" fmla="*/ 0 w 1568532"/>
              <a:gd name="connsiteY0" fmla="*/ 1191718 h 1191718"/>
              <a:gd name="connsiteX1" fmla="*/ 753533 w 1568532"/>
              <a:gd name="connsiteY1" fmla="*/ 395851 h 1191718"/>
              <a:gd name="connsiteX2" fmla="*/ 1456267 w 1568532"/>
              <a:gd name="connsiteY2" fmla="*/ 40251 h 1191718"/>
              <a:gd name="connsiteX3" fmla="*/ 1557867 w 1568532"/>
              <a:gd name="connsiteY3" fmla="*/ 23318 h 1191718"/>
            </a:gdLst>
            <a:ahLst/>
            <a:cxnLst>
              <a:cxn ang="0">
                <a:pos x="connsiteX0" y="connsiteY0"/>
              </a:cxn>
              <a:cxn ang="0">
                <a:pos x="connsiteX1" y="connsiteY1"/>
              </a:cxn>
              <a:cxn ang="0">
                <a:pos x="connsiteX2" y="connsiteY2"/>
              </a:cxn>
              <a:cxn ang="0">
                <a:pos x="connsiteX3" y="connsiteY3"/>
              </a:cxn>
            </a:cxnLst>
            <a:rect l="l" t="t" r="r" b="b"/>
            <a:pathLst>
              <a:path w="1568532" h="1191718">
                <a:moveTo>
                  <a:pt x="0" y="1191718"/>
                </a:moveTo>
                <a:cubicBezTo>
                  <a:pt x="255411" y="889740"/>
                  <a:pt x="510822" y="587762"/>
                  <a:pt x="753533" y="395851"/>
                </a:cubicBezTo>
                <a:cubicBezTo>
                  <a:pt x="996244" y="203940"/>
                  <a:pt x="1322211" y="102340"/>
                  <a:pt x="1456267" y="40251"/>
                </a:cubicBezTo>
                <a:cubicBezTo>
                  <a:pt x="1590323" y="-21838"/>
                  <a:pt x="1574095" y="740"/>
                  <a:pt x="1557867" y="23318"/>
                </a:cubicBezTo>
              </a:path>
            </a:pathLst>
          </a:cu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28">
            <a:extLst>
              <a:ext uri="{FF2B5EF4-FFF2-40B4-BE49-F238E27FC236}">
                <a16:creationId xmlns="" xmlns:a16="http://schemas.microsoft.com/office/drawing/2014/main" id="{15A6BE83-FC63-47DD-997B-751706B34D6D}"/>
              </a:ext>
            </a:extLst>
          </p:cNvPr>
          <p:cNvSpPr txBox="1"/>
          <p:nvPr/>
        </p:nvSpPr>
        <p:spPr bwMode="auto">
          <a:xfrm rot="19382792">
            <a:off x="9299889" y="4631350"/>
            <a:ext cx="496154" cy="242537"/>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smtClean="0">
                <a:solidFill>
                  <a:schemeClr val="bg1"/>
                </a:solidFill>
              </a:rPr>
              <a:t>PDU session</a:t>
            </a:r>
            <a:endParaRPr lang="en-US" sz="1100" dirty="0">
              <a:solidFill>
                <a:schemeClr val="bg1"/>
              </a:solidFill>
            </a:endParaRPr>
          </a:p>
        </p:txBody>
      </p:sp>
      <p:sp>
        <p:nvSpPr>
          <p:cNvPr id="57" name="TextBox 28">
            <a:extLst>
              <a:ext uri="{FF2B5EF4-FFF2-40B4-BE49-F238E27FC236}">
                <a16:creationId xmlns="" xmlns:a16="http://schemas.microsoft.com/office/drawing/2014/main" id="{15A6BE83-FC63-47DD-997B-751706B34D6D}"/>
              </a:ext>
            </a:extLst>
          </p:cNvPr>
          <p:cNvSpPr txBox="1"/>
          <p:nvPr/>
        </p:nvSpPr>
        <p:spPr bwMode="auto">
          <a:xfrm rot="3362687">
            <a:off x="9576622" y="3535195"/>
            <a:ext cx="496154" cy="242537"/>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smtClean="0">
                <a:solidFill>
                  <a:schemeClr val="bg1"/>
                </a:solidFill>
              </a:rPr>
              <a:t>PDU session</a:t>
            </a:r>
            <a:endParaRPr lang="en-US" sz="1100" dirty="0">
              <a:solidFill>
                <a:schemeClr val="bg1"/>
              </a:solidFill>
            </a:endParaRPr>
          </a:p>
        </p:txBody>
      </p:sp>
      <p:sp>
        <p:nvSpPr>
          <p:cNvPr id="55" name="TextBox 28">
            <a:extLst>
              <a:ext uri="{FF2B5EF4-FFF2-40B4-BE49-F238E27FC236}">
                <a16:creationId xmlns="" xmlns:a16="http://schemas.microsoft.com/office/drawing/2014/main" id="{15A6BE83-FC63-47DD-997B-751706B34D6D}"/>
              </a:ext>
            </a:extLst>
          </p:cNvPr>
          <p:cNvSpPr txBox="1"/>
          <p:nvPr/>
        </p:nvSpPr>
        <p:spPr bwMode="auto">
          <a:xfrm rot="19370385">
            <a:off x="7725488" y="3387553"/>
            <a:ext cx="843433" cy="28697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smtClean="0">
                <a:solidFill>
                  <a:schemeClr val="bg1"/>
                </a:solidFill>
              </a:rPr>
              <a:t>PDN connection</a:t>
            </a:r>
            <a:endParaRPr lang="en-US" sz="1100" dirty="0">
              <a:solidFill>
                <a:schemeClr val="bg1"/>
              </a:solidFill>
            </a:endParaRPr>
          </a:p>
        </p:txBody>
      </p:sp>
      <p:sp>
        <p:nvSpPr>
          <p:cNvPr id="64" name="TextBox 28">
            <a:extLst>
              <a:ext uri="{FF2B5EF4-FFF2-40B4-BE49-F238E27FC236}">
                <a16:creationId xmlns="" xmlns:a16="http://schemas.microsoft.com/office/drawing/2014/main" id="{15A6BE83-FC63-47DD-997B-751706B34D6D}"/>
              </a:ext>
            </a:extLst>
          </p:cNvPr>
          <p:cNvSpPr txBox="1"/>
          <p:nvPr/>
        </p:nvSpPr>
        <p:spPr bwMode="auto">
          <a:xfrm>
            <a:off x="8591242" y="5530795"/>
            <a:ext cx="1472609" cy="31902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dirty="0" smtClean="0"/>
              <a:t>Solution 2</a:t>
            </a:r>
            <a:endParaRPr lang="en-US" dirty="0"/>
          </a:p>
        </p:txBody>
      </p:sp>
      <p:sp>
        <p:nvSpPr>
          <p:cNvPr id="66" name="TextBox 29">
            <a:extLst>
              <a:ext uri="{FF2B5EF4-FFF2-40B4-BE49-F238E27FC236}">
                <a16:creationId xmlns="" xmlns:a16="http://schemas.microsoft.com/office/drawing/2014/main" id="{B360299A-CA9B-48FB-8DA7-2A5219D43787}"/>
              </a:ext>
            </a:extLst>
          </p:cNvPr>
          <p:cNvSpPr txBox="1"/>
          <p:nvPr/>
        </p:nvSpPr>
        <p:spPr bwMode="auto">
          <a:xfrm>
            <a:off x="8763464" y="4906908"/>
            <a:ext cx="572996" cy="215480"/>
          </a:xfrm>
          <a:prstGeom prst="rect">
            <a:avLst/>
          </a:prstGeom>
          <a:solidFill>
            <a:schemeClr val="accent1">
              <a:lumMod val="75000"/>
            </a:schemeClr>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100" dirty="0" smtClean="0">
                <a:solidFill>
                  <a:schemeClr val="bg1"/>
                </a:solidFill>
              </a:rPr>
              <a:t>MPTCP</a:t>
            </a:r>
            <a:endParaRPr lang="en-US" sz="1100" dirty="0">
              <a:solidFill>
                <a:schemeClr val="bg1"/>
              </a:solidFill>
            </a:endParaRPr>
          </a:p>
        </p:txBody>
      </p:sp>
      <p:sp>
        <p:nvSpPr>
          <p:cNvPr id="67" name="任意多边形 66"/>
          <p:cNvSpPr/>
          <p:nvPr/>
        </p:nvSpPr>
        <p:spPr>
          <a:xfrm>
            <a:off x="9304867" y="2421461"/>
            <a:ext cx="2252579" cy="2726266"/>
          </a:xfrm>
          <a:custGeom>
            <a:avLst/>
            <a:gdLst>
              <a:gd name="connsiteX0" fmla="*/ 0 w 2252579"/>
              <a:gd name="connsiteY0" fmla="*/ 0 h 2726266"/>
              <a:gd name="connsiteX1" fmla="*/ 2252133 w 2252579"/>
              <a:gd name="connsiteY1" fmla="*/ 1278466 h 2726266"/>
              <a:gd name="connsiteX2" fmla="*/ 152400 w 2252579"/>
              <a:gd name="connsiteY2" fmla="*/ 2726266 h 2726266"/>
            </a:gdLst>
            <a:ahLst/>
            <a:cxnLst>
              <a:cxn ang="0">
                <a:pos x="connsiteX0" y="connsiteY0"/>
              </a:cxn>
              <a:cxn ang="0">
                <a:pos x="connsiteX1" y="connsiteY1"/>
              </a:cxn>
              <a:cxn ang="0">
                <a:pos x="connsiteX2" y="connsiteY2"/>
              </a:cxn>
            </a:cxnLst>
            <a:rect l="l" t="t" r="r" b="b"/>
            <a:pathLst>
              <a:path w="2252579" h="2726266">
                <a:moveTo>
                  <a:pt x="0" y="0"/>
                </a:moveTo>
                <a:cubicBezTo>
                  <a:pt x="1113366" y="412044"/>
                  <a:pt x="2226733" y="824088"/>
                  <a:pt x="2252133" y="1278466"/>
                </a:cubicBezTo>
                <a:cubicBezTo>
                  <a:pt x="2277533" y="1732844"/>
                  <a:pt x="1214966" y="2229555"/>
                  <a:pt x="152400" y="2726266"/>
                </a:cubicBezTo>
              </a:path>
            </a:pathLst>
          </a:cu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9758999" y="2529870"/>
            <a:ext cx="1838874" cy="430887"/>
          </a:xfrm>
          <a:prstGeom prst="rect">
            <a:avLst/>
          </a:prstGeom>
          <a:noFill/>
        </p:spPr>
        <p:txBody>
          <a:bodyPr wrap="square" rtlCol="0">
            <a:spAutoFit/>
          </a:bodyPr>
          <a:lstStyle/>
          <a:p>
            <a:r>
              <a:rPr lang="en-US" altLang="zh-CN" sz="1100" dirty="0" smtClean="0">
                <a:solidFill>
                  <a:schemeClr val="accent1">
                    <a:lumMod val="75000"/>
                  </a:schemeClr>
                </a:solidFill>
              </a:rPr>
              <a:t>Bind the PDN and PDU session with MPTCP function</a:t>
            </a:r>
            <a:endParaRPr lang="zh-CN" altLang="en-US" sz="1100" dirty="0">
              <a:solidFill>
                <a:schemeClr val="accent1">
                  <a:lumMod val="75000"/>
                </a:schemeClr>
              </a:solidFill>
            </a:endParaRPr>
          </a:p>
        </p:txBody>
      </p:sp>
      <p:sp>
        <p:nvSpPr>
          <p:cNvPr id="70" name="Content Placeholder 2">
            <a:extLst>
              <a:ext uri="{FF2B5EF4-FFF2-40B4-BE49-F238E27FC236}">
                <a16:creationId xmlns="" xmlns:a16="http://schemas.microsoft.com/office/drawing/2014/main" id="{E6D77D28-4E1D-45FD-9EB5-5A50A5D5C029}"/>
              </a:ext>
            </a:extLst>
          </p:cNvPr>
          <p:cNvSpPr txBox="1">
            <a:spLocks/>
          </p:cNvSpPr>
          <p:nvPr/>
        </p:nvSpPr>
        <p:spPr>
          <a:xfrm>
            <a:off x="362606" y="6058870"/>
            <a:ext cx="11226801" cy="6531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sz="2000" dirty="0" smtClean="0"/>
              <a:t>Observation 3: There are other possible solutions which can support the multi-access via EPC and 5GC, but not analysed yet</a:t>
            </a:r>
            <a:r>
              <a:rPr lang="en-US" altLang="zh-CN" sz="2000" dirty="0" smtClean="0"/>
              <a:t>.</a:t>
            </a:r>
          </a:p>
          <a:p>
            <a:pPr marL="0" indent="0">
              <a:buNone/>
            </a:pPr>
            <a:endParaRPr lang="sv-SE" sz="2000" dirty="0"/>
          </a:p>
        </p:txBody>
      </p:sp>
    </p:spTree>
    <p:extLst>
      <p:ext uri="{BB962C8B-B14F-4D97-AF65-F5344CB8AC3E}">
        <p14:creationId xmlns:p14="http://schemas.microsoft.com/office/powerpoint/2010/main" val="2314172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FE5C569-8CBE-490F-8199-03D3B3CD2F09}"/>
              </a:ext>
            </a:extLst>
          </p:cNvPr>
          <p:cNvSpPr>
            <a:spLocks noGrp="1"/>
          </p:cNvSpPr>
          <p:nvPr>
            <p:ph type="title"/>
          </p:nvPr>
        </p:nvSpPr>
        <p:spPr/>
        <p:txBody>
          <a:bodyPr/>
          <a:lstStyle/>
          <a:p>
            <a:r>
              <a:rPr lang="sv-SE" dirty="0"/>
              <a:t>Proposal</a:t>
            </a:r>
          </a:p>
        </p:txBody>
      </p:sp>
      <p:sp>
        <p:nvSpPr>
          <p:cNvPr id="3" name="Content Placeholder 2">
            <a:extLst>
              <a:ext uri="{FF2B5EF4-FFF2-40B4-BE49-F238E27FC236}">
                <a16:creationId xmlns="" xmlns:a16="http://schemas.microsoft.com/office/drawing/2014/main" id="{9EE95B3D-35B6-49F1-8BC6-76DDC7B42318}"/>
              </a:ext>
            </a:extLst>
          </p:cNvPr>
          <p:cNvSpPr>
            <a:spLocks noGrp="1"/>
          </p:cNvSpPr>
          <p:nvPr>
            <p:ph idx="1"/>
          </p:nvPr>
        </p:nvSpPr>
        <p:spPr/>
        <p:txBody>
          <a:bodyPr>
            <a:normAutofit/>
          </a:bodyPr>
          <a:lstStyle/>
          <a:p>
            <a:r>
              <a:rPr lang="sv-SE" sz="2400" dirty="0" smtClean="0"/>
              <a:t>It is proposed to postpone the multi-access via 5GC and EPC case to Release 17. </a:t>
            </a:r>
          </a:p>
          <a:p>
            <a:pPr lvl="1">
              <a:buFontTx/>
              <a:buChar char="-"/>
            </a:pPr>
            <a:r>
              <a:rPr lang="sv-SE" sz="2000" dirty="0" smtClean="0"/>
              <a:t>The scenario is out of the scope of ATSSS WID, and for </a:t>
            </a:r>
            <a:r>
              <a:rPr lang="sv-SE" sz="2000" smtClean="0"/>
              <a:t>now </a:t>
            </a:r>
            <a:r>
              <a:rPr lang="sv-SE" sz="2000" smtClean="0"/>
              <a:t>there is only </a:t>
            </a:r>
            <a:r>
              <a:rPr lang="sv-SE" sz="2000" dirty="0" smtClean="0"/>
              <a:t>one SA2 </a:t>
            </a:r>
            <a:r>
              <a:rPr lang="sv-SE" sz="2000" smtClean="0"/>
              <a:t>meeting </a:t>
            </a:r>
            <a:r>
              <a:rPr lang="sv-SE" sz="2000" smtClean="0"/>
              <a:t>for Rel-16.  </a:t>
            </a:r>
            <a:endParaRPr lang="sv-SE" sz="2000" dirty="0" smtClean="0"/>
          </a:p>
          <a:p>
            <a:pPr lvl="1">
              <a:buFontTx/>
              <a:buChar char="-"/>
            </a:pPr>
            <a:r>
              <a:rPr lang="sv-SE" sz="2000" dirty="0" smtClean="0"/>
              <a:t>No solution is discussed from both UE and 5G-RG point of view. </a:t>
            </a:r>
          </a:p>
          <a:p>
            <a:pPr lvl="1">
              <a:buFontTx/>
              <a:buChar char="-"/>
            </a:pPr>
            <a:r>
              <a:rPr lang="sv-SE" sz="2000" dirty="0" smtClean="0"/>
              <a:t>Other possible solutions are not studied.  </a:t>
            </a:r>
          </a:p>
          <a:p>
            <a:pPr lvl="1">
              <a:buFontTx/>
              <a:buChar char="-"/>
            </a:pPr>
            <a:endParaRPr lang="sv-SE" sz="2000" dirty="0"/>
          </a:p>
        </p:txBody>
      </p:sp>
    </p:spTree>
    <p:extLst>
      <p:ext uri="{BB962C8B-B14F-4D97-AF65-F5344CB8AC3E}">
        <p14:creationId xmlns:p14="http://schemas.microsoft.com/office/powerpoint/2010/main" val="1354511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5654</TotalTime>
  <Words>1310</Words>
  <Application>Microsoft Office PowerPoint</Application>
  <PresentationFormat>宽屏</PresentationFormat>
  <Paragraphs>100</Paragraphs>
  <Slides>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等线</vt:lpstr>
      <vt:lpstr>等线 Light</vt:lpstr>
      <vt:lpstr>Arial</vt:lpstr>
      <vt:lpstr>Calibri</vt:lpstr>
      <vt:lpstr>Calibri Light</vt:lpstr>
      <vt:lpstr>Wingdings</vt:lpstr>
      <vt:lpstr>Office Theme</vt:lpstr>
      <vt:lpstr>Multi-access over 5GC and EPC</vt:lpstr>
      <vt:lpstr>Background</vt:lpstr>
      <vt:lpstr>Evaluation on solution 1</vt:lpstr>
      <vt:lpstr>Evaluation on solution 1</vt:lpstr>
      <vt:lpstr>Alternative solutions</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ATSSS and EPS IWK</dc:title>
  <dc:creator>Ericsson User5</dc:creator>
  <cp:lastModifiedBy>Huawei</cp:lastModifiedBy>
  <cp:revision>239</cp:revision>
  <dcterms:created xsi:type="dcterms:W3CDTF">2019-03-13T14:10:32Z</dcterms:created>
  <dcterms:modified xsi:type="dcterms:W3CDTF">2019-05-07T14:46:09Z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(3)3m4hTYNpHPCD7Pgu0B7dm7bkv6Xwg0N1TISUAYBUhHTEbBSNYsToo49GLhzarLwAlZRnh/BZ
F8zxIV5KTm9Z4JcQevErzLw9IsYGHlTWztEQ7JvoPoiXdT8grcl9Ju1iBOPX+ohRbOHUYC4a
FMLHQm+eib0PnOY5NON/ZZtZ6qON3YYMFLjVBpRpjvjOtszFO3dBnLHSMKIYVlQqoq9c0XWZ
oxuTKggHuo5nIaP0Wb</vt:lpwstr>
  </property>
  <property fmtid="{D5CDD505-2E9C-101B-9397-08002B2CF9AE}" pid="3" name="_2015_ms_pID_7253431">
    <vt:lpwstr>l6WsQwGxstuczmiosmJkWoIh2ua5szxoHUNN+V6xNUXYqioTmAtpB4
Zlc81tdIUqBc2kysowgHVsgYZVnD05Jb+qrWLIqxIf8K2q+JNInu41WCP9lvhv8BaiRTpfXi
6U1WZOcu9m+gbiZu3KHPY44BKBz5CZoMnFEUXf0unfG1tFecoEzyzTNJwTCB8+sQIo9o/4oY
ghd5DaJYI/S7k//OcgzQbK5dFR49tnrbstY4</vt:lpwstr>
  </property>
  <property fmtid="{D5CDD505-2E9C-101B-9397-08002B2CF9AE}" pid="4" name="_2015_ms_pID_7253432">
    <vt:lpwstr>4sWC4NXQfvlT3B2OVVe1x18=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1556284908</vt:lpwstr>
  </property>
</Properties>
</file>