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028" r:id="rId2"/>
    <p:sldId id="1026" r:id="rId3"/>
    <p:sldId id="1027" r:id="rId4"/>
    <p:sldId id="26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A596D5-0224-4460-AB2A-0DCDF81411E3}" v="3" dt="2019-05-07T13:16:32.6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68" autoAdjust="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2AACA1-AA14-44B7-B188-0D8635B86A83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"/>
              </a:rPr>
              <a:t>Discussion on Rx and Npcf support and documentation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F96157-96CA-48F6-B9C4-1DE3C0B2839F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"/>
              </a:rPr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B85BBB-571C-4321-90C5-421C6490B21D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"/>
              </a:rPr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2F122D-31E8-4A56-8D87-5D1F60188846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03293AF-FDB2-44E3-833D-A0FDBEA10075}" type="slidenum"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Ericsson Hilda"/>
            </a:endParaRPr>
          </a:p>
        </p:txBody>
      </p:sp>
    </p:spTree>
    <p:extLst>
      <p:ext uri="{BB962C8B-B14F-4D97-AF65-F5344CB8AC3E}">
        <p14:creationId xmlns:p14="http://schemas.microsoft.com/office/powerpoint/2010/main" val="237609208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B46591-439B-48B3-A013-1A9703D9C4C0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defRPr>
            </a:lvl1pPr>
          </a:lstStyle>
          <a:p>
            <a:pPr lvl="0"/>
            <a:r>
              <a:rPr lang="en-US"/>
              <a:t>Discussion on Rx and Npcf support and documentation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91BE46-22F3-46A2-977D-901CF677C4A4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DC9C6B6-3D38-4D13-A0F4-3886E42C38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DEFF1A4-90A2-4556-9D57-08D021085E1C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E1D99A-298F-4BC0-8D81-C5ECA1FE2928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F6E1EF-7301-4E07-B26E-2ABBB0A9457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defRPr>
            </a:lvl1pPr>
          </a:lstStyle>
          <a:p>
            <a:pPr lvl="0"/>
            <a:fld id="{BF1E0950-EDF7-4F65-8F7E-CB238B7FB8A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33584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2019-05-07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B281085-9133-44ED-8817-919EDE17DF1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lvl="0"/>
            <a:r>
              <a:rPr lang="en-US"/>
              <a:t>Discussion on Rx and Npcf support and documentation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lvl="0"/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lvl="0"/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8A242BB9-3993-407D-AFB8-7814B19313D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31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706F06-4ABA-4B42-A179-259F7A9C41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D3F148-B07F-48C0-A243-43E3754C310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4713C897-E388-44AA-89B6-D992858929CA}"/>
              </a:ext>
            </a:extLst>
          </p:cNvPr>
          <p:cNvSpPr txBox="1"/>
          <p:nvPr/>
        </p:nvSpPr>
        <p:spPr>
          <a:xfrm>
            <a:off x="0" y="0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 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F25E62-8F76-41D9-AD07-F0BA803B3DBA}"/>
              </a:ext>
            </a:extLst>
          </p:cNvPr>
          <p:cNvSpPr txBox="1"/>
          <p:nvPr/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2018-02-21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B4F0D1-79AD-4E0D-8AFE-7A64CF8277A4}"/>
              </a:ext>
            </a:extLst>
          </p:cNvPr>
          <p:cNvSpPr txBox="1"/>
          <p:nvPr/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E692F6-D448-4DCE-A87B-F80FE56FB4F6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CB42369-5107-4694-B9CC-8D4707AA5F81}" type="slidenum">
              <a:t>3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Ericsson Hilda Light" pitchFamily="2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CEE6CB-751A-4D9A-9CA3-7AB5E74973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C1571C-D181-4D86-8163-586AFFA74805}" type="slidenum">
              <a:rPr lang="en-US" smtClean="0"/>
              <a:t>3</a:t>
            </a:fld>
            <a:endParaRPr lang="en-US"/>
          </a:p>
        </p:txBody>
      </p:sp>
      <p:sp>
        <p:nvSpPr>
          <p:cNvPr id="9" name="Header Placeholder 8">
            <a:extLst>
              <a:ext uri="{FF2B5EF4-FFF2-40B4-BE49-F238E27FC236}">
                <a16:creationId xmlns:a16="http://schemas.microsoft.com/office/drawing/2014/main" id="{6CF14462-57BE-46BE-875D-43C6E3F6E02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Discussion on Rx and Npcf support and documentation 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DC2DA02-D031-47FC-B80C-F64743AC839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3B423598-A431-4F21-934B-6B1837FDBB1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0A716C-CF2A-4D95-BD38-70CE1CC33D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EFAA4A-8D7C-455B-B69F-BC6B9BDC9D6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07BE8-4AC6-4159-AE1F-A8F3F69BEC5B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E765FCA-C85D-4568-A49C-A84CA172ACE9}" type="slidenum">
              <a:t>4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Ericsson Hilda Light" pitchFamily="2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5597C1-1650-4166-A4A4-05B923695A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36F148-2E82-47B9-9464-9A9D809D105A}" type="slidenum">
              <a:rPr lang="en-US" smtClean="0"/>
              <a:t>4</a:t>
            </a:fld>
            <a:endParaRPr lang="en-US"/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5CB81142-2B83-4B3B-8DE7-28D35E95F58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Discussion on Rx and Npcf support and documentation 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5F7448-7C39-4CDE-9DC6-DE8FEDAD8B1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91B883D-9907-465F-AFCB-7803BA23063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BFF22E-5CE4-47A9-B06C-A7B2E5B665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E9FCC8-493F-4A8C-8EE8-CEA2A6AB34D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11B76779-AB4B-411D-B595-1D87DCEEDCB1}"/>
              </a:ext>
            </a:extLst>
          </p:cNvPr>
          <p:cNvSpPr txBox="1"/>
          <p:nvPr/>
        </p:nvSpPr>
        <p:spPr>
          <a:xfrm>
            <a:off x="0" y="0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 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6F9957-E827-4E65-8295-C39B877D4B17}"/>
              </a:ext>
            </a:extLst>
          </p:cNvPr>
          <p:cNvSpPr txBox="1"/>
          <p:nvPr/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2018-02-21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7B4887-0066-4C18-85F2-68D8213EFE76}"/>
              </a:ext>
            </a:extLst>
          </p:cNvPr>
          <p:cNvSpPr txBox="1"/>
          <p:nvPr/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F15C07-DABF-4DF5-A46F-B1A222E7C72C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2EF0E59-4C48-4F07-92AE-27E06C0A5FCB}" type="slidenum">
              <a:t>5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Ericsson Hilda Light" pitchFamily="2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95FB206-823E-40E8-BB2E-4069E4A1D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27496A-713E-4395-AEC7-5B498C27B3A6}" type="slidenum">
              <a:rPr lang="en-US" smtClean="0"/>
              <a:t>5</a:t>
            </a:fld>
            <a:endParaRPr lang="en-US"/>
          </a:p>
        </p:txBody>
      </p:sp>
      <p:sp>
        <p:nvSpPr>
          <p:cNvPr id="9" name="Header Placeholder 8">
            <a:extLst>
              <a:ext uri="{FF2B5EF4-FFF2-40B4-BE49-F238E27FC236}">
                <a16:creationId xmlns:a16="http://schemas.microsoft.com/office/drawing/2014/main" id="{145D5817-8AD3-4C44-81AB-793966914B9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Discussion on Rx and Npcf support and documentation 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8EE412A-977D-4119-A1E6-FD0B8A6A747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2F387FB-A0CE-4714-A948-67CB89EEF5C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M">
            <a:extLst>
              <a:ext uri="{FF2B5EF4-FFF2-40B4-BE49-F238E27FC236}">
                <a16:creationId xmlns:a16="http://schemas.microsoft.com/office/drawing/2014/main" id="{727E9786-D517-44DF-89F1-18A15C9221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SubTitle_TM">
            <a:extLst>
              <a:ext uri="{FF2B5EF4-FFF2-40B4-BE49-F238E27FC236}">
                <a16:creationId xmlns:a16="http://schemas.microsoft.com/office/drawing/2014/main" id="{2FB4871F-703B-4BB7-9AE8-D57045240B9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3FF39AE-6F00-45B8-82FF-9E472162B5D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6237286"/>
            <a:ext cx="1910483" cy="287331"/>
          </a:xfrm>
        </p:spPr>
        <p:txBody>
          <a:bodyPr wrap="none" anchor="b"/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5" name="Content Placeholder 11">
            <a:extLst>
              <a:ext uri="{FF2B5EF4-FFF2-40B4-BE49-F238E27FC236}">
                <a16:creationId xmlns:a16="http://schemas.microsoft.com/office/drawing/2014/main" id="{B3AC74F1-B5F5-4B0D-B770-C247EF5E6D2B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229600" y="6237286"/>
            <a:ext cx="2515038" cy="287341"/>
          </a:xfrm>
        </p:spPr>
        <p:txBody>
          <a:bodyPr tIns="0" rIns="0" anchor="b" anchorCtr="1"/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Organization</a:t>
            </a:r>
          </a:p>
        </p:txBody>
      </p:sp>
      <p:sp>
        <p:nvSpPr>
          <p:cNvPr id="6" name="Content Placeholder 11">
            <a:extLst>
              <a:ext uri="{FF2B5EF4-FFF2-40B4-BE49-F238E27FC236}">
                <a16:creationId xmlns:a16="http://schemas.microsoft.com/office/drawing/2014/main" id="{DAEF7614-B7EE-4817-BAE2-8B7C9B36D60C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10811947" y="6237286"/>
            <a:ext cx="897501" cy="287341"/>
          </a:xfrm>
        </p:spPr>
        <p:txBody>
          <a:bodyPr wrap="none" tIns="0" rIns="0" anchor="b" anchorCtr="1"/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421953706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2C5CDACB-E082-4267-A0F0-4DBC0047D566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F8C0A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77085FF6-A9A9-40B7-A2A7-321C1AF91E6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DFDCD4F4-CF43-48A0-9B5C-5A581FD8DD1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80215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78F527A0-31C8-490B-8F30-D01926E28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22023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66430D91-4DAB-4364-9329-9B01FFB18061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AD22D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72B3C1A8-E8BC-40E3-A1C1-241FCF6E05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30CA96E8-F734-41D3-9EBA-FE2313A2BE7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E8CE8870-779B-4695-BE4C-8BC27810A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146893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8A4B9E64-524F-46A2-86FC-2EF09F63D76E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F3232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EC6E4B23-98CF-4200-9870-7EC8FBE69F8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D87A1371-1D1D-4B11-B41F-321A9CF7739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2F977051-AD05-4DC8-B1A4-5A276171B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838191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M">
            <a:extLst>
              <a:ext uri="{FF2B5EF4-FFF2-40B4-BE49-F238E27FC236}">
                <a16:creationId xmlns:a16="http://schemas.microsoft.com/office/drawing/2014/main" id="{FBE1C320-E8BA-4BD8-9D62-C2D3C9D6B79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3" name="SubTitle_TM">
            <a:extLst>
              <a:ext uri="{FF2B5EF4-FFF2-40B4-BE49-F238E27FC236}">
                <a16:creationId xmlns:a16="http://schemas.microsoft.com/office/drawing/2014/main" id="{E56F455F-9B12-4E1B-AB81-6BD3BADD5B0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90954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M">
            <a:extLst>
              <a:ext uri="{FF2B5EF4-FFF2-40B4-BE49-F238E27FC236}">
                <a16:creationId xmlns:a16="http://schemas.microsoft.com/office/drawing/2014/main" id="{CACA847D-883F-4A27-9E33-5CD60C08D61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292028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9444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SM">
            <a:extLst>
              <a:ext uri="{FF2B5EF4-FFF2-40B4-BE49-F238E27FC236}">
                <a16:creationId xmlns:a16="http://schemas.microsoft.com/office/drawing/2014/main" id="{BBECFA4A-9958-47CC-B5C2-8D8F1F204A6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 rIns="0" bIns="0"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85797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E2C34F2B-497C-43B9-83D4-9465A7C072A0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0082F0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83E250A4-1CD9-4EB9-ABB0-30D28C6632A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54BE2FAF-8864-4FDF-9842-2CE5E808B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2640333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61D030C-8936-420F-92B8-31AA537A7F03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0FC373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502B0176-26C5-4E82-A421-3D7710E6A5E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3D434790-A656-44AB-8CED-5D56674ED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488912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75E73F5-BDA7-46F4-A8D4-C23DAEB13249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AF78D2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FD27C76D-09D0-4876-90A0-C54BD6EA2B6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3C74385C-EF32-4D50-AD0D-2416ED96E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906552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098A28A-9B98-4F94-9E17-C392B030BBB3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12191996" cy="6858000"/>
          </a:xfrm>
          <a:solidFill>
            <a:srgbClr val="E8E8E8"/>
          </a:solidFill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067CE0E4-2711-4DA4-9134-8E3FE28FF21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2330961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548EF616-E847-4037-B4C0-637C004A6CE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5" name="Graphic 8">
            <a:extLst>
              <a:ext uri="{FF2B5EF4-FFF2-40B4-BE49-F238E27FC236}">
                <a16:creationId xmlns:a16="http://schemas.microsoft.com/office/drawing/2014/main" id="{D14BC526-3FBF-48E9-B788-757059D5CD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0" y="476246"/>
            <a:ext cx="256032" cy="25603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B57DB7-4186-44FE-90FB-CEC948F84460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6237286"/>
            <a:ext cx="1910483" cy="287331"/>
          </a:xfrm>
        </p:spPr>
        <p:txBody>
          <a:bodyPr wrap="none" anchor="b"/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Content Placeholder 11">
            <a:extLst>
              <a:ext uri="{FF2B5EF4-FFF2-40B4-BE49-F238E27FC236}">
                <a16:creationId xmlns:a16="http://schemas.microsoft.com/office/drawing/2014/main" id="{0DD8744F-F7D3-4948-925F-80100CD8C932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229600" y="6237286"/>
            <a:ext cx="2515038" cy="287341"/>
          </a:xfrm>
        </p:spPr>
        <p:txBody>
          <a:bodyPr tIns="0" rIns="0" anchor="b" anchorCtr="1"/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Organization</a:t>
            </a:r>
          </a:p>
        </p:txBody>
      </p:sp>
      <p:sp>
        <p:nvSpPr>
          <p:cNvPr id="8" name="Content Placeholder 11">
            <a:extLst>
              <a:ext uri="{FF2B5EF4-FFF2-40B4-BE49-F238E27FC236}">
                <a16:creationId xmlns:a16="http://schemas.microsoft.com/office/drawing/2014/main" id="{D13F3F80-6A21-42FE-B64F-A7ABB2E5563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10811947" y="6237286"/>
            <a:ext cx="897501" cy="287341"/>
          </a:xfrm>
        </p:spPr>
        <p:txBody>
          <a:bodyPr wrap="none" tIns="0" rIns="0" anchor="b" anchorCtr="1"/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428631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E98F3A75-3505-4BCE-8547-F448F0B993C6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AD22D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03396DB2-62DB-445F-821D-E26C04EFC08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F5D44790-F86C-4944-967A-7DC3313EB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85698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9B6AF56-559B-45C7-BC7B-0F71081E7B66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F8C0A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570E53D4-38C4-4B63-BED0-D699124190B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F27DFADB-2F79-4BBB-B362-305F1AD32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006622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598C6B32-9613-4297-A9A2-4AF178889346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F3232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A5492F45-5553-497A-9573-249ED209F13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84A8DDE4-3829-4DAD-95FC-361AF4B14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7342599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4BD0058-864C-4248-A90B-46D73FEE85A4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181818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5E87C7DA-9F08-4AAA-9998-5EA699ACDE7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8DF7A84C-FAD4-494C-8E94-69DF3DCA2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7474389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SM">
            <a:extLst>
              <a:ext uri="{FF2B5EF4-FFF2-40B4-BE49-F238E27FC236}">
                <a16:creationId xmlns:a16="http://schemas.microsoft.com/office/drawing/2014/main" id="{7F71461C-EF7C-476E-BD96-5C3487BE4C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793C6-D73A-49E2-BF8F-580929797650}"/>
              </a:ext>
            </a:extLst>
          </p:cNvPr>
          <p:cNvSpPr txBox="1">
            <a:spLocks noGrp="1"/>
          </p:cNvSpPr>
          <p:nvPr>
            <p:ph idx="4294967295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59800439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280BD72-AA1A-4C48-B50D-37627A426B10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8353428" cy="4392613"/>
          </a:xfrm>
        </p:spPr>
        <p:txBody>
          <a:bodyPr/>
          <a:lstStyle>
            <a:lvl1pPr>
              <a:defRPr/>
            </a:lvl1pPr>
            <a:lvl2pPr marL="712783" lvl="1">
              <a:defRPr/>
            </a:lvl2pPr>
            <a:lvl3pPr marL="1079504" lvl="2">
              <a:defRPr/>
            </a:lvl3pPr>
            <a:lvl4pPr marL="1435095" lvl="3">
              <a:defRPr/>
            </a:lvl4pPr>
            <a:lvl5pPr marL="1770058" lvl="4"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38314BCB-A82A-4A9D-8A90-B7181C70354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354486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D447393-42D4-4D5B-A804-E83E6BA0E21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547211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15FB10B0-EAD6-4B0B-A810-0B51C0624CA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8443702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FDB9D6A-E7CB-46E6-AF51-E0E6724ECC6B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547211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70E5D9E0-0919-4FEA-9BCB-060D97595F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5472117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E20F25E-708A-490B-9F11-ADF79EC5F7B4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6096003" y="0"/>
            <a:ext cx="6096003" cy="6858000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845951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651CB9A-EA54-4B08-B473-FFBA13F5866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0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E515A7A8-0A00-4E58-BA26-87B4DE1C95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254987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862AF1-2FD7-4506-A5D2-2B868F81034B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0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F48962FA-1575-450B-B0E5-7199842C6EF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0459" y="476246"/>
            <a:ext cx="4924364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ED4A141-A74D-479E-A92C-F48D2EAC39E2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6096003" cy="6858000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45765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47E0153-E1C2-4FEF-9128-97F49A6F3657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12191996" cy="6858000"/>
          </a:xfrm>
          <a:solidFill>
            <a:srgbClr val="181818"/>
          </a:solid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ECD83816-52FA-4CB4-BDC0-7D9E546BCBB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2330961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6CF6647E-567D-4A2E-9CB5-70D990026DF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id="{8C364745-2562-407F-9703-B19604232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AAB9C3-620B-43FF-B30C-EF9252CAF6A0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6237286"/>
            <a:ext cx="1910483" cy="287331"/>
          </a:xfrm>
        </p:spPr>
        <p:txBody>
          <a:bodyPr wrap="none" anchor="b"/>
          <a:lstStyle>
            <a:lvl1pPr marL="0" indent="0" algn="r">
              <a:buNone/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Content Placeholder 11">
            <a:extLst>
              <a:ext uri="{FF2B5EF4-FFF2-40B4-BE49-F238E27FC236}">
                <a16:creationId xmlns:a16="http://schemas.microsoft.com/office/drawing/2014/main" id="{703FA639-A0F3-4BCC-BD57-F18946002F0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229600" y="6237286"/>
            <a:ext cx="2515038" cy="287341"/>
          </a:xfrm>
        </p:spPr>
        <p:txBody>
          <a:bodyPr tIns="0" rIns="0" anchor="b" anchorCtr="1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Organization</a:t>
            </a:r>
          </a:p>
        </p:txBody>
      </p:sp>
      <p:sp>
        <p:nvSpPr>
          <p:cNvPr id="8" name="Content Placeholder 11">
            <a:extLst>
              <a:ext uri="{FF2B5EF4-FFF2-40B4-BE49-F238E27FC236}">
                <a16:creationId xmlns:a16="http://schemas.microsoft.com/office/drawing/2014/main" id="{4CD8244D-4B72-49A5-87F3-3B7292D7BF8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10811947" y="6237286"/>
            <a:ext cx="897501" cy="287341"/>
          </a:xfrm>
        </p:spPr>
        <p:txBody>
          <a:bodyPr wrap="none" tIns="0" rIns="0" anchor="b" anchorCtr="1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42260735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AE929DF-C869-4081-9AA2-E3639B1AB39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0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029CBA9F-FDED-4C14-9086-43420E04C135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547211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A11F0FEB-32B2-4A75-8C04-7E7A79F997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66634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259BD04D-9A11-4E8F-9BCC-53713FADEE0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0B0B40-7F02-48E8-9FF9-DD169A465A95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82259585-84A8-4C81-A1E2-851038AE9A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604745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CFEAD36-6161-48FE-B6DA-C132735F1AF0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19" y="1844673"/>
            <a:ext cx="547211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3AF47901-F7C0-4852-B6CC-964140BF00E4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C565A6EB-626C-4FAE-A9DE-D6F4BAA1CBA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175108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01543F4-65D7-48EB-A78A-3206C7D843B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0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2AA10BD-B1C6-46E1-96BF-FBB8D4A91C2B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547210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516AB2E8-52E1-4227-A561-D3852C2A56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073936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954EAFF-75A3-4EB0-AAE0-CFA138E938DF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4149720"/>
            <a:ext cx="835342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DF5F58C1-6231-40DB-8C41-89054D7C27CC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1844673"/>
            <a:ext cx="835342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04023DCF-1C67-4F2A-AF4B-4E7C7BED3E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390335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3E8AC52A-45B3-490C-B4D2-E959677DA9A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547210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82F8A-648E-45F2-BE95-380783112F6F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C571809E-6EB5-40A5-A0DD-8CED6CCF41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1870859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BC06900-9F45-4934-A492-CC035ADBAD8D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184574" y="1844673"/>
            <a:ext cx="3528002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D577D-5E29-48DB-89B0-1C81528CDB5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331997" y="1844673"/>
            <a:ext cx="3528002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9172F44D-1888-4FCE-8017-AD348AE174F5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3528002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5F2B6CB2-4D2F-4BC9-B65A-A53043E69F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731559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B606EE50-4AB6-4E9B-B89E-55FC72C7CD9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1780" y="1844673"/>
            <a:ext cx="2590796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D5555-97FD-49CD-B583-203D11DCEB4D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34166D46-0409-45F3-945A-BEB28FE27D22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D60CD41A-E46E-452B-B4E7-847B759688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258027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A49FCB9-C649-40AF-BE7A-585BA704E464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2E4CC-5793-4EFC-8576-766CAD7BB119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AD894F79-A0AE-4E87-A376-752CE3C502D4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73043E15-86F6-45C1-B74B-EE47E6EBCE99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73FE7E7E-F052-4A32-8A09-8A7E1AA7A4D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3752210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054F34B2-DF62-4E06-BAC8-350DDF503D5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05560-38FD-4851-91B3-61D11D1ED0C2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66AFDA9D-DD21-4EB8-AB3F-AEEF666DC6E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2592388" cy="4392613"/>
          </a:xfrm>
        </p:spPr>
        <p:txBody>
          <a:bodyPr/>
          <a:lstStyle>
            <a:lvl1pPr marL="0" indent="0">
              <a:buNone/>
              <a:defRPr sz="2500" spc="0">
                <a:cs typeface="Ericsson Hilda Light" pitchFamily="34"/>
              </a:defRPr>
            </a:lvl1pPr>
          </a:lstStyle>
          <a:p>
            <a:pPr lvl="0"/>
            <a:r>
              <a:rPr lang="en-US"/>
              <a:t>Preamble text, Ericsson Hilda 25pt, Ericsson Black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5B2538C-212C-4E87-875A-F2E3EB30EF04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22E3457-410D-403D-9AFF-BC30476869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1417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M">
            <a:extLst>
              <a:ext uri="{FF2B5EF4-FFF2-40B4-BE49-F238E27FC236}">
                <a16:creationId xmlns:a16="http://schemas.microsoft.com/office/drawing/2014/main" id="{F921419C-5287-40A7-B28A-9630AB9F9F5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SubTitle_TM">
            <a:extLst>
              <a:ext uri="{FF2B5EF4-FFF2-40B4-BE49-F238E27FC236}">
                <a16:creationId xmlns:a16="http://schemas.microsoft.com/office/drawing/2014/main" id="{FA9D60BD-7C9A-4965-A1C2-94EF77ACE38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30"/>
            <a:ext cx="5472107" cy="2087566"/>
          </a:xfrm>
        </p:spPr>
        <p:txBody>
          <a:bodyPr rIns="0"/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1320980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CE7A51AC-A3B6-46A3-AE12-D26A669F0F4D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54AEC-26FA-4BA9-826E-4C2C6DD5ED8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B465C9C9-D08B-4A8A-AD78-2AE9B445AB3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430458B-2B6E-4AEB-9F7D-546B9C3A9E95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1780" y="4149720"/>
            <a:ext cx="2590796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70195978-ADE9-4DC6-846F-8F0EF5D6C8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2655645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A2443A2C-EEDF-4BEB-988F-CD9C4F5C0F0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547211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892BE-3436-4645-AB78-B3C90C0EEE7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1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19037D8-4ED3-409D-BBD8-696C31744FA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547211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7BC6734-E25E-457C-AA70-84E5BDAA067D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4149720"/>
            <a:ext cx="547211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4B48A50F-C054-48C0-92AA-CF74455E31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7887759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34D11160-41A4-4463-856B-8511C7F3068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50991"/>
            <a:ext cx="2592388" cy="208629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958DFB1-DA90-42F9-9EED-706B1DBC36D4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1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F4D0FD-204A-4656-AB5C-7D36BC9003D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259238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 marL="1435095" lvl="3">
              <a:defRPr/>
            </a:lvl4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B10E9A08-5F2B-4F52-8D6B-D62EE828F952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19" y="1844673"/>
            <a:ext cx="259238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EEA4317-F606-4FDB-BA49-B15A863AAE10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934C0448-8E5D-43A5-8E3F-EFEA0A7AF80C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1844673"/>
            <a:ext cx="259238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9FF4AB62-394B-4904-AA71-B3F004F63FF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99005ED-384E-416E-9CF4-324AC42A389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1844673"/>
            <a:ext cx="259238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 marL="1435095" lvl="3">
              <a:defRPr/>
            </a:lvl4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EC756618-F9A2-413F-92C9-7CAB80C89C8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227131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_TM">
            <a:extLst>
              <a:ext uri="{FF2B5EF4-FFF2-40B4-BE49-F238E27FC236}">
                <a16:creationId xmlns:a16="http://schemas.microsoft.com/office/drawing/2014/main" id="{2EF5BBB5-5B0C-4B97-9847-8BC5CA87605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071817" y="4153259"/>
            <a:ext cx="6048371" cy="347472"/>
          </a:xfrm>
        </p:spPr>
        <p:txBody>
          <a:bodyPr rIns="0" anchor="ctr" anchorCtr="1"/>
          <a:lstStyle>
            <a:lvl1pPr marL="0" indent="0" algn="ctr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ericsson.com/related-url</a:t>
            </a:r>
          </a:p>
        </p:txBody>
      </p:sp>
      <p:pic>
        <p:nvPicPr>
          <p:cNvPr id="3" name="Graphic 5">
            <a:extLst>
              <a:ext uri="{FF2B5EF4-FFF2-40B4-BE49-F238E27FC236}">
                <a16:creationId xmlns:a16="http://schemas.microsoft.com/office/drawing/2014/main" id="{CC50D19E-F66C-4BB7-8D97-94A2DA8D7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1" y="2854107"/>
            <a:ext cx="1163144" cy="1163144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799504763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241031-5A00-402F-8AD3-EAC17E879CA4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18181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FFFFFF"/>
              </a:solidFill>
              <a:uFillTx/>
              <a:latin typeface="Ericsson Hilda"/>
            </a:endParaRPr>
          </a:p>
        </p:txBody>
      </p:sp>
      <p:sp>
        <p:nvSpPr>
          <p:cNvPr id="3" name="SubTitle_TM">
            <a:extLst>
              <a:ext uri="{FF2B5EF4-FFF2-40B4-BE49-F238E27FC236}">
                <a16:creationId xmlns:a16="http://schemas.microsoft.com/office/drawing/2014/main" id="{FF4D4A28-3A3B-4331-9351-F0A9E16E733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071817" y="4153259"/>
            <a:ext cx="6048371" cy="347472"/>
          </a:xfrm>
        </p:spPr>
        <p:txBody>
          <a:bodyPr rIns="0" anchor="ctr" anchorCtr="1"/>
          <a:lstStyle>
            <a:lvl1pPr marL="0" indent="0" algn="ct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ericsson.com/related-url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48F1442-335E-4897-8EB0-6415E9C0CC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10" y="2842266"/>
            <a:ext cx="1174985" cy="1174985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0509924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3455EE43-1826-4E08-8328-2D0194E68542}"/>
              </a:ext>
            </a:extLst>
          </p:cNvPr>
          <p:cNvSpPr txBox="1"/>
          <p:nvPr/>
        </p:nvSpPr>
        <p:spPr>
          <a:xfrm>
            <a:off x="479429" y="142893"/>
            <a:ext cx="11233147" cy="671510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This Master Slide is to ensure that all our characters are embedded with the presentation. Should not be used in a presentation.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!"#$%&amp;'()*+,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ẀẁẃẄẅỲỳ‘’‚“”„†‡•…‰‹›⁄€™ĀĀĂĂĄĄĆĆĊĊČČĎĎĐĐĒĒĖĖĘĘĚĚĞĞĠĠĢĢĪĪĮĮİĶĶĹĹĻĻĽĽŃŃŅŅŇŇŌŌŐŐŔŔŖŖŘŘŚŚŞŞŢŢŤŤŪŪŮŮŰŰŲŲŴŴŶŶŹŹŻŻȘș−≤≥ﬁﬂΆΈΉΊΌΎΏΐΑΒΓΕΖΗΘΙΚΛΜΝΞΟΠΡΣΤΥΦΧΨΪΫΆΈΉΊΰ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!"#$%&amp;'()*+,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ẀẁẃẄẅỲỳ‘’‚“”„†‡•…‰‹›⁄€™ĀĀĂĂĄĄĆĆĊĊČČĎĎĐĐĒĒĖĖĘĘĚĚĞĞĠĠĢĢĪĪĮĮİĶĶĹĹĻĻĽĽŃŃŅŅŇŇŌŌŐŐŔŔŖŖŘŘŚŚŞŞŢŢŤŤŪŪŮŮŰŰŲŲŴŴŶŶŹŹŻŻȘș−≤≥ﬁﬂΆΈΉΊΌΎΏΐΑΒΓΕΖΗΘΙΚΛΜΝΞΟΠΡΣΤΥΦΧΨΪΫΆΈΉΊΰ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0" baseline="0">
                <a:solidFill>
                  <a:srgbClr val="181818"/>
                </a:solidFill>
                <a:uFillTx/>
                <a:latin typeface="Ericsson Hilda Light"/>
              </a:rPr>
              <a:t>!"#$%&amp;'()*+,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Čč</a:t>
            </a:r>
            <a:r>
              <a:rPr lang="en-US" sz="1400" b="0" i="0" u="none" strike="noStrike" kern="1200" cap="none" spc="0" baseline="0">
                <a:solidFill>
                  <a:srgbClr val="181818"/>
                </a:solidFill>
                <a:uFillTx/>
                <a:latin typeface="Ericsson Hilda Light"/>
              </a:rPr>
              <a:t>ĎďĐđĒĖėĘęĚěĞğĠġĢģĪīĮįİıĶķĹĺĻļĽľŁłŃńŅņŇňŌŐőŒœŔŕŖŗŘřŚśŞşŠšŢţŤťŪūŮůŰűŲųŴŵŶŷŸŹźŻżŽžƒȘșˆˇ˘˙˚˛˜˝ẀẁẃẄẅỲỳ‘’‚“”„†‡•…‰‹›⁄€™ĀĀĂĂĄĄĆĆĊĊČČĎĎĐĐĒĒĖĖĘĘĚĚĞĞĠĠĢĢĪĪĮĮİĶĶĹĹĻĻĽĽŃŃŅŅŇŇŌŌŐŐŔŔŖŖŘŘŚŚŞŞŢŢŤŤŪŪŮŮŰŰŲŲŴŴŶŶŹŹŻŻȘș−≤≥ﬁﬂΆΈΉΊΌΎΏΐΑΒΓΕΖΗΘΙΚΛΜΝΞΟΠΡΣΤΥΦΧΨΪΫΆΈΉΊΰ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 Light"/>
              </a:rPr>
              <a:t>!"#$%&amp;'()*+,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Čč</a:t>
            </a: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 Light"/>
              </a:rPr>
              <a:t>ĎďĐđĒĖėĘęĚěĞğĠġĢģĪīĮįİıĶķĹĺĻļĽľŁłŃńŅņŇňŌŐőŒœŔŕŖŗŘřŚśŞşŠšŢţŤťŪūŮůŰűŲųŴŵŶŷŸŹźŻżŽžƒȘșˆˇ˘˙˚˛˜˝ẀẁẃẄẅỲỳ‘’‚“”„†‡•…‰‹›⁄€™ĀĀĂĂĄĄĆĆĊĊČČĎĎĐĐĒĒĖĖĘĘĚĚĞĞĠĠĢĢĪĪĮĮİĶĶĹĹĻĻĽĽŃŃŅŅŇŇŌŌŐŐŔŔŖŖŘŘŚŚŞŞŢŢŤŤŪŪŮŮŰŰŲŲŴŴŶŶŹŹŻŻȘș−≤≥ﬁﬂΆΈΉΊΌΎΏΐΑΒΓΕΖΗΘΙΚΛΜΝΞΟΠΡΣΤΥΦΧΨΪΫΆΈΉΊΰ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0" baseline="0">
              <a:solidFill>
                <a:srgbClr val="181818"/>
              </a:solidFill>
              <a:uFillTx/>
              <a:latin typeface="Ericsson Technical Icons" pitchFamily="2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Technical Icons" pitchFamily="2"/>
              </a:rPr>
              <a:t>B C D F G H I L M O P R S W X b c d f g h I l m o p r s w x</a:t>
            </a:r>
            <a:endParaRPr lang="en-US" sz="1400" b="1" i="0" u="none" strike="noStrike" kern="1200" cap="none" spc="0" baseline="0">
              <a:solidFill>
                <a:srgbClr val="181818"/>
              </a:solidFill>
              <a:uFillTx/>
              <a:latin typeface="Ericsson Hilda Light"/>
            </a:endParaRPr>
          </a:p>
        </p:txBody>
      </p:sp>
    </p:spTree>
    <p:extLst>
      <p:ext uri="{BB962C8B-B14F-4D97-AF65-F5344CB8AC3E}">
        <p14:creationId xmlns:p14="http://schemas.microsoft.com/office/powerpoint/2010/main" val="3117239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7FB6FC8-94E4-4FDE-B449-13BB254843AD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12191996" cy="6858000"/>
          </a:xfrm>
          <a:solidFill>
            <a:srgbClr val="E8E8E8"/>
          </a:solidFill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97A6074D-FB15-4097-8F96-CAB284191C7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2288724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90AB488C-69D6-4AA5-82B4-D9B265AAE9F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19" y="4149720"/>
            <a:ext cx="5472117" cy="2087566"/>
          </a:xfrm>
        </p:spPr>
        <p:txBody>
          <a:bodyPr rIns="0"/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F9ACE8FE-DAAB-48DD-B4E3-B4AC6BB0F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0" y="476246"/>
            <a:ext cx="256032" cy="256032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196074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4B87352-A219-4700-9716-55EB0331009A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12191996" cy="6858000"/>
          </a:xfrm>
          <a:solidFill>
            <a:srgbClr val="181818"/>
          </a:solid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C70BD500-1FA0-4EA1-8395-9BC0EFA58B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2288724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328FE71E-3093-4EA8-88E6-D93BD31CDCA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19" y="4149720"/>
            <a:ext cx="5472117" cy="2087566"/>
          </a:xfrm>
        </p:spPr>
        <p:txBody>
          <a:bodyPr rIns="0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5" name="Graphic 6">
            <a:extLst>
              <a:ext uri="{FF2B5EF4-FFF2-40B4-BE49-F238E27FC236}">
                <a16:creationId xmlns:a16="http://schemas.microsoft.com/office/drawing/2014/main" id="{0D54A7F3-C123-40C3-94D2-4F1908EF1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10062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5DD68A88-F891-4868-B516-BEEB5AE02E0C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0082F0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188DEE92-28BA-46CA-BF6D-FAE2BFCC05F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767467D7-6BD8-48AE-BD95-86BBD0856E6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372E04F2-3C2D-4FD5-9E28-261FF7FDC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581419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35D22F17-5664-4575-A18A-04B567E7747F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0FC373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4AC92BB4-8A97-4CCE-ACC8-EA2192F6775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0EB4160F-EC23-48F1-9005-3EE01112DA6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1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FCD7B3FE-8A98-432C-BFCF-C7F7855F6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88016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40724DF5-4771-4D50-B01C-7883B22E353C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AF78D2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C548405F-E0BE-4FB9-AE44-820ADFB593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38075C8E-63FB-49BF-9694-48BD560AE8B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1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D54D152-90A1-4C4E-894A-03BCA1656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95234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_SM">
            <a:extLst>
              <a:ext uri="{FF2B5EF4-FFF2-40B4-BE49-F238E27FC236}">
                <a16:creationId xmlns:a16="http://schemas.microsoft.com/office/drawing/2014/main" id="{7B6B7E7C-2FE2-4BC2-8B8D-5E6F362446D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79429" y="1844673"/>
            <a:ext cx="11233147" cy="4392613"/>
          </a:xfrm>
          <a:prstGeom prst="rect">
            <a:avLst/>
          </a:prstGeom>
          <a:noFill/>
          <a:ln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E8C23FD6-2D9E-4F5B-8DD8-DDA6665F59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8353428" cy="1081085"/>
          </a:xfrm>
          <a:prstGeom prst="rect">
            <a:avLst/>
          </a:prstGeom>
          <a:noFill/>
          <a:ln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txtfooterCopy">
            <a:extLst>
              <a:ext uri="{FF2B5EF4-FFF2-40B4-BE49-F238E27FC236}">
                <a16:creationId xmlns:a16="http://schemas.microsoft.com/office/drawing/2014/main" id="{319E3262-8A7D-41BF-AE6E-DDFE22DA7851}"/>
              </a:ext>
            </a:extLst>
          </p:cNvPr>
          <p:cNvSpPr txBox="1"/>
          <p:nvPr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00" b="0" i="0" u="none" strike="noStrike" kern="1200" cap="none" spc="0" baseline="0">
                <a:solidFill>
                  <a:srgbClr val="1A1816"/>
                </a:solidFill>
                <a:uFillTx/>
                <a:latin typeface="Ericsson Hilda"/>
              </a:rPr>
              <a:t>PA1  |  2019-04-25  |  Ericsson Internal  |  Page </a:t>
            </a:r>
            <a:fld id="{9773B7E4-CC41-499B-859E-7225B75DD5BA}" type="slidenum">
              <a:rPr lang="en-US" sz="800" b="0" i="0" u="none" strike="noStrike" kern="1200" cap="none" spc="0" baseline="0" smtClean="0">
                <a:solidFill>
                  <a:srgbClr val="1A1816"/>
                </a:solidFill>
                <a:uFillTx/>
                <a:latin typeface="Ericsson Hilda"/>
              </a:rPr>
              <a:t>‹#›</a:t>
            </a:fld>
            <a:endParaRPr lang="en-US" sz="800" b="0" i="0" u="none" strike="noStrike" kern="1200" cap="none" spc="0" baseline="0">
              <a:solidFill>
                <a:srgbClr val="1A1816"/>
              </a:solidFill>
              <a:uFillTx/>
              <a:latin typeface="Ericsson Hilda"/>
            </a:endParaRP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915FA8F4-DDBD-4A47-B4F0-3E902081F39E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0" y="476246"/>
            <a:ext cx="256032" cy="256032"/>
          </a:xfrm>
          <a:prstGeom prst="rect">
            <a:avLst/>
          </a:prstGeom>
          <a:noFill/>
          <a:ln cap="flat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hf sldNum="0" hdr="0" ftr="0" dt="0"/>
  <p:txStyles>
    <p:titleStyle>
      <a:lvl1pPr marL="0" marR="0" lvl="0" indent="0" algn="l" defTabSz="914400" rtl="0" fontAlgn="auto" hangingPunct="1">
        <a:lnSpc>
          <a:spcPct val="85000"/>
        </a:lnSpc>
        <a:spcBef>
          <a:spcPts val="300"/>
        </a:spcBef>
        <a:spcAft>
          <a:spcPts val="0"/>
        </a:spcAft>
        <a:buNone/>
        <a:tabLst/>
        <a:defRPr lang="en-US" sz="4000" b="0" i="0" u="none" strike="noStrike" kern="1200" cap="none" spc="-160" baseline="0">
          <a:solidFill>
            <a:srgbClr val="181818"/>
          </a:solidFill>
          <a:uFillTx/>
          <a:latin typeface="Ericsson Hilda Light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1pPr>
      <a:lvl2pPr marL="342900" marR="0" lvl="0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2pPr>
      <a:lvl3pPr marL="342900" marR="0" lvl="1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3pPr>
      <a:lvl4pPr marL="712783" marR="0" lvl="2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4pPr>
      <a:lvl5pPr marL="1079504" marR="0" lvl="3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5pPr>
      <a:lvl6pPr marL="1435095" marR="0" lvl="4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EB6F03F3-1199-4BDC-B39F-3728C3F6A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2940" y="1385455"/>
            <a:ext cx="10577715" cy="4562764"/>
          </a:xfrm>
        </p:spPr>
        <p:txBody>
          <a:bodyPr>
            <a:noAutofit/>
          </a:bodyPr>
          <a:lstStyle/>
          <a:p>
            <a:r>
              <a:rPr lang="en-GB" sz="2800" b="1" dirty="0"/>
              <a:t>Source:	Ericsson, AT&amp;T, FirstNet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Title:	Rx and </a:t>
            </a:r>
            <a:r>
              <a:rPr lang="en-GB" sz="2800" b="1" dirty="0" err="1"/>
              <a:t>Npcf</a:t>
            </a:r>
            <a:r>
              <a:rPr lang="en-GB" sz="2800" b="1" dirty="0"/>
              <a:t> support and documentation approach</a:t>
            </a:r>
            <a:br>
              <a:rPr lang="en-GB" sz="2400" b="1" dirty="0"/>
            </a:br>
            <a:br>
              <a:rPr lang="en-US" sz="2800" b="1" dirty="0"/>
            </a:br>
            <a:r>
              <a:rPr lang="en-GB" sz="2800" b="1" dirty="0"/>
              <a:t>Document for:		Discussion/Agreement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Agenda Item:		6.14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Work Item / Release:	eIMS5G_SBA</a:t>
            </a:r>
            <a:br>
              <a:rPr lang="en-GB" sz="2800" b="1" dirty="0"/>
            </a:br>
            <a:br>
              <a:rPr lang="en-US" b="1" dirty="0"/>
            </a:br>
            <a:endParaRPr lang="it-IT" sz="3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387F49-47EC-4C6F-980A-C786EA00328F}"/>
              </a:ext>
            </a:extLst>
          </p:cNvPr>
          <p:cNvSpPr/>
          <p:nvPr/>
        </p:nvSpPr>
        <p:spPr>
          <a:xfrm>
            <a:off x="352797" y="220264"/>
            <a:ext cx="7304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#133</a:t>
            </a:r>
            <a:br>
              <a:rPr lang="en-GB" b="1" dirty="0"/>
            </a:br>
            <a:r>
              <a:rPr lang="en-GB" b="1" dirty="0"/>
              <a:t>Reno, Nevada, USA, 13-17 May 2019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D94EE2-8A3C-4776-ABED-4EFAEBE4F04D}"/>
              </a:ext>
            </a:extLst>
          </p:cNvPr>
          <p:cNvSpPr txBox="1"/>
          <p:nvPr/>
        </p:nvSpPr>
        <p:spPr>
          <a:xfrm>
            <a:off x="8526123" y="343374"/>
            <a:ext cx="2446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b="1" dirty="0" err="1"/>
              <a:t>Tdoc</a:t>
            </a:r>
            <a:r>
              <a:rPr lang="en-GB" sz="2000" b="1" dirty="0"/>
              <a:t>  S2-1905347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DAFC1-5FF0-4678-83DB-AA47989F03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348230"/>
            <a:ext cx="10337922" cy="1081085"/>
          </a:xfrm>
        </p:spPr>
        <p:txBody>
          <a:bodyPr/>
          <a:lstStyle/>
          <a:p>
            <a:pPr lvl="0"/>
            <a:r>
              <a:rPr lang="en-US" dirty="0"/>
              <a:t>Discussion on IMS functionality and supported reference points (PCF - P-CSCF)</a:t>
            </a:r>
          </a:p>
        </p:txBody>
      </p:sp>
      <p:cxnSp>
        <p:nvCxnSpPr>
          <p:cNvPr id="3" name="Straight Connector 109">
            <a:extLst>
              <a:ext uri="{FF2B5EF4-FFF2-40B4-BE49-F238E27FC236}">
                <a16:creationId xmlns:a16="http://schemas.microsoft.com/office/drawing/2014/main" id="{977385BF-764F-45B7-BFC9-303ACED22166}"/>
              </a:ext>
            </a:extLst>
          </p:cNvPr>
          <p:cNvCxnSpPr/>
          <p:nvPr/>
        </p:nvCxnSpPr>
        <p:spPr>
          <a:xfrm>
            <a:off x="2876989" y="1420428"/>
            <a:ext cx="71021" cy="4820571"/>
          </a:xfrm>
          <a:prstGeom prst="straightConnector1">
            <a:avLst/>
          </a:prstGeom>
          <a:noFill/>
          <a:ln w="25402" cap="flat">
            <a:solidFill>
              <a:srgbClr val="181818"/>
            </a:solidFill>
            <a:custDash>
              <a:ds d="299961" sp="299961"/>
            </a:custDash>
            <a:round/>
          </a:ln>
        </p:spPr>
      </p:cxnSp>
      <p:sp>
        <p:nvSpPr>
          <p:cNvPr id="4" name="TextBox 117">
            <a:extLst>
              <a:ext uri="{FF2B5EF4-FFF2-40B4-BE49-F238E27FC236}">
                <a16:creationId xmlns:a16="http://schemas.microsoft.com/office/drawing/2014/main" id="{D776F02E-00C0-4355-988A-553E30054A5A}"/>
              </a:ext>
            </a:extLst>
          </p:cNvPr>
          <p:cNvSpPr txBox="1"/>
          <p:nvPr/>
        </p:nvSpPr>
        <p:spPr>
          <a:xfrm>
            <a:off x="932688" y="5823749"/>
            <a:ext cx="1577175" cy="2929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EPC Rel-16</a:t>
            </a:r>
          </a:p>
        </p:txBody>
      </p:sp>
      <p:cxnSp>
        <p:nvCxnSpPr>
          <p:cNvPr id="6" name="Straight Connector 136">
            <a:extLst>
              <a:ext uri="{FF2B5EF4-FFF2-40B4-BE49-F238E27FC236}">
                <a16:creationId xmlns:a16="http://schemas.microsoft.com/office/drawing/2014/main" id="{C8CE251B-4A17-42AD-967D-1707E7362A0C}"/>
              </a:ext>
            </a:extLst>
          </p:cNvPr>
          <p:cNvCxnSpPr/>
          <p:nvPr/>
        </p:nvCxnSpPr>
        <p:spPr>
          <a:xfrm>
            <a:off x="6872197" y="1570573"/>
            <a:ext cx="71021" cy="4820570"/>
          </a:xfrm>
          <a:prstGeom prst="straightConnector1">
            <a:avLst/>
          </a:prstGeom>
          <a:noFill/>
          <a:ln w="25402" cap="flat">
            <a:solidFill>
              <a:srgbClr val="181818"/>
            </a:solidFill>
            <a:custDash>
              <a:ds d="299961" sp="299961"/>
            </a:custDash>
            <a:round/>
          </a:ln>
        </p:spPr>
      </p:cxnSp>
      <p:sp>
        <p:nvSpPr>
          <p:cNvPr id="7" name="TextBox 139">
            <a:extLst>
              <a:ext uri="{FF2B5EF4-FFF2-40B4-BE49-F238E27FC236}">
                <a16:creationId xmlns:a16="http://schemas.microsoft.com/office/drawing/2014/main" id="{17B00F54-C9CE-4ECC-A3F8-DB726CCF71D2}"/>
              </a:ext>
            </a:extLst>
          </p:cNvPr>
          <p:cNvSpPr txBox="1"/>
          <p:nvPr/>
        </p:nvSpPr>
        <p:spPr>
          <a:xfrm>
            <a:off x="4355612" y="5700948"/>
            <a:ext cx="1953085" cy="2929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5GC pre-Rel-16</a:t>
            </a:r>
          </a:p>
        </p:txBody>
      </p:sp>
      <p:graphicFrame>
        <p:nvGraphicFramePr>
          <p:cNvPr id="9" name="Object 185">
            <a:extLst>
              <a:ext uri="{FF2B5EF4-FFF2-40B4-BE49-F238E27FC236}">
                <a16:creationId xmlns:a16="http://schemas.microsoft.com/office/drawing/2014/main" id="{9505F1F2-B0FB-450D-AE05-C0F257873F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5458679"/>
              </p:ext>
            </p:extLst>
          </p:nvPr>
        </p:nvGraphicFramePr>
        <p:xfrm>
          <a:off x="-322317" y="2036664"/>
          <a:ext cx="4235597" cy="3142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Picture" r:id="rId4" imgW="5691600" imgH="3745800" progId="Word.Picture.8">
                  <p:embed/>
                </p:oleObj>
              </mc:Choice>
              <mc:Fallback>
                <p:oleObj name="Picture" r:id="rId4" imgW="5691600" imgH="3745800" progId="Word.Picture.8">
                  <p:embed/>
                  <p:pic>
                    <p:nvPicPr>
                      <p:cNvPr id="9" name="Object 185">
                        <a:extLst>
                          <a:ext uri="{FF2B5EF4-FFF2-40B4-BE49-F238E27FC236}">
                            <a16:creationId xmlns:a16="http://schemas.microsoft.com/office/drawing/2014/main" id="{9505F1F2-B0FB-450D-AE05-C0F257873F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322317" y="2036664"/>
                        <a:ext cx="4235597" cy="3142207"/>
                      </a:xfrm>
                      <a:prstGeom prst="rect">
                        <a:avLst/>
                      </a:prstGeom>
                      <a:noFill/>
                      <a:ln cap="flat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Arrow: Right 25">
            <a:extLst>
              <a:ext uri="{FF2B5EF4-FFF2-40B4-BE49-F238E27FC236}">
                <a16:creationId xmlns:a16="http://schemas.microsoft.com/office/drawing/2014/main" id="{A66F6C21-31F6-4CB5-BD67-A324C163628B}"/>
              </a:ext>
            </a:extLst>
          </p:cNvPr>
          <p:cNvSpPr/>
          <p:nvPr/>
        </p:nvSpPr>
        <p:spPr>
          <a:xfrm>
            <a:off x="2344908" y="5700948"/>
            <a:ext cx="1206203" cy="338949"/>
          </a:xfrm>
          <a:custGeom>
            <a:avLst>
              <a:gd name="f0" fmla="val 1856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val f7"/>
              <a:gd name="f15" fmla="val f8"/>
              <a:gd name="f16" fmla="pin 0 f0 21600"/>
              <a:gd name="f17" fmla="pin 0 f1 10800"/>
              <a:gd name="f18" fmla="*/ f10 f2 1"/>
              <a:gd name="f19" fmla="*/ f11 f2 1"/>
              <a:gd name="f20" fmla="+- f15 0 f14"/>
              <a:gd name="f21" fmla="val f16"/>
              <a:gd name="f22" fmla="val f17"/>
              <a:gd name="f23" fmla="*/ f16 f12 1"/>
              <a:gd name="f24" fmla="*/ f17 f13 1"/>
              <a:gd name="f25" fmla="*/ f18 1 f4"/>
              <a:gd name="f26" fmla="*/ f19 1 f4"/>
              <a:gd name="f27" fmla="*/ f20 1 21600"/>
              <a:gd name="f28" fmla="+- 21600 0 f22"/>
              <a:gd name="f29" fmla="+- 21600 0 f21"/>
              <a:gd name="f30" fmla="*/ f22 f13 1"/>
              <a:gd name="f31" fmla="*/ f21 f12 1"/>
              <a:gd name="f32" fmla="+- f25 0 f3"/>
              <a:gd name="f33" fmla="+- f26 0 f3"/>
              <a:gd name="f34" fmla="*/ 0 f27 1"/>
              <a:gd name="f35" fmla="*/ 21600 f27 1"/>
              <a:gd name="f36" fmla="*/ f29 f22 1"/>
              <a:gd name="f37" fmla="*/ f28 f13 1"/>
              <a:gd name="f38" fmla="*/ f36 1 10800"/>
              <a:gd name="f39" fmla="*/ f34 1 f27"/>
              <a:gd name="f40" fmla="*/ f35 1 f27"/>
              <a:gd name="f41" fmla="+- f21 f38 0"/>
              <a:gd name="f42" fmla="*/ f39 f12 1"/>
              <a:gd name="f43" fmla="*/ f39 f13 1"/>
              <a:gd name="f44" fmla="*/ f40 f13 1"/>
              <a:gd name="f45" fmla="*/ f41 f12 1"/>
            </a:gdLst>
            <a:ahLst>
              <a:ahXY gdRefX="f0" minX="f7" maxX="f8" gdRefY="f1" minY="f7" maxY="f9">
                <a:pos x="f23" y="f24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3"/>
              </a:cxn>
              <a:cxn ang="f33">
                <a:pos x="f31" y="f44"/>
              </a:cxn>
            </a:cxnLst>
            <a:rect l="f42" t="f30" r="f45" b="f37"/>
            <a:pathLst>
              <a:path w="21600" h="21600">
                <a:moveTo>
                  <a:pt x="f7" y="f22"/>
                </a:moveTo>
                <a:lnTo>
                  <a:pt x="f21" y="f22"/>
                </a:lnTo>
                <a:lnTo>
                  <a:pt x="f21" y="f7"/>
                </a:lnTo>
                <a:lnTo>
                  <a:pt x="f8" y="f9"/>
                </a:lnTo>
                <a:lnTo>
                  <a:pt x="f21" y="f8"/>
                </a:lnTo>
                <a:lnTo>
                  <a:pt x="f21" y="f28"/>
                </a:lnTo>
                <a:lnTo>
                  <a:pt x="f7" y="f28"/>
                </a:lnTo>
                <a:close/>
              </a:path>
            </a:pathLst>
          </a:custGeom>
          <a:solidFill>
            <a:srgbClr val="0082F0"/>
          </a:solidFill>
          <a:ln cap="flat">
            <a:noFill/>
            <a:prstDash val="solid"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357192" marR="0" lvl="0" indent="-357192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Ericsson Hilda" pitchFamily="2"/>
              <a:buChar char="—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FFFFFF"/>
              </a:solidFill>
              <a:uFillTx/>
              <a:latin typeface="Ericsson Hilda"/>
            </a:endParaRPr>
          </a:p>
        </p:txBody>
      </p:sp>
      <p:sp>
        <p:nvSpPr>
          <p:cNvPr id="12" name="TextBox 187">
            <a:extLst>
              <a:ext uri="{FF2B5EF4-FFF2-40B4-BE49-F238E27FC236}">
                <a16:creationId xmlns:a16="http://schemas.microsoft.com/office/drawing/2014/main" id="{5E1DEE99-3C8A-420F-BC50-89B3E863D3DB}"/>
              </a:ext>
            </a:extLst>
          </p:cNvPr>
          <p:cNvSpPr txBox="1"/>
          <p:nvPr/>
        </p:nvSpPr>
        <p:spPr>
          <a:xfrm>
            <a:off x="2344908" y="5966036"/>
            <a:ext cx="1391131" cy="7955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SBI interfaces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(Rx to </a:t>
            </a:r>
            <a:r>
              <a:rPr lang="en-US" sz="1200" b="0" i="0" u="none" strike="noStrike" kern="1200" cap="none" spc="0" baseline="0" dirty="0" err="1">
                <a:solidFill>
                  <a:srgbClr val="181818"/>
                </a:solidFill>
                <a:uFillTx/>
                <a:latin typeface="Ericsson Hilda"/>
              </a:rPr>
              <a:t>Npcf</a:t>
            </a:r>
            <a:r>
              <a:rPr lang="en-US" sz="12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 (N5))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Rx kept to non-SBI AF (IMS)</a:t>
            </a:r>
          </a:p>
        </p:txBody>
      </p:sp>
      <p:cxnSp>
        <p:nvCxnSpPr>
          <p:cNvPr id="15" name="Straight Connector 136">
            <a:extLst>
              <a:ext uri="{FF2B5EF4-FFF2-40B4-BE49-F238E27FC236}">
                <a16:creationId xmlns:a16="http://schemas.microsoft.com/office/drawing/2014/main" id="{73ED01CB-2397-4EE5-A6C9-8D1C73BBC9B6}"/>
              </a:ext>
            </a:extLst>
          </p:cNvPr>
          <p:cNvCxnSpPr>
            <a:cxnSpLocks/>
          </p:cNvCxnSpPr>
          <p:nvPr/>
        </p:nvCxnSpPr>
        <p:spPr>
          <a:xfrm flipH="1">
            <a:off x="6943218" y="4137918"/>
            <a:ext cx="4929069" cy="0"/>
          </a:xfrm>
          <a:prstGeom prst="straightConnector1">
            <a:avLst/>
          </a:prstGeom>
          <a:noFill/>
          <a:ln w="25402" cap="flat">
            <a:solidFill>
              <a:srgbClr val="181818"/>
            </a:solidFill>
            <a:custDash>
              <a:ds d="299961" sp="299961"/>
            </a:custDash>
            <a:round/>
          </a:ln>
        </p:spPr>
      </p:cxnSp>
      <p:sp>
        <p:nvSpPr>
          <p:cNvPr id="18" name="TextBox 118">
            <a:extLst>
              <a:ext uri="{FF2B5EF4-FFF2-40B4-BE49-F238E27FC236}">
                <a16:creationId xmlns:a16="http://schemas.microsoft.com/office/drawing/2014/main" id="{79E3C1BE-21FC-4363-A9C8-2DBDFB874B97}"/>
              </a:ext>
            </a:extLst>
          </p:cNvPr>
          <p:cNvSpPr txBox="1"/>
          <p:nvPr/>
        </p:nvSpPr>
        <p:spPr>
          <a:xfrm>
            <a:off x="9162922" y="3675303"/>
            <a:ext cx="1734827" cy="2929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5GC Rel-17 and onwards</a:t>
            </a:r>
          </a:p>
        </p:txBody>
      </p:sp>
      <p:sp>
        <p:nvSpPr>
          <p:cNvPr id="21" name="Arrow: Right 25">
            <a:extLst>
              <a:ext uri="{FF2B5EF4-FFF2-40B4-BE49-F238E27FC236}">
                <a16:creationId xmlns:a16="http://schemas.microsoft.com/office/drawing/2014/main" id="{09659297-E56A-4DA1-A180-5A51E212B879}"/>
              </a:ext>
            </a:extLst>
          </p:cNvPr>
          <p:cNvSpPr/>
          <p:nvPr/>
        </p:nvSpPr>
        <p:spPr>
          <a:xfrm>
            <a:off x="6281380" y="5580975"/>
            <a:ext cx="1206203" cy="338949"/>
          </a:xfrm>
          <a:custGeom>
            <a:avLst>
              <a:gd name="f0" fmla="val 1856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val f7"/>
              <a:gd name="f15" fmla="val f8"/>
              <a:gd name="f16" fmla="pin 0 f0 21600"/>
              <a:gd name="f17" fmla="pin 0 f1 10800"/>
              <a:gd name="f18" fmla="*/ f10 f2 1"/>
              <a:gd name="f19" fmla="*/ f11 f2 1"/>
              <a:gd name="f20" fmla="+- f15 0 f14"/>
              <a:gd name="f21" fmla="val f16"/>
              <a:gd name="f22" fmla="val f17"/>
              <a:gd name="f23" fmla="*/ f16 f12 1"/>
              <a:gd name="f24" fmla="*/ f17 f13 1"/>
              <a:gd name="f25" fmla="*/ f18 1 f4"/>
              <a:gd name="f26" fmla="*/ f19 1 f4"/>
              <a:gd name="f27" fmla="*/ f20 1 21600"/>
              <a:gd name="f28" fmla="+- 21600 0 f22"/>
              <a:gd name="f29" fmla="+- 21600 0 f21"/>
              <a:gd name="f30" fmla="*/ f22 f13 1"/>
              <a:gd name="f31" fmla="*/ f21 f12 1"/>
              <a:gd name="f32" fmla="+- f25 0 f3"/>
              <a:gd name="f33" fmla="+- f26 0 f3"/>
              <a:gd name="f34" fmla="*/ 0 f27 1"/>
              <a:gd name="f35" fmla="*/ 21600 f27 1"/>
              <a:gd name="f36" fmla="*/ f29 f22 1"/>
              <a:gd name="f37" fmla="*/ f28 f13 1"/>
              <a:gd name="f38" fmla="*/ f36 1 10800"/>
              <a:gd name="f39" fmla="*/ f34 1 f27"/>
              <a:gd name="f40" fmla="*/ f35 1 f27"/>
              <a:gd name="f41" fmla="+- f21 f38 0"/>
              <a:gd name="f42" fmla="*/ f39 f12 1"/>
              <a:gd name="f43" fmla="*/ f39 f13 1"/>
              <a:gd name="f44" fmla="*/ f40 f13 1"/>
              <a:gd name="f45" fmla="*/ f41 f12 1"/>
            </a:gdLst>
            <a:ahLst>
              <a:ahXY gdRefX="f0" minX="f7" maxX="f8" gdRefY="f1" minY="f7" maxY="f9">
                <a:pos x="f23" y="f24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3"/>
              </a:cxn>
              <a:cxn ang="f33">
                <a:pos x="f31" y="f44"/>
              </a:cxn>
            </a:cxnLst>
            <a:rect l="f42" t="f30" r="f45" b="f37"/>
            <a:pathLst>
              <a:path w="21600" h="21600">
                <a:moveTo>
                  <a:pt x="f7" y="f22"/>
                </a:moveTo>
                <a:lnTo>
                  <a:pt x="f21" y="f22"/>
                </a:lnTo>
                <a:lnTo>
                  <a:pt x="f21" y="f7"/>
                </a:lnTo>
                <a:lnTo>
                  <a:pt x="f8" y="f9"/>
                </a:lnTo>
                <a:lnTo>
                  <a:pt x="f21" y="f8"/>
                </a:lnTo>
                <a:lnTo>
                  <a:pt x="f21" y="f28"/>
                </a:lnTo>
                <a:lnTo>
                  <a:pt x="f7" y="f28"/>
                </a:lnTo>
                <a:close/>
              </a:path>
            </a:pathLst>
          </a:custGeom>
          <a:solidFill>
            <a:srgbClr val="0082F0"/>
          </a:solidFill>
          <a:ln cap="flat">
            <a:noFill/>
            <a:prstDash val="solid"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357192" marR="0" lvl="0" indent="-357192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Ericsson Hilda" pitchFamily="2"/>
              <a:buChar char="—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FFFFFF"/>
              </a:solidFill>
              <a:uFillTx/>
              <a:latin typeface="Ericsson Hilda"/>
            </a:endParaRPr>
          </a:p>
        </p:txBody>
      </p:sp>
      <p:sp>
        <p:nvSpPr>
          <p:cNvPr id="22" name="TextBox 187">
            <a:extLst>
              <a:ext uri="{FF2B5EF4-FFF2-40B4-BE49-F238E27FC236}">
                <a16:creationId xmlns:a16="http://schemas.microsoft.com/office/drawing/2014/main" id="{51F07F32-C232-4581-96AB-C2CFEF088DDE}"/>
              </a:ext>
            </a:extLst>
          </p:cNvPr>
          <p:cNvSpPr txBox="1"/>
          <p:nvPr/>
        </p:nvSpPr>
        <p:spPr>
          <a:xfrm>
            <a:off x="6281380" y="5846063"/>
            <a:ext cx="1391131" cy="7955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SBI interfaces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(Rx to </a:t>
            </a:r>
            <a:r>
              <a:rPr lang="en-US" sz="1200" b="0" i="0" u="none" strike="noStrike" kern="1200" cap="none" spc="0" baseline="0" dirty="0" err="1">
                <a:solidFill>
                  <a:srgbClr val="181818"/>
                </a:solidFill>
                <a:uFillTx/>
                <a:latin typeface="Ericsson Hilda"/>
              </a:rPr>
              <a:t>Npcf</a:t>
            </a:r>
            <a:r>
              <a:rPr lang="en-US" sz="12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 (N5))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Rx kept to non-SBI AF (IMS)</a:t>
            </a:r>
          </a:p>
        </p:txBody>
      </p:sp>
      <p:sp>
        <p:nvSpPr>
          <p:cNvPr id="23" name="TextBox 139">
            <a:extLst>
              <a:ext uri="{FF2B5EF4-FFF2-40B4-BE49-F238E27FC236}">
                <a16:creationId xmlns:a16="http://schemas.microsoft.com/office/drawing/2014/main" id="{657D6F24-01CA-4171-83C6-91C32B983FAD}"/>
              </a:ext>
            </a:extLst>
          </p:cNvPr>
          <p:cNvSpPr txBox="1"/>
          <p:nvPr/>
        </p:nvSpPr>
        <p:spPr>
          <a:xfrm>
            <a:off x="10714284" y="6427281"/>
            <a:ext cx="1953085" cy="2929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5GC Rel-16</a:t>
            </a:r>
          </a:p>
        </p:txBody>
      </p:sp>
      <p:sp>
        <p:nvSpPr>
          <p:cNvPr id="24" name="Arrow: Right 25">
            <a:extLst>
              <a:ext uri="{FF2B5EF4-FFF2-40B4-BE49-F238E27FC236}">
                <a16:creationId xmlns:a16="http://schemas.microsoft.com/office/drawing/2014/main" id="{DDE9ED53-5871-4421-AF92-018A119573F6}"/>
              </a:ext>
            </a:extLst>
          </p:cNvPr>
          <p:cNvSpPr/>
          <p:nvPr/>
        </p:nvSpPr>
        <p:spPr>
          <a:xfrm rot="16200000">
            <a:off x="11398999" y="4025465"/>
            <a:ext cx="1206203" cy="338949"/>
          </a:xfrm>
          <a:custGeom>
            <a:avLst>
              <a:gd name="f0" fmla="val 1856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val f7"/>
              <a:gd name="f15" fmla="val f8"/>
              <a:gd name="f16" fmla="pin 0 f0 21600"/>
              <a:gd name="f17" fmla="pin 0 f1 10800"/>
              <a:gd name="f18" fmla="*/ f10 f2 1"/>
              <a:gd name="f19" fmla="*/ f11 f2 1"/>
              <a:gd name="f20" fmla="+- f15 0 f14"/>
              <a:gd name="f21" fmla="val f16"/>
              <a:gd name="f22" fmla="val f17"/>
              <a:gd name="f23" fmla="*/ f16 f12 1"/>
              <a:gd name="f24" fmla="*/ f17 f13 1"/>
              <a:gd name="f25" fmla="*/ f18 1 f4"/>
              <a:gd name="f26" fmla="*/ f19 1 f4"/>
              <a:gd name="f27" fmla="*/ f20 1 21600"/>
              <a:gd name="f28" fmla="+- 21600 0 f22"/>
              <a:gd name="f29" fmla="+- 21600 0 f21"/>
              <a:gd name="f30" fmla="*/ f22 f13 1"/>
              <a:gd name="f31" fmla="*/ f21 f12 1"/>
              <a:gd name="f32" fmla="+- f25 0 f3"/>
              <a:gd name="f33" fmla="+- f26 0 f3"/>
              <a:gd name="f34" fmla="*/ 0 f27 1"/>
              <a:gd name="f35" fmla="*/ 21600 f27 1"/>
              <a:gd name="f36" fmla="*/ f29 f22 1"/>
              <a:gd name="f37" fmla="*/ f28 f13 1"/>
              <a:gd name="f38" fmla="*/ f36 1 10800"/>
              <a:gd name="f39" fmla="*/ f34 1 f27"/>
              <a:gd name="f40" fmla="*/ f35 1 f27"/>
              <a:gd name="f41" fmla="+- f21 f38 0"/>
              <a:gd name="f42" fmla="*/ f39 f12 1"/>
              <a:gd name="f43" fmla="*/ f39 f13 1"/>
              <a:gd name="f44" fmla="*/ f40 f13 1"/>
              <a:gd name="f45" fmla="*/ f41 f12 1"/>
            </a:gdLst>
            <a:ahLst>
              <a:ahXY gdRefX="f0" minX="f7" maxX="f8" gdRefY="f1" minY="f7" maxY="f9">
                <a:pos x="f23" y="f24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3"/>
              </a:cxn>
              <a:cxn ang="f33">
                <a:pos x="f31" y="f44"/>
              </a:cxn>
            </a:cxnLst>
            <a:rect l="f42" t="f30" r="f45" b="f37"/>
            <a:pathLst>
              <a:path w="21600" h="21600">
                <a:moveTo>
                  <a:pt x="f7" y="f22"/>
                </a:moveTo>
                <a:lnTo>
                  <a:pt x="f21" y="f22"/>
                </a:lnTo>
                <a:lnTo>
                  <a:pt x="f21" y="f7"/>
                </a:lnTo>
                <a:lnTo>
                  <a:pt x="f8" y="f9"/>
                </a:lnTo>
                <a:lnTo>
                  <a:pt x="f21" y="f8"/>
                </a:lnTo>
                <a:lnTo>
                  <a:pt x="f21" y="f28"/>
                </a:lnTo>
                <a:lnTo>
                  <a:pt x="f7" y="f28"/>
                </a:lnTo>
                <a:close/>
              </a:path>
            </a:pathLst>
          </a:custGeom>
          <a:solidFill>
            <a:srgbClr val="0082F0"/>
          </a:solidFill>
          <a:ln cap="flat">
            <a:noFill/>
            <a:prstDash val="solid"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357192" marR="0" lvl="0" indent="-357192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Ericsson Hilda" pitchFamily="2"/>
              <a:buChar char="—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FFFFFF"/>
              </a:solidFill>
              <a:uFillTx/>
              <a:latin typeface="Ericsson Hilda"/>
            </a:endParaRPr>
          </a:p>
        </p:txBody>
      </p:sp>
      <p:graphicFrame>
        <p:nvGraphicFramePr>
          <p:cNvPr id="20" name="Object 184">
            <a:extLst>
              <a:ext uri="{FF2B5EF4-FFF2-40B4-BE49-F238E27FC236}">
                <a16:creationId xmlns:a16="http://schemas.microsoft.com/office/drawing/2014/main" id="{C2F3D076-F65A-4CDE-8EAF-5485BCEA11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592495"/>
              </p:ext>
            </p:extLst>
          </p:nvPr>
        </p:nvGraphicFramePr>
        <p:xfrm>
          <a:off x="2715782" y="2199638"/>
          <a:ext cx="4374859" cy="25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Picture" r:id="rId6" imgW="5691600" imgH="3745800" progId="Word.Picture.8">
                  <p:embed/>
                </p:oleObj>
              </mc:Choice>
              <mc:Fallback>
                <p:oleObj name="Picture" r:id="rId6" imgW="5691600" imgH="3745800" progId="Word.Picture.8">
                  <p:embed/>
                  <p:pic>
                    <p:nvPicPr>
                      <p:cNvPr id="8" name="Object 184">
                        <a:extLst>
                          <a:ext uri="{FF2B5EF4-FFF2-40B4-BE49-F238E27FC236}">
                            <a16:creationId xmlns:a16="http://schemas.microsoft.com/office/drawing/2014/main" id="{59D37EC2-C163-4761-B2FD-38369D5285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15782" y="2199638"/>
                        <a:ext cx="4374859" cy="2571700"/>
                      </a:xfrm>
                      <a:prstGeom prst="rect">
                        <a:avLst/>
                      </a:prstGeom>
                      <a:noFill/>
                      <a:ln cap="flat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84">
            <a:extLst>
              <a:ext uri="{FF2B5EF4-FFF2-40B4-BE49-F238E27FC236}">
                <a16:creationId xmlns:a16="http://schemas.microsoft.com/office/drawing/2014/main" id="{E7076BF7-7E20-47B6-B4D3-6B833987D5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1457484"/>
              </p:ext>
            </p:extLst>
          </p:nvPr>
        </p:nvGraphicFramePr>
        <p:xfrm>
          <a:off x="6755118" y="1340713"/>
          <a:ext cx="4071763" cy="296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Picture" r:id="rId8" imgW="5691600" imgH="3745800" progId="Word.Picture.8">
                  <p:embed/>
                </p:oleObj>
              </mc:Choice>
              <mc:Fallback>
                <p:oleObj name="Picture" r:id="rId8" imgW="5691600" imgH="3745800" progId="Word.Picture.8">
                  <p:embed/>
                  <p:pic>
                    <p:nvPicPr>
                      <p:cNvPr id="8" name="Object 184">
                        <a:extLst>
                          <a:ext uri="{FF2B5EF4-FFF2-40B4-BE49-F238E27FC236}">
                            <a16:creationId xmlns:a16="http://schemas.microsoft.com/office/drawing/2014/main" id="{59D37EC2-C163-4761-B2FD-38369D5285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55118" y="1340713"/>
                        <a:ext cx="4071763" cy="2969363"/>
                      </a:xfrm>
                      <a:prstGeom prst="rect">
                        <a:avLst/>
                      </a:prstGeom>
                      <a:noFill/>
                      <a:ln cap="flat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84">
            <a:extLst>
              <a:ext uri="{FF2B5EF4-FFF2-40B4-BE49-F238E27FC236}">
                <a16:creationId xmlns:a16="http://schemas.microsoft.com/office/drawing/2014/main" id="{D7F03F37-C114-47C4-AF2D-9FC5BB1F12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5651510"/>
              </p:ext>
            </p:extLst>
          </p:nvPr>
        </p:nvGraphicFramePr>
        <p:xfrm>
          <a:off x="7457767" y="4283034"/>
          <a:ext cx="4374859" cy="2574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Picture" r:id="rId10" imgW="5691600" imgH="3745800" progId="Word.Picture.8">
                  <p:embed/>
                </p:oleObj>
              </mc:Choice>
              <mc:Fallback>
                <p:oleObj name="Picture" r:id="rId10" imgW="5691600" imgH="3745800" progId="Word.Picture.8">
                  <p:embed/>
                  <p:pic>
                    <p:nvPicPr>
                      <p:cNvPr id="20" name="Object 184">
                        <a:extLst>
                          <a:ext uri="{FF2B5EF4-FFF2-40B4-BE49-F238E27FC236}">
                            <a16:creationId xmlns:a16="http://schemas.microsoft.com/office/drawing/2014/main" id="{C2F3D076-F65A-4CDE-8EAF-5485BCEA11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57767" y="4283034"/>
                        <a:ext cx="4374859" cy="2574966"/>
                      </a:xfrm>
                      <a:prstGeom prst="rect">
                        <a:avLst/>
                      </a:prstGeom>
                      <a:noFill/>
                      <a:ln cap="flat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A5A0556-156A-4EA8-96C2-0876B2021436}"/>
              </a:ext>
            </a:extLst>
          </p:cNvPr>
          <p:cNvSpPr/>
          <p:nvPr/>
        </p:nvSpPr>
        <p:spPr>
          <a:xfrm>
            <a:off x="9498040" y="1943689"/>
            <a:ext cx="23741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181818"/>
                </a:solidFill>
                <a:latin typeface="Ericsson Hilda"/>
              </a:rPr>
              <a:t>Any AF deployed as part of the 5GC in R16 and beyond, is expected to be Type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8113-5B86-4287-B6F7-EEB3038975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348230"/>
            <a:ext cx="10337922" cy="1081085"/>
          </a:xfrm>
        </p:spPr>
        <p:txBody>
          <a:bodyPr/>
          <a:lstStyle/>
          <a:p>
            <a:pPr lvl="0"/>
            <a:r>
              <a:rPr lang="en-US"/>
              <a:t>Discussion on IMS functionality and supported reference points (PCF - P-CSCF)</a:t>
            </a:r>
          </a:p>
        </p:txBody>
      </p:sp>
      <p:cxnSp>
        <p:nvCxnSpPr>
          <p:cNvPr id="3" name="Straight Connector 109">
            <a:extLst>
              <a:ext uri="{FF2B5EF4-FFF2-40B4-BE49-F238E27FC236}">
                <a16:creationId xmlns:a16="http://schemas.microsoft.com/office/drawing/2014/main" id="{2FCFB9F0-C85C-4454-9EF7-64C1E7886AF0}"/>
              </a:ext>
            </a:extLst>
          </p:cNvPr>
          <p:cNvCxnSpPr/>
          <p:nvPr/>
        </p:nvCxnSpPr>
        <p:spPr>
          <a:xfrm>
            <a:off x="3595448" y="1420428"/>
            <a:ext cx="71021" cy="4820571"/>
          </a:xfrm>
          <a:prstGeom prst="straightConnector1">
            <a:avLst/>
          </a:prstGeom>
          <a:noFill/>
          <a:ln w="25402" cap="flat">
            <a:solidFill>
              <a:srgbClr val="181818"/>
            </a:solidFill>
            <a:custDash>
              <a:ds d="299961" sp="299961"/>
            </a:custDash>
            <a:round/>
          </a:ln>
        </p:spPr>
      </p:cxnSp>
      <p:sp>
        <p:nvSpPr>
          <p:cNvPr id="4" name="TextBox 118">
            <a:extLst>
              <a:ext uri="{FF2B5EF4-FFF2-40B4-BE49-F238E27FC236}">
                <a16:creationId xmlns:a16="http://schemas.microsoft.com/office/drawing/2014/main" id="{A294B965-1634-4058-A404-8523E1C0E820}"/>
              </a:ext>
            </a:extLst>
          </p:cNvPr>
          <p:cNvSpPr txBox="1"/>
          <p:nvPr/>
        </p:nvSpPr>
        <p:spPr>
          <a:xfrm>
            <a:off x="9830275" y="5823749"/>
            <a:ext cx="1734827" cy="2929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5GC Rel-17 and onwards</a:t>
            </a:r>
          </a:p>
        </p:txBody>
      </p:sp>
      <p:cxnSp>
        <p:nvCxnSpPr>
          <p:cNvPr id="5" name="Straight Connector 136">
            <a:extLst>
              <a:ext uri="{FF2B5EF4-FFF2-40B4-BE49-F238E27FC236}">
                <a16:creationId xmlns:a16="http://schemas.microsoft.com/office/drawing/2014/main" id="{CD89B252-00D2-42A5-B79D-A9000BA5155A}"/>
              </a:ext>
            </a:extLst>
          </p:cNvPr>
          <p:cNvCxnSpPr/>
          <p:nvPr/>
        </p:nvCxnSpPr>
        <p:spPr>
          <a:xfrm>
            <a:off x="7776871" y="1570573"/>
            <a:ext cx="71021" cy="4820570"/>
          </a:xfrm>
          <a:prstGeom prst="straightConnector1">
            <a:avLst/>
          </a:prstGeom>
          <a:noFill/>
          <a:ln w="25402" cap="flat">
            <a:solidFill>
              <a:srgbClr val="181818"/>
            </a:solidFill>
            <a:custDash>
              <a:ds d="299961" sp="299961"/>
            </a:custDash>
            <a:round/>
          </a:ln>
        </p:spPr>
      </p:cxnSp>
      <p:sp>
        <p:nvSpPr>
          <p:cNvPr id="6" name="TextBox 139">
            <a:extLst>
              <a:ext uri="{FF2B5EF4-FFF2-40B4-BE49-F238E27FC236}">
                <a16:creationId xmlns:a16="http://schemas.microsoft.com/office/drawing/2014/main" id="{6C8C2822-C465-4209-BF75-CDD62C6CF9CB}"/>
              </a:ext>
            </a:extLst>
          </p:cNvPr>
          <p:cNvSpPr txBox="1"/>
          <p:nvPr/>
        </p:nvSpPr>
        <p:spPr>
          <a:xfrm>
            <a:off x="5024746" y="5835572"/>
            <a:ext cx="1953085" cy="2929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1200" cap="none" spc="0" baseline="0" dirty="0">
                <a:solidFill>
                  <a:srgbClr val="181818"/>
                </a:solidFill>
                <a:uFillTx/>
                <a:latin typeface="Ericsson Hilda"/>
              </a:rPr>
              <a:t>5GC Rel-16</a:t>
            </a:r>
          </a:p>
        </p:txBody>
      </p:sp>
      <p:sp>
        <p:nvSpPr>
          <p:cNvPr id="7" name="Arrow: Right 25">
            <a:extLst>
              <a:ext uri="{FF2B5EF4-FFF2-40B4-BE49-F238E27FC236}">
                <a16:creationId xmlns:a16="http://schemas.microsoft.com/office/drawing/2014/main" id="{CDCC6EF0-F4DD-4D7E-804E-D6891B0467C8}"/>
              </a:ext>
            </a:extLst>
          </p:cNvPr>
          <p:cNvSpPr/>
          <p:nvPr/>
        </p:nvSpPr>
        <p:spPr>
          <a:xfrm>
            <a:off x="2992346" y="5723522"/>
            <a:ext cx="1206203" cy="338949"/>
          </a:xfrm>
          <a:custGeom>
            <a:avLst>
              <a:gd name="f0" fmla="val 1856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val f7"/>
              <a:gd name="f15" fmla="val f8"/>
              <a:gd name="f16" fmla="pin 0 f0 21600"/>
              <a:gd name="f17" fmla="pin 0 f1 10800"/>
              <a:gd name="f18" fmla="*/ f10 f2 1"/>
              <a:gd name="f19" fmla="*/ f11 f2 1"/>
              <a:gd name="f20" fmla="+- f15 0 f14"/>
              <a:gd name="f21" fmla="val f16"/>
              <a:gd name="f22" fmla="val f17"/>
              <a:gd name="f23" fmla="*/ f16 f12 1"/>
              <a:gd name="f24" fmla="*/ f17 f13 1"/>
              <a:gd name="f25" fmla="*/ f18 1 f4"/>
              <a:gd name="f26" fmla="*/ f19 1 f4"/>
              <a:gd name="f27" fmla="*/ f20 1 21600"/>
              <a:gd name="f28" fmla="+- 21600 0 f22"/>
              <a:gd name="f29" fmla="+- 21600 0 f21"/>
              <a:gd name="f30" fmla="*/ f22 f13 1"/>
              <a:gd name="f31" fmla="*/ f21 f12 1"/>
              <a:gd name="f32" fmla="+- f25 0 f3"/>
              <a:gd name="f33" fmla="+- f26 0 f3"/>
              <a:gd name="f34" fmla="*/ 0 f27 1"/>
              <a:gd name="f35" fmla="*/ 21600 f27 1"/>
              <a:gd name="f36" fmla="*/ f29 f22 1"/>
              <a:gd name="f37" fmla="*/ f28 f13 1"/>
              <a:gd name="f38" fmla="*/ f36 1 10800"/>
              <a:gd name="f39" fmla="*/ f34 1 f27"/>
              <a:gd name="f40" fmla="*/ f35 1 f27"/>
              <a:gd name="f41" fmla="+- f21 f38 0"/>
              <a:gd name="f42" fmla="*/ f39 f12 1"/>
              <a:gd name="f43" fmla="*/ f39 f13 1"/>
              <a:gd name="f44" fmla="*/ f40 f13 1"/>
              <a:gd name="f45" fmla="*/ f41 f12 1"/>
            </a:gdLst>
            <a:ahLst>
              <a:ahXY gdRefX="f0" minX="f7" maxX="f8" gdRefY="f1" minY="f7" maxY="f9">
                <a:pos x="f23" y="f24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3"/>
              </a:cxn>
              <a:cxn ang="f33">
                <a:pos x="f31" y="f44"/>
              </a:cxn>
            </a:cxnLst>
            <a:rect l="f42" t="f30" r="f45" b="f37"/>
            <a:pathLst>
              <a:path w="21600" h="21600">
                <a:moveTo>
                  <a:pt x="f7" y="f22"/>
                </a:moveTo>
                <a:lnTo>
                  <a:pt x="f21" y="f22"/>
                </a:lnTo>
                <a:lnTo>
                  <a:pt x="f21" y="f7"/>
                </a:lnTo>
                <a:lnTo>
                  <a:pt x="f8" y="f9"/>
                </a:lnTo>
                <a:lnTo>
                  <a:pt x="f21" y="f8"/>
                </a:lnTo>
                <a:lnTo>
                  <a:pt x="f21" y="f28"/>
                </a:lnTo>
                <a:lnTo>
                  <a:pt x="f7" y="f28"/>
                </a:lnTo>
                <a:close/>
              </a:path>
            </a:pathLst>
          </a:custGeom>
          <a:solidFill>
            <a:srgbClr val="0082F0"/>
          </a:solidFill>
          <a:ln cap="flat">
            <a:noFill/>
            <a:prstDash val="solid"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357192" marR="0" lvl="0" indent="-357192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Ericsson Hilda" pitchFamily="2"/>
              <a:buChar char="—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FFFFFF"/>
              </a:solidFill>
              <a:uFillTx/>
              <a:latin typeface="Ericsson Hilda"/>
            </a:endParaRPr>
          </a:p>
        </p:txBody>
      </p:sp>
      <p:sp>
        <p:nvSpPr>
          <p:cNvPr id="8" name="TextBox 187">
            <a:extLst>
              <a:ext uri="{FF2B5EF4-FFF2-40B4-BE49-F238E27FC236}">
                <a16:creationId xmlns:a16="http://schemas.microsoft.com/office/drawing/2014/main" id="{69AC2923-65DE-42D4-8AFC-5BEA8B8A0567}"/>
              </a:ext>
            </a:extLst>
          </p:cNvPr>
          <p:cNvSpPr txBox="1"/>
          <p:nvPr/>
        </p:nvSpPr>
        <p:spPr>
          <a:xfrm>
            <a:off x="2985890" y="6062472"/>
            <a:ext cx="1391131" cy="7955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Same functionality (if supported by the Access  Network (5G)</a:t>
            </a:r>
          </a:p>
        </p:txBody>
      </p:sp>
      <p:sp>
        <p:nvSpPr>
          <p:cNvPr id="9" name="Arrow: Right 188">
            <a:extLst>
              <a:ext uri="{FF2B5EF4-FFF2-40B4-BE49-F238E27FC236}">
                <a16:creationId xmlns:a16="http://schemas.microsoft.com/office/drawing/2014/main" id="{FD5D5300-1FA2-4C50-92CC-4B5A6DE45EAC}"/>
              </a:ext>
            </a:extLst>
          </p:cNvPr>
          <p:cNvSpPr/>
          <p:nvPr/>
        </p:nvSpPr>
        <p:spPr>
          <a:xfrm>
            <a:off x="7241261" y="5720477"/>
            <a:ext cx="1206203" cy="338949"/>
          </a:xfrm>
          <a:custGeom>
            <a:avLst>
              <a:gd name="f0" fmla="val 1856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val f7"/>
              <a:gd name="f15" fmla="val f8"/>
              <a:gd name="f16" fmla="pin 0 f0 21600"/>
              <a:gd name="f17" fmla="pin 0 f1 10800"/>
              <a:gd name="f18" fmla="*/ f10 f2 1"/>
              <a:gd name="f19" fmla="*/ f11 f2 1"/>
              <a:gd name="f20" fmla="+- f15 0 f14"/>
              <a:gd name="f21" fmla="val f16"/>
              <a:gd name="f22" fmla="val f17"/>
              <a:gd name="f23" fmla="*/ f16 f12 1"/>
              <a:gd name="f24" fmla="*/ f17 f13 1"/>
              <a:gd name="f25" fmla="*/ f18 1 f4"/>
              <a:gd name="f26" fmla="*/ f19 1 f4"/>
              <a:gd name="f27" fmla="*/ f20 1 21600"/>
              <a:gd name="f28" fmla="+- 21600 0 f22"/>
              <a:gd name="f29" fmla="+- 21600 0 f21"/>
              <a:gd name="f30" fmla="*/ f22 f13 1"/>
              <a:gd name="f31" fmla="*/ f21 f12 1"/>
              <a:gd name="f32" fmla="+- f25 0 f3"/>
              <a:gd name="f33" fmla="+- f26 0 f3"/>
              <a:gd name="f34" fmla="*/ 0 f27 1"/>
              <a:gd name="f35" fmla="*/ 21600 f27 1"/>
              <a:gd name="f36" fmla="*/ f29 f22 1"/>
              <a:gd name="f37" fmla="*/ f28 f13 1"/>
              <a:gd name="f38" fmla="*/ f36 1 10800"/>
              <a:gd name="f39" fmla="*/ f34 1 f27"/>
              <a:gd name="f40" fmla="*/ f35 1 f27"/>
              <a:gd name="f41" fmla="+- f21 f38 0"/>
              <a:gd name="f42" fmla="*/ f39 f12 1"/>
              <a:gd name="f43" fmla="*/ f39 f13 1"/>
              <a:gd name="f44" fmla="*/ f40 f13 1"/>
              <a:gd name="f45" fmla="*/ f41 f12 1"/>
            </a:gdLst>
            <a:ahLst>
              <a:ahXY gdRefX="f0" minX="f7" maxX="f8" gdRefY="f1" minY="f7" maxY="f9">
                <a:pos x="f23" y="f24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3"/>
              </a:cxn>
              <a:cxn ang="f33">
                <a:pos x="f31" y="f44"/>
              </a:cxn>
            </a:cxnLst>
            <a:rect l="f42" t="f30" r="f45" b="f37"/>
            <a:pathLst>
              <a:path w="21600" h="21600">
                <a:moveTo>
                  <a:pt x="f7" y="f22"/>
                </a:moveTo>
                <a:lnTo>
                  <a:pt x="f21" y="f22"/>
                </a:lnTo>
                <a:lnTo>
                  <a:pt x="f21" y="f7"/>
                </a:lnTo>
                <a:lnTo>
                  <a:pt x="f8" y="f9"/>
                </a:lnTo>
                <a:lnTo>
                  <a:pt x="f21" y="f8"/>
                </a:lnTo>
                <a:lnTo>
                  <a:pt x="f21" y="f28"/>
                </a:lnTo>
                <a:lnTo>
                  <a:pt x="f7" y="f28"/>
                </a:lnTo>
                <a:close/>
              </a:path>
            </a:pathLst>
          </a:custGeom>
          <a:solidFill>
            <a:srgbClr val="0082F0"/>
          </a:solidFill>
          <a:ln cap="flat">
            <a:noFill/>
            <a:prstDash val="solid"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357192" marR="0" lvl="0" indent="-357192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Ericsson Hilda" pitchFamily="2"/>
              <a:buChar char="—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FFFFFF"/>
              </a:solidFill>
              <a:uFillTx/>
              <a:latin typeface="Ericsson Hild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C8A36D-D898-4AD4-8973-E0E3785C266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80948" y="1734004"/>
            <a:ext cx="2850687" cy="3943130"/>
          </a:xfrm>
        </p:spPr>
        <p:txBody>
          <a:bodyPr/>
          <a:lstStyle/>
          <a:p>
            <a:pPr marL="0" lvl="0" indent="0">
              <a:buNone/>
            </a:pPr>
            <a:r>
              <a:rPr lang="en-US" sz="1400" b="1" dirty="0"/>
              <a:t>Rx reference point:</a:t>
            </a:r>
          </a:p>
          <a:p>
            <a:pPr marL="0" lvl="0" indent="0">
              <a:buNone/>
            </a:pPr>
            <a:r>
              <a:rPr lang="en-US" sz="1400" dirty="0"/>
              <a:t>.-Transfers application level session information for policy and charging control.</a:t>
            </a:r>
          </a:p>
          <a:p>
            <a:pPr marL="0" lvl="0" indent="0">
              <a:buNone/>
            </a:pPr>
            <a:r>
              <a:rPr lang="en-US" sz="1400" dirty="0"/>
              <a:t>-Sponsored data connectivity</a:t>
            </a:r>
          </a:p>
          <a:p>
            <a:pPr marL="0" lvl="0" indent="0">
              <a:buNone/>
            </a:pPr>
            <a:r>
              <a:rPr lang="en-US" sz="1400" dirty="0"/>
              <a:t>-Notifications to the AF</a:t>
            </a:r>
          </a:p>
          <a:p>
            <a:pPr marL="0" lvl="0" indent="0">
              <a:buNone/>
            </a:pPr>
            <a:r>
              <a:rPr lang="en-US" sz="1400" dirty="0"/>
              <a:t>-Support for RAN UP control</a:t>
            </a:r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r>
              <a:rPr lang="en-US" sz="1400" b="1" dirty="0"/>
              <a:t>Features (Support for in Rx)</a:t>
            </a:r>
          </a:p>
          <a:p>
            <a:pPr marL="0" lvl="0" indent="0">
              <a:buNone/>
            </a:pPr>
            <a:r>
              <a:rPr lang="en-US" sz="1400" dirty="0"/>
              <a:t>- IMS Emergency</a:t>
            </a:r>
          </a:p>
          <a:p>
            <a:pPr marL="0" lvl="0" indent="0">
              <a:buNone/>
            </a:pPr>
            <a:r>
              <a:rPr lang="en-US" sz="1400" dirty="0"/>
              <a:t>- RLOS service</a:t>
            </a:r>
          </a:p>
          <a:p>
            <a:pPr marL="0" lvl="0" indent="0">
              <a:buNone/>
            </a:pPr>
            <a:r>
              <a:rPr lang="en-US" sz="1400" dirty="0"/>
              <a:t>- MPS</a:t>
            </a:r>
          </a:p>
          <a:p>
            <a:pPr marL="0" lvl="0" indent="0">
              <a:buNone/>
            </a:pPr>
            <a:r>
              <a:rPr lang="en-US" sz="1400" dirty="0"/>
              <a:t>- MCPTT</a:t>
            </a:r>
          </a:p>
          <a:p>
            <a:pPr marL="0" lvl="0" indent="0">
              <a:buNone/>
            </a:pPr>
            <a:r>
              <a:rPr lang="en-US" sz="1400" dirty="0"/>
              <a:t>- Resource sharing</a:t>
            </a:r>
          </a:p>
          <a:p>
            <a:pPr marL="0" lvl="0" indent="0">
              <a:buNone/>
            </a:pPr>
            <a:r>
              <a:rPr lang="en-US" sz="1400" dirty="0"/>
              <a:t>- Data off services</a:t>
            </a:r>
          </a:p>
          <a:p>
            <a:pPr marL="0" lvl="0" indent="0">
              <a:buNone/>
            </a:pPr>
            <a:endParaRPr lang="en-US" sz="1400" b="1" dirty="0"/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endParaRPr lang="en-US" sz="1400" dirty="0"/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D03F31C5-448D-47FC-9D4A-58FE685111F3}"/>
              </a:ext>
            </a:extLst>
          </p:cNvPr>
          <p:cNvSpPr txBox="1"/>
          <p:nvPr/>
        </p:nvSpPr>
        <p:spPr>
          <a:xfrm>
            <a:off x="932688" y="5846609"/>
            <a:ext cx="1577175" cy="2929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EPC Rel-16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1FDDAC1-826E-48A1-AFE8-8C8FC31E510D}"/>
              </a:ext>
            </a:extLst>
          </p:cNvPr>
          <p:cNvSpPr txBox="1"/>
          <p:nvPr/>
        </p:nvSpPr>
        <p:spPr>
          <a:xfrm>
            <a:off x="3834737" y="1722976"/>
            <a:ext cx="3507300" cy="39431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Rx reference point: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Same as in EPC Rel-16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-30" baseline="0" dirty="0" err="1">
                <a:solidFill>
                  <a:srgbClr val="181818"/>
                </a:solidFill>
                <a:uFillTx/>
                <a:latin typeface="Ericsson Hilda"/>
              </a:rPr>
              <a:t>Npcf</a:t>
            </a:r>
            <a:r>
              <a:rPr lang="en-US" sz="1400" b="1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 Reference Point: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Same as in Rx except RAN UP control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Features (Support for in both N5 and Rx)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- IMS Emergency - MPS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- MCPTT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- Resource sharing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- Data off services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EA2C488-F378-4046-8738-8570241EE730}"/>
              </a:ext>
            </a:extLst>
          </p:cNvPr>
          <p:cNvSpPr txBox="1"/>
          <p:nvPr/>
        </p:nvSpPr>
        <p:spPr>
          <a:xfrm>
            <a:off x="8421998" y="1686245"/>
            <a:ext cx="3143103" cy="39431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-30" baseline="0" dirty="0" err="1">
                <a:solidFill>
                  <a:srgbClr val="181818"/>
                </a:solidFill>
                <a:uFillTx/>
                <a:latin typeface="Ericsson Hilda"/>
              </a:rPr>
              <a:t>Npcf</a:t>
            </a:r>
            <a:r>
              <a:rPr lang="en-US" sz="1400" b="1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 Reference Point: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Same as in Rx except RAN UP control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Features (Support for in N5)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- IMS Emergency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- MPS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- MCPTT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- Resource sharing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-30" baseline="0" dirty="0">
                <a:solidFill>
                  <a:srgbClr val="181818"/>
                </a:solidFill>
                <a:uFillTx/>
                <a:latin typeface="Ericsson Hilda"/>
              </a:rPr>
              <a:t>- Data off services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30" baseline="0" dirty="0">
              <a:solidFill>
                <a:srgbClr val="181818"/>
              </a:solidFill>
              <a:uFillTx/>
              <a:latin typeface="Ericsson Hilda"/>
            </a:endParaRP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id="{7022523E-5B62-412B-A87E-A48EF90770A2}"/>
              </a:ext>
            </a:extLst>
          </p:cNvPr>
          <p:cNvSpPr txBox="1"/>
          <p:nvPr/>
        </p:nvSpPr>
        <p:spPr>
          <a:xfrm>
            <a:off x="7157767" y="6090571"/>
            <a:ext cx="1391131" cy="79552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Same functionality (if supported by the Access  Network (5G)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48C29-07A4-4E98-99E0-E062FF83F74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Proposal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E222-689C-49B4-9EDE-40DB7C954C1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0022" y="1379674"/>
            <a:ext cx="11391951" cy="4918255"/>
          </a:xfrm>
        </p:spPr>
        <p:txBody>
          <a:bodyPr/>
          <a:lstStyle/>
          <a:p>
            <a:pPr lvl="0"/>
            <a:r>
              <a:rPr lang="en-US" sz="1800" dirty="0"/>
              <a:t>Support for IMS  functionality while UE in EPC network (non interworking case) remains , evolve Rx if require for IMS functionality changes.</a:t>
            </a:r>
          </a:p>
          <a:p>
            <a:pPr lvl="0"/>
            <a:endParaRPr lang="en-US" sz="1800" dirty="0"/>
          </a:p>
          <a:p>
            <a:pPr lvl="0"/>
            <a:r>
              <a:rPr lang="en-US" sz="1800" dirty="0"/>
              <a:t>Support for IMS  functionality while UE in 5GC network (with(out) interworking  within EPC) remains , evolved if required and as such </a:t>
            </a:r>
            <a:r>
              <a:rPr lang="en-US" sz="1800" dirty="0" err="1"/>
              <a:t>Npcf</a:t>
            </a:r>
            <a:r>
              <a:rPr lang="en-US" sz="1800" dirty="0"/>
              <a:t> and Rx may also evolve to cover those requirements.</a:t>
            </a:r>
          </a:p>
          <a:p>
            <a:pPr lvl="3"/>
            <a:r>
              <a:rPr lang="en-US" sz="1800" dirty="0"/>
              <a:t>Rx and </a:t>
            </a:r>
            <a:r>
              <a:rPr lang="en-US" sz="1800" dirty="0" err="1"/>
              <a:t>Npcf</a:t>
            </a:r>
            <a:r>
              <a:rPr lang="en-US" sz="1800" dirty="0"/>
              <a:t> are both updated in Rel-16, and then </a:t>
            </a:r>
            <a:r>
              <a:rPr lang="en-US" sz="1800" dirty="0" err="1"/>
              <a:t>Npcf</a:t>
            </a:r>
            <a:r>
              <a:rPr lang="en-US" sz="1800" dirty="0"/>
              <a:t> is updated from Rel-17 onwards	</a:t>
            </a:r>
          </a:p>
          <a:p>
            <a:pPr marL="712783" lvl="1"/>
            <a:r>
              <a:rPr lang="en-US" sz="1800" dirty="0"/>
              <a:t>Motivation:  Standardization  effort to maintain the same functionality over multiple interfaces.</a:t>
            </a:r>
          </a:p>
          <a:p>
            <a:pPr marL="712783" lvl="1"/>
            <a:endParaRPr lang="en-US" sz="1800" dirty="0"/>
          </a:p>
          <a:p>
            <a:pPr lvl="0"/>
            <a:r>
              <a:rPr lang="en-US" sz="1800" dirty="0"/>
              <a:t>How to document support for Rx and </a:t>
            </a:r>
            <a:r>
              <a:rPr lang="en-US" sz="1800" dirty="0" err="1"/>
              <a:t>Npcf</a:t>
            </a:r>
            <a:r>
              <a:rPr lang="en-US" sz="1800" dirty="0"/>
              <a:t>:</a:t>
            </a:r>
          </a:p>
          <a:p>
            <a:pPr marL="712783" lvl="1"/>
            <a:r>
              <a:rPr lang="en-US" sz="1800" dirty="0"/>
              <a:t>23.503 Rel-16:</a:t>
            </a:r>
          </a:p>
          <a:p>
            <a:pPr marL="1079504" lvl="2"/>
            <a:r>
              <a:rPr lang="en-US" sz="1800" dirty="0"/>
              <a:t>Support for IMS functionality over </a:t>
            </a:r>
            <a:r>
              <a:rPr lang="en-US" sz="1800" dirty="0" err="1"/>
              <a:t>Npcf</a:t>
            </a:r>
            <a:r>
              <a:rPr lang="en-US" sz="1800" dirty="0"/>
              <a:t>  and Rx.</a:t>
            </a:r>
          </a:p>
          <a:p>
            <a:pPr marL="1079504" lvl="2"/>
            <a:r>
              <a:rPr lang="en-US" sz="1800" dirty="0"/>
              <a:t>Move Support for Rx to a normative Annex. Indicate that no new functionality will be added over Rx in future Releases other than Rel-16.</a:t>
            </a:r>
          </a:p>
          <a:p>
            <a:pPr marL="712783" lvl="1"/>
            <a:r>
              <a:rPr lang="en-US" sz="1800"/>
              <a:t>23.203 </a:t>
            </a:r>
            <a:r>
              <a:rPr lang="en-US" sz="1800" dirty="0"/>
              <a:t>Rel-16:</a:t>
            </a:r>
          </a:p>
          <a:p>
            <a:pPr marL="1079504" lvl="2"/>
            <a:r>
              <a:rPr lang="en-US" sz="1800" dirty="0"/>
              <a:t>Support for IMS functionality over Rx.</a:t>
            </a:r>
          </a:p>
          <a:p>
            <a:pPr marL="1079504" lvl="2"/>
            <a:endParaRPr lang="en-US" sz="1800" dirty="0"/>
          </a:p>
          <a:p>
            <a:pPr marL="1079504" lvl="2"/>
            <a:endParaRPr lang="en-US" sz="1800" dirty="0"/>
          </a:p>
          <a:p>
            <a:pPr marL="0" lvl="0" indent="0">
              <a:buNone/>
            </a:pPr>
            <a:endParaRPr lang="en-US" sz="1400" b="1" dirty="0"/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E2E09EE-7B9F-4CDF-A4BF-6D9CE68F1FC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071807" y="4156313"/>
            <a:ext cx="6048371" cy="347472"/>
          </a:xfrm>
        </p:spPr>
        <p:txBody>
          <a:bodyPr rIns="0" anchor="ctr" anchorCtr="1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scussion on Rx and Npcf support and documentation_rev2" id="{2658C3F3-D8DA-403D-8BCC-FF3A6DED7E13}" vid="{2675DD20-0528-4991-A8CD-5A73C75AE39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400</Words>
  <Application>Microsoft Office PowerPoint</Application>
  <PresentationFormat>Widescreen</PresentationFormat>
  <Paragraphs>114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Ericsson Hilda</vt:lpstr>
      <vt:lpstr>Ericsson Hilda Light</vt:lpstr>
      <vt:lpstr>Ericsson Technical Icons</vt:lpstr>
      <vt:lpstr>PresentationTemplate2017</vt:lpstr>
      <vt:lpstr>Microsoft Word Picture</vt:lpstr>
      <vt:lpstr>Source: Ericsson, AT&amp;T, FirstNet  Title: Rx and Npcf support and documentation approach  Document for:  Discussion/Agreement  Agenda Item:  6.14  Work Item / Release: eIMS5G_SBA  </vt:lpstr>
      <vt:lpstr>Discussion on IMS functionality and supported reference points (PCF - P-CSCF)</vt:lpstr>
      <vt:lpstr>Discussion on IMS functionality and supported reference points (PCF - P-CSCF)</vt:lpstr>
      <vt:lpstr>Proposal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Rx and Npcf support and documentation</dc:title>
  <dc:creator/>
  <cp:keywords/>
  <dc:description>Rev PA1</dc:description>
  <cp:lastModifiedBy>Ericsson User</cp:lastModifiedBy>
  <cp:revision>46</cp:revision>
  <dcterms:created xsi:type="dcterms:W3CDTF">2019-04-25T07:15:05Z</dcterms:created>
  <dcterms:modified xsi:type="dcterms:W3CDTF">2019-05-07T13:16:33Z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/>
  </property>
  <property fmtid="{D5CDD505-2E9C-101B-9397-08002B2CF9AE}" pid="33" name="MiddleFooterField">
    <vt:lpwstr>Ericsson Internal</vt:lpwstr>
  </property>
  <property fmtid="{D5CDD505-2E9C-101B-9397-08002B2CF9AE}" pid="34" name="RightFooterField">
    <vt:lpwstr>Discussion on Rx and Npcf support and documentation</vt:lpwstr>
  </property>
  <property fmtid="{D5CDD505-2E9C-101B-9397-08002B2CF9AE}" pid="35" name="RightFooterField2">
    <vt:lpwstr/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Public</vt:lpwstr>
  </property>
  <property fmtid="{D5CDD505-2E9C-101B-9397-08002B2CF9AE}" pid="51" name="chkExtConf">
    <vt:bool>false</vt:bool>
  </property>
  <property fmtid="{D5CDD505-2E9C-101B-9397-08002B2CF9AE}" pid="52" name="UpdateProcess">
    <vt:lpwstr>End</vt:lpwstr>
  </property>
  <property fmtid="{D5CDD505-2E9C-101B-9397-08002B2CF9AE}" pid="53" name="Prepared">
    <vt:lpwstr/>
  </property>
  <property fmtid="{D5CDD505-2E9C-101B-9397-08002B2CF9AE}" pid="54" name="ApprovedBy">
    <vt:lpwstr/>
  </property>
  <property fmtid="{D5CDD505-2E9C-101B-9397-08002B2CF9AE}" pid="55" name="DocNo">
    <vt:lpwstr/>
  </property>
  <property fmtid="{D5CDD505-2E9C-101B-9397-08002B2CF9AE}" pid="56" name="Checked">
    <vt:lpwstr/>
  </property>
  <property fmtid="{D5CDD505-2E9C-101B-9397-08002B2CF9AE}" pid="57" name="Revision">
    <vt:lpwstr>PA1</vt:lpwstr>
  </property>
  <property fmtid="{D5CDD505-2E9C-101B-9397-08002B2CF9AE}" pid="58" name="DocName">
    <vt:lpwstr/>
  </property>
  <property fmtid="{D5CDD505-2E9C-101B-9397-08002B2CF9AE}" pid="59" name="Title">
    <vt:lpwstr>Discussion on Rx and Npcf support and documentation</vt:lpwstr>
  </property>
  <property fmtid="{D5CDD505-2E9C-101B-9397-08002B2CF9AE}" pid="60" name="Date">
    <vt:lpwstr>2019-04-25</vt:lpwstr>
  </property>
  <property fmtid="{D5CDD505-2E9C-101B-9397-08002B2CF9AE}" pid="61" name="Reference">
    <vt:lpwstr/>
  </property>
</Properties>
</file>