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</p:sldMasterIdLst>
  <p:notesMasterIdLst>
    <p:notesMasterId r:id="rId8"/>
  </p:notesMasterIdLst>
  <p:handoutMasterIdLst>
    <p:handoutMasterId r:id="rId9"/>
  </p:handoutMasterIdLst>
  <p:sldIdLst>
    <p:sldId id="259" r:id="rId2"/>
    <p:sldId id="317" r:id="rId3"/>
    <p:sldId id="311" r:id="rId4"/>
    <p:sldId id="312" r:id="rId5"/>
    <p:sldId id="316" r:id="rId6"/>
    <p:sldId id="823" r:id="rId7"/>
  </p:sldIdLst>
  <p:sldSz cx="12192000" cy="6858000"/>
  <p:notesSz cx="6858000" cy="9144000"/>
  <p:embeddedFontLst>
    <p:embeddedFont>
      <p:font typeface="Ericsson Hilda" panose="00000500000000000000" pitchFamily="2" charset="0"/>
      <p:regular r:id="rId10"/>
      <p:bold r:id="rId11"/>
    </p:embeddedFont>
    <p:embeddedFont>
      <p:font typeface="Ericsson Hilda Light" panose="00000400000000000000" pitchFamily="2" charset="0"/>
      <p:regular r:id="rId12"/>
    </p:embeddedFont>
    <p:embeddedFont>
      <p:font typeface="Ericsson Technical Icons" panose="00000500000000000000" pitchFamily="2" charset="0"/>
      <p:regular r:id="rId13"/>
    </p:embeddedFont>
    <p:embeddedFont>
      <p:font typeface="SimSun" panose="02010600030101010101" pitchFamily="2" charset="-122"/>
      <p:regular r:id="rId1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udy Gan" initials="JGJ" lastIdx="1" clrIdx="0">
    <p:extLst>
      <p:ext uri="{19B8F6BF-5375-455C-9EA6-DF929625EA0E}">
        <p15:presenceInfo xmlns:p15="http://schemas.microsoft.com/office/powerpoint/2012/main" userId="Judy Gan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42424"/>
    <a:srgbClr val="76767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45A4E4B-0E1A-49C2-86F5-4D95DCC4254A}" v="87" dt="2019-05-05T23:37:17.66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541" autoAdjust="0"/>
    <p:restoredTop sz="93465" autoAdjust="0"/>
  </p:normalViewPr>
  <p:slideViewPr>
    <p:cSldViewPr snapToGrid="0" snapToObjects="1" showGuides="1">
      <p:cViewPr varScale="1">
        <p:scale>
          <a:sx n="70" d="100"/>
          <a:sy n="70" d="100"/>
        </p:scale>
        <p:origin x="296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font" Target="fonts/font4.fntdata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microsoft.com/office/2015/10/relationships/revisionInfo" Target="revisionInfo.xml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font" Target="fonts/font1.fntdata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font" Target="fonts/font5.fntdata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udy Gan Juying" userId="16e398e7-407f-42da-a719-ca3982793afa" providerId="ADAL" clId="{645A4E4B-0E1A-49C2-86F5-4D95DCC4254A}"/>
    <pc:docChg chg="modSld">
      <pc:chgData name="Judy Gan Juying" userId="16e398e7-407f-42da-a719-ca3982793afa" providerId="ADAL" clId="{645A4E4B-0E1A-49C2-86F5-4D95DCC4254A}" dt="2019-05-05T23:37:17.665" v="84" actId="20577"/>
      <pc:docMkLst>
        <pc:docMk/>
      </pc:docMkLst>
      <pc:sldChg chg="modSp">
        <pc:chgData name="Judy Gan Juying" userId="16e398e7-407f-42da-a719-ca3982793afa" providerId="ADAL" clId="{645A4E4B-0E1A-49C2-86F5-4D95DCC4254A}" dt="2019-05-05T23:37:17.665" v="84" actId="20577"/>
        <pc:sldMkLst>
          <pc:docMk/>
          <pc:sldMk cId="2556917578" sldId="316"/>
        </pc:sldMkLst>
        <pc:spChg chg="mod">
          <ac:chgData name="Judy Gan Juying" userId="16e398e7-407f-42da-a719-ca3982793afa" providerId="ADAL" clId="{645A4E4B-0E1A-49C2-86F5-4D95DCC4254A}" dt="2019-05-05T23:37:17.665" v="84" actId="20577"/>
          <ac:spMkLst>
            <pc:docMk/>
            <pc:sldMk cId="2556917578" sldId="316"/>
            <ac:spMk id="2" creationId="{B585530B-C515-447A-BC38-506B7C15A530}"/>
          </ac:spMkLst>
        </pc:spChg>
        <pc:spChg chg="mod">
          <ac:chgData name="Judy Gan Juying" userId="16e398e7-407f-42da-a719-ca3982793afa" providerId="ADAL" clId="{645A4E4B-0E1A-49C2-86F5-4D95DCC4254A}" dt="2019-05-05T23:36:06.353" v="67" actId="1076"/>
          <ac:spMkLst>
            <pc:docMk/>
            <pc:sldMk cId="2556917578" sldId="316"/>
            <ac:spMk id="3" creationId="{C3D91D7B-DCF1-41EF-848A-C1E989C34F1F}"/>
          </ac:spMkLst>
        </pc:spChg>
      </pc:sldChg>
      <pc:sldChg chg="modSp">
        <pc:chgData name="Judy Gan Juying" userId="16e398e7-407f-42da-a719-ca3982793afa" providerId="ADAL" clId="{645A4E4B-0E1A-49C2-86F5-4D95DCC4254A}" dt="2019-05-05T23:32:08.303" v="8" actId="20577"/>
        <pc:sldMkLst>
          <pc:docMk/>
          <pc:sldMk cId="4157279090" sldId="317"/>
        </pc:sldMkLst>
        <pc:spChg chg="mod">
          <ac:chgData name="Judy Gan Juying" userId="16e398e7-407f-42da-a719-ca3982793afa" providerId="ADAL" clId="{645A4E4B-0E1A-49C2-86F5-4D95DCC4254A}" dt="2019-05-05T23:32:08.303" v="8" actId="20577"/>
          <ac:spMkLst>
            <pc:docMk/>
            <pc:sldMk cId="4157279090" sldId="317"/>
            <ac:spMk id="2" creationId="{46CD5733-4682-4252-9ED2-C584BAB50BE0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F6FD348-9C7F-4865-875C-863EC6E2CB8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/>
              <a:t> 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3294207-A46E-4F9A-91C9-BB4398CEA98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/>
              <a:t>2019-04-29 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105526-C577-427D-800D-7921EA16026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/>
              <a:t> 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FCA4CFA-39AC-4AB6-B521-EBDB0AF74AF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7AEDCC-D3AE-4D3E-A1AA-6BA600F277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4262122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 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2019-04-29 </a:t>
            </a:r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Ericsson Hilda Light" panose="00000400000000000000" pitchFamily="2" charset="0"/>
              </a:defRPr>
            </a:lvl1pPr>
          </a:lstStyle>
          <a:p>
            <a:fld id="{F949BC75-2359-4F98-918A-7033C92AD48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3333820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/>
              <a:t>2019-04-29 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C1954513-B3F9-4946-8C75-4DC15E921B7B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42359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N3GPP Emergency handover 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US"/>
              <a:t>2019-04-24 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C138E43-F656-403C-991A-92897E0D86B5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544950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N3GPP Emergency handover 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US"/>
              <a:t>2019-04-24 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DBBB66-88FC-45F3-99BB-076CA03A9A67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545493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N3GPP Emergency handover 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US"/>
              <a:t>2019-04-24 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4EA819C-7E5E-471F-A8F6-C3B68EFF813F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871706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US"/>
              <a:t>2019-04-29 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0BFBEFF-7158-432F-A96E-28DCE75A4A74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73772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6"/>
          </a:xfrm>
        </p:spPr>
        <p:txBody>
          <a:bodyPr/>
          <a:lstStyle>
            <a:lvl1pPr>
              <a:lnSpc>
                <a:spcPct val="85000"/>
              </a:lnSpc>
              <a:defRPr sz="6000" b="0" kern="1400" spc="-160" baseline="0">
                <a:latin typeface="+mj-lt"/>
              </a:defRPr>
            </a:lvl1pPr>
          </a:lstStyle>
          <a:p>
            <a:r>
              <a:rPr lang="en-US" dirty="0"/>
              <a:t>Presentation title,</a:t>
            </a:r>
            <a:br>
              <a:rPr lang="en-US" dirty="0"/>
            </a:br>
            <a:r>
              <a:rPr lang="en-US" dirty="0"/>
              <a:t>Ericsson Hilda Light 60pt,</a:t>
            </a:r>
            <a:br>
              <a:rPr lang="en-US" dirty="0"/>
            </a:br>
            <a:r>
              <a:rPr lang="en-US" dirty="0"/>
              <a:t>Ericsson Black,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Presentation description/subtitle</a:t>
            </a:r>
            <a:br>
              <a:rPr lang="en-US" dirty="0"/>
            </a:br>
            <a:r>
              <a:rPr lang="en-US" dirty="0"/>
              <a:t>Ericsson Hilda 20pt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0463" y="6237288"/>
            <a:ext cx="1910479" cy="287336"/>
          </a:xfrm>
          <a:prstGeom prst="rect">
            <a:avLst/>
          </a:prstGeom>
        </p:spPr>
        <p:txBody>
          <a:bodyPr wrap="none" anchor="b"/>
          <a:lstStyle>
            <a:lvl1pPr marL="0" indent="0" algn="r">
              <a:buNone/>
              <a:defRPr sz="1200">
                <a:latin typeface="+mn-lt"/>
              </a:defRPr>
            </a:lvl1pPr>
          </a:lstStyle>
          <a:p>
            <a:r>
              <a:rPr lang="en-US" dirty="0"/>
              <a:t>Speaker name</a:t>
            </a:r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8229600" y="6237287"/>
            <a:ext cx="2515041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r>
              <a:rPr lang="en-US" dirty="0"/>
              <a:t>Organization</a:t>
            </a:r>
          </a:p>
        </p:txBody>
      </p:sp>
      <p:sp>
        <p:nvSpPr>
          <p:cNvPr id="15" name="Content Placeholder 11"/>
          <p:cNvSpPr>
            <a:spLocks noGrp="1"/>
          </p:cNvSpPr>
          <p:nvPr>
            <p:ph sz="quarter" idx="12" hasCustomPrompt="1"/>
          </p:nvPr>
        </p:nvSpPr>
        <p:spPr>
          <a:xfrm>
            <a:off x="10811951" y="6237287"/>
            <a:ext cx="897503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pPr lvl="0"/>
            <a:r>
              <a:rPr lang="en-US" dirty="0"/>
              <a:t>YYYY-MM-DD</a:t>
            </a:r>
          </a:p>
        </p:txBody>
      </p:sp>
    </p:spTree>
    <p:extLst>
      <p:ext uri="{BB962C8B-B14F-4D97-AF65-F5344CB8AC3E}">
        <p14:creationId xmlns:p14="http://schemas.microsoft.com/office/powerpoint/2010/main" val="1374575616"/>
      </p:ext>
    </p:extLst>
  </p:cSld>
  <p:clrMapOvr>
    <a:masterClrMapping/>
  </p:clrMapOvr>
  <p:hf sldNum="0" hdr="0" ftr="0"/>
  <p:extLst mod="1"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  <a:extLst/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 dirty="0">
              <a:latin typeface="Ericsson Hilda Light" panose="00000400000000000000" pitchFamily="2" charset="0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F1368AB3-821C-4A71-B119-C0A8AA44A93F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8561E9FC-533B-4891-A7E3-A3DDB1BD26FB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80218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54A0CF15-A701-44C3-81FC-A544265685B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3654033"/>
      </p:ext>
    </p:extLst>
  </p:cSld>
  <p:clrMapOvr>
    <a:masterClrMapping/>
  </p:clrMapOvr>
  <p:hf sldNum="0" hdr="0" ftr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4"/>
          </a:solidFill>
          <a:ln>
            <a:noFill/>
          </a:ln>
          <a:extLst/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 dirty="0">
              <a:latin typeface="Ericsson Hilda Light" panose="00000400000000000000" pitchFamily="2" charset="0"/>
            </a:endParaRPr>
          </a:p>
        </p:txBody>
      </p:sp>
      <p:sp>
        <p:nvSpPr>
          <p:cNvPr id="12" name="Title_TM">
            <a:extLst>
              <a:ext uri="{FF2B5EF4-FFF2-40B4-BE49-F238E27FC236}">
                <a16:creationId xmlns:a16="http://schemas.microsoft.com/office/drawing/2014/main" id="{93CB56C1-2916-4C60-8532-A023564D2C57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3" name="SubTitle_TM">
            <a:extLst>
              <a:ext uri="{FF2B5EF4-FFF2-40B4-BE49-F238E27FC236}">
                <a16:creationId xmlns:a16="http://schemas.microsoft.com/office/drawing/2014/main" id="{61DC6511-5700-4E95-89CA-81484C248C03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34B7B746-B315-4EB5-B3A2-CA259B065B9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6202525"/>
      </p:ext>
    </p:extLst>
  </p:cSld>
  <p:clrMapOvr>
    <a:masterClrMapping/>
  </p:clrMapOvr>
  <p:hf sldNum="0" hdr="0" ftr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>
            <a:noFill/>
          </a:ln>
          <a:extLst/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 dirty="0">
              <a:latin typeface="Ericsson Hilda Light" panose="00000400000000000000" pitchFamily="2" charset="0"/>
            </a:endParaRPr>
          </a:p>
        </p:txBody>
      </p:sp>
      <p:sp>
        <p:nvSpPr>
          <p:cNvPr id="12" name="Title_TM">
            <a:extLst>
              <a:ext uri="{FF2B5EF4-FFF2-40B4-BE49-F238E27FC236}">
                <a16:creationId xmlns:a16="http://schemas.microsoft.com/office/drawing/2014/main" id="{93CB56C1-2916-4C60-8532-A023564D2C57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3" name="SubTitle_TM">
            <a:extLst>
              <a:ext uri="{FF2B5EF4-FFF2-40B4-BE49-F238E27FC236}">
                <a16:creationId xmlns:a16="http://schemas.microsoft.com/office/drawing/2014/main" id="{61DC6511-5700-4E95-89CA-81484C248C03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6096BBFC-712A-429D-9C0A-7743993E7FC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7818655"/>
      </p:ext>
    </p:extLst>
  </p:cSld>
  <p:clrMapOvr>
    <a:masterClrMapping/>
  </p:clrMapOvr>
  <p:hf sldNum="0" hdr="0" ftr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ement Pag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Black,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Black, Ericsson Hilda 20pt</a:t>
            </a:r>
          </a:p>
        </p:txBody>
      </p:sp>
    </p:spTree>
    <p:extLst>
      <p:ext uri="{BB962C8B-B14F-4D97-AF65-F5344CB8AC3E}">
        <p14:creationId xmlns:p14="http://schemas.microsoft.com/office/powerpoint/2010/main" val="3355176887"/>
      </p:ext>
    </p:extLst>
  </p:cSld>
  <p:clrMapOvr>
    <a:masterClrMapping/>
  </p:clrMapOvr>
  <p:hf sldNum="0" hdr="0" ftr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/Section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1"/>
            <a:ext cx="8353425" cy="3457574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baseline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Chapter/section, </a:t>
            </a:r>
            <a:br>
              <a:rPr lang="en-US" dirty="0"/>
            </a:br>
            <a:r>
              <a:rPr lang="en-US" dirty="0"/>
              <a:t>Ericsson Hilda Light 60pt, Ericsson Black, 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</p:spTree>
    <p:extLst>
      <p:ext uri="{BB962C8B-B14F-4D97-AF65-F5344CB8AC3E}">
        <p14:creationId xmlns:p14="http://schemas.microsoft.com/office/powerpoint/2010/main" val="1793964376"/>
      </p:ext>
    </p:extLst>
  </p:cSld>
  <p:clrMapOvr>
    <a:masterClrMapping/>
  </p:clrMapOvr>
  <p:hf sldNum="0" hdr="0" ftr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593328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41545614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0613FB31-E723-434D-8FBC-0054A541634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173315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2EAEE37-7D1D-49D7-BEC8-7A88843E383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392432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A44C7C5B-04BF-4F0E-888E-CE87D0EF1DA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65974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 w. Bright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9A763E3F-D546-48DC-86FC-898851FBC7BD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                                                                         Click icon to add a bright image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330958"/>
          </a:xfrm>
        </p:spPr>
        <p:txBody>
          <a:bodyPr/>
          <a:lstStyle>
            <a:lvl1pPr>
              <a:lnSpc>
                <a:spcPct val="85000"/>
              </a:lnSpc>
              <a:defRPr sz="6000" b="0" kern="1400" spc="-160" baseline="0">
                <a:latin typeface="+mj-lt"/>
              </a:defRPr>
            </a:lvl1pPr>
          </a:lstStyle>
          <a:p>
            <a:r>
              <a:rPr lang="en-US" dirty="0"/>
              <a:t>Presentation title,</a:t>
            </a:r>
            <a:br>
              <a:rPr lang="en-US" dirty="0"/>
            </a:br>
            <a:r>
              <a:rPr lang="en-US" dirty="0"/>
              <a:t>Ericsson Hilda Light 60pt,</a:t>
            </a:r>
            <a:br>
              <a:rPr lang="en-US" dirty="0"/>
            </a:br>
            <a:r>
              <a:rPr lang="en-US" dirty="0"/>
              <a:t>Ericsson Black,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Presentation description/subtitle</a:t>
            </a:r>
            <a:br>
              <a:rPr lang="en-US" dirty="0"/>
            </a:br>
            <a:r>
              <a:rPr lang="en-US" dirty="0"/>
              <a:t>Ericsson Hilda 20pt</a:t>
            </a: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6E03516D-EC68-4282-84F4-9729304A51D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90452" y="476250"/>
            <a:ext cx="256032" cy="256032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C3D47211-FF10-4DFA-A5AF-8E0A63463B47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240463" y="6237288"/>
            <a:ext cx="1910479" cy="287336"/>
          </a:xfrm>
          <a:prstGeom prst="rect">
            <a:avLst/>
          </a:prstGeom>
        </p:spPr>
        <p:txBody>
          <a:bodyPr wrap="none" anchor="b"/>
          <a:lstStyle>
            <a:lvl1pPr marL="0" indent="0" algn="r">
              <a:buNone/>
              <a:defRPr sz="1200">
                <a:latin typeface="+mn-lt"/>
              </a:defRPr>
            </a:lvl1pPr>
          </a:lstStyle>
          <a:p>
            <a:r>
              <a:rPr lang="en-US" dirty="0"/>
              <a:t>Speaker name</a:t>
            </a:r>
          </a:p>
        </p:txBody>
      </p:sp>
      <p:sp>
        <p:nvSpPr>
          <p:cNvPr id="11" name="Content Placeholder 11">
            <a:extLst>
              <a:ext uri="{FF2B5EF4-FFF2-40B4-BE49-F238E27FC236}">
                <a16:creationId xmlns:a16="http://schemas.microsoft.com/office/drawing/2014/main" id="{0E57E58D-AC34-4A4B-A5B1-CE1B53ABBDA9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8229600" y="6237287"/>
            <a:ext cx="2515041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r>
              <a:rPr lang="en-US" dirty="0"/>
              <a:t>Organization</a:t>
            </a:r>
          </a:p>
        </p:txBody>
      </p:sp>
      <p:sp>
        <p:nvSpPr>
          <p:cNvPr id="13" name="Content Placeholder 11">
            <a:extLst>
              <a:ext uri="{FF2B5EF4-FFF2-40B4-BE49-F238E27FC236}">
                <a16:creationId xmlns:a16="http://schemas.microsoft.com/office/drawing/2014/main" id="{A4CC6AB0-560E-4AE0-A93D-9C1C64F05440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10811951" y="6237287"/>
            <a:ext cx="897503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pPr lvl="0"/>
            <a:r>
              <a:rPr lang="en-US" dirty="0"/>
              <a:t>YYYY-MM-DD</a:t>
            </a:r>
          </a:p>
        </p:txBody>
      </p:sp>
    </p:spTree>
    <p:extLst>
      <p:ext uri="{BB962C8B-B14F-4D97-AF65-F5344CB8AC3E}">
        <p14:creationId xmlns:p14="http://schemas.microsoft.com/office/powerpoint/2010/main" val="3999758604"/>
      </p:ext>
    </p:extLst>
  </p:cSld>
  <p:clrMapOvr>
    <a:masterClrMapping/>
  </p:clrMapOvr>
  <p:hf sldNum="0" hdr="0" ftr="0"/>
  <p:extLst mod="1">
    <p:ext uri="{DCECCB84-F9BA-43D5-87BE-67443E8EF086}">
      <p15:sldGuideLst xmlns:p15="http://schemas.microsoft.com/office/powerpoint/2012/main"/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4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65A3682-3283-4350-B37F-DCABDCB15F6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683821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6B1A279A-6DFF-44E2-AFD5-C14BD71050E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114064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DC9C0052-7A7B-40FB-AF90-CA9C4B79D2E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446479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ic heavy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D510456-FEBC-46FA-B25A-B809F2C18A6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513793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CFEFC-6AC8-4817-A0D3-6029D48BD293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11233150" cy="4392612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393316775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1 smaller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84F54AF-EED6-486A-9ACA-42061F4AAE9A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479425" y="1844675"/>
            <a:ext cx="8353426" cy="4392612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1"/>
            <a:r>
              <a:rPr lang="en-US" dirty="0"/>
              <a:t>First level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3F4EF873-DC0F-4698-BEC2-502DB043AA5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60799952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5472113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5" name="Title_SM">
            <a:extLst>
              <a:ext uri="{FF2B5EF4-FFF2-40B4-BE49-F238E27FC236}">
                <a16:creationId xmlns:a16="http://schemas.microsoft.com/office/drawing/2014/main" id="{AC5B9436-E3EB-4A3D-BE6B-EFFF8123DE9D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411466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5472113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5472113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Eric. Hilda Light 40pt, </a:t>
            </a:r>
            <a:r>
              <a:rPr lang="en-US" dirty="0" err="1"/>
              <a:t>Eri</a:t>
            </a:r>
            <a:r>
              <a:rPr lang="en-US" dirty="0"/>
              <a:t>. Black, max 2-lines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F5F844D-0CF3-4814-B0DE-3D27A83936F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096000" y="0"/>
            <a:ext cx="6096000" cy="6858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/>
            </a:lvl1pPr>
          </a:lstStyle>
          <a:p>
            <a:r>
              <a:rPr lang="en-US" dirty="0"/>
              <a:t>     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58434728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5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5" name="Title_SM">
            <a:extLst>
              <a:ext uri="{FF2B5EF4-FFF2-40B4-BE49-F238E27FC236}">
                <a16:creationId xmlns:a16="http://schemas.microsoft.com/office/drawing/2014/main" id="{4ACB62A1-CC4A-4B59-B1D8-ED86B77D9A3A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252237355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5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6240463" y="476250"/>
            <a:ext cx="4924362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max 2-lines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0349585-9F54-46CC-8CEC-052CD1853EC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6096000" cy="6858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/>
            </a:lvl1pPr>
          </a:lstStyle>
          <a:p>
            <a:r>
              <a:rPr lang="en-US" dirty="0"/>
              <a:t>      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27319818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 w. Dark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FAD780AD-21B6-4312-96C4-9E36B1648871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/>
          </a:solidFill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                                                                         Click icon to add a dark  image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330958"/>
          </a:xfrm>
        </p:spPr>
        <p:txBody>
          <a:bodyPr/>
          <a:lstStyle>
            <a:lvl1pPr>
              <a:lnSpc>
                <a:spcPct val="85000"/>
              </a:lnSpc>
              <a:defRPr sz="6000" b="0" kern="1400" spc="-160" baseline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Presentation title,</a:t>
            </a:r>
            <a:br>
              <a:rPr lang="en-US" dirty="0"/>
            </a:br>
            <a:r>
              <a:rPr lang="en-US" dirty="0"/>
              <a:t>Ericsson Hilda Light 60pt,</a:t>
            </a:r>
            <a:br>
              <a:rPr lang="en-US" dirty="0"/>
            </a:br>
            <a:r>
              <a:rPr lang="en-US" dirty="0"/>
              <a:t>Ericsson White,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Presentation description/subtitle</a:t>
            </a:r>
            <a:br>
              <a:rPr lang="en-US" dirty="0"/>
            </a:br>
            <a:r>
              <a:rPr lang="en-US" dirty="0"/>
              <a:t>Ericsson Hilda 20pt</a:t>
            </a: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E29FEEAB-1C1F-4153-BC50-6FCDEAC19C8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07AC4DB9-933C-4680-A281-C11929BCC2F5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240463" y="6237288"/>
            <a:ext cx="1910479" cy="287336"/>
          </a:xfrm>
          <a:prstGeom prst="rect">
            <a:avLst/>
          </a:prstGeom>
        </p:spPr>
        <p:txBody>
          <a:bodyPr wrap="none" anchor="b"/>
          <a:lstStyle>
            <a:lvl1pPr marL="0" indent="0" algn="r">
              <a:buNone/>
              <a:defRPr sz="120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Speaker name</a:t>
            </a:r>
          </a:p>
        </p:txBody>
      </p:sp>
      <p:sp>
        <p:nvSpPr>
          <p:cNvPr id="11" name="Content Placeholder 11">
            <a:extLst>
              <a:ext uri="{FF2B5EF4-FFF2-40B4-BE49-F238E27FC236}">
                <a16:creationId xmlns:a16="http://schemas.microsoft.com/office/drawing/2014/main" id="{7B568BB6-C8A4-4545-B025-7D97CC4692BC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8229600" y="6237287"/>
            <a:ext cx="2515041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anchor="b"/>
          <a:lstStyle>
            <a:lvl1pPr marL="0" indent="0" algn="ctr">
              <a:buNone/>
              <a:defRPr lang="en-US" sz="1200" dirty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Organization</a:t>
            </a:r>
          </a:p>
        </p:txBody>
      </p:sp>
      <p:sp>
        <p:nvSpPr>
          <p:cNvPr id="13" name="Content Placeholder 11">
            <a:extLst>
              <a:ext uri="{FF2B5EF4-FFF2-40B4-BE49-F238E27FC236}">
                <a16:creationId xmlns:a16="http://schemas.microsoft.com/office/drawing/2014/main" id="{D51585B7-9911-4BC2-ACC7-3D991408BDDF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10811951" y="6237287"/>
            <a:ext cx="897503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anchor="b"/>
          <a:lstStyle>
            <a:lvl1pPr marL="0" indent="0" algn="ctr">
              <a:buNone/>
              <a:defRPr lang="en-US" sz="1200" dirty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YYYY-MM-DD</a:t>
            </a:r>
          </a:p>
        </p:txBody>
      </p:sp>
    </p:spTree>
    <p:extLst>
      <p:ext uri="{BB962C8B-B14F-4D97-AF65-F5344CB8AC3E}">
        <p14:creationId xmlns:p14="http://schemas.microsoft.com/office/powerpoint/2010/main" val="787326472"/>
      </p:ext>
    </p:extLst>
  </p:cSld>
  <p:clrMapOvr>
    <a:masterClrMapping/>
  </p:clrMapOvr>
  <p:hf sldNum="0" hdr="0" ftr="0"/>
  <p:extLst mod="1">
    <p:ext uri="{DCECCB84-F9BA-43D5-87BE-67443E8EF086}">
      <p15:sldGuideLst xmlns:p15="http://schemas.microsoft.com/office/powerpoint/2012/main"/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6240463" y="1844674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479425" y="1844675"/>
            <a:ext cx="5472113" cy="4392612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891BF4C4-9DF9-4D9F-A738-37FBCD45AA68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67588381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narrow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6240463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B1CFD82C-8968-4B87-A964-6288AF293D77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9222141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right image with tw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479424" y="1844675"/>
            <a:ext cx="5472113" cy="2089150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479425" y="4149724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A05AB2F5-3C8F-45BD-81CB-45EC98D4284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63120207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left image with tw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4"/>
            <a:ext cx="5472112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6240463" y="4149724"/>
            <a:ext cx="5472112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524C71C0-9908-4C8C-97CC-AA201198D25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8506414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50" y="4149724"/>
            <a:ext cx="8353425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359150" y="1844675"/>
            <a:ext cx="8353425" cy="2089150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0114795F-6AFF-421E-BA39-763FAD29FC16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97728657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Image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6240463" y="4149724"/>
            <a:ext cx="5472112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479425" y="4149724"/>
            <a:ext cx="5472113" cy="2087563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A14F6E09-C956-49B3-8E41-DBD053DF768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76254620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8184575" y="1844675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4332000" y="1844673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8E3794F8-471D-4987-945F-3C29BB03AB49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479425" y="1844674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0" name="Title_SM">
            <a:extLst>
              <a:ext uri="{FF2B5EF4-FFF2-40B4-BE49-F238E27FC236}">
                <a16:creationId xmlns:a16="http://schemas.microsoft.com/office/drawing/2014/main" id="{6B686A21-AA96-4B0A-B7CE-F4C6D5D31B32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54572533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3 narrow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9121776" y="1844674"/>
            <a:ext cx="259079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6240464" y="1844674"/>
            <a:ext cx="2592386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7EEF5633-BC13-4AEA-AEF5-CE2675504D30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89606870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1844674"/>
            <a:ext cx="2592388" cy="4392614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F4D71A67-F349-4E68-B7B8-D53CE323A764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227589923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Preamb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4149724"/>
            <a:ext cx="2592388" cy="2087563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50" y="4149725"/>
            <a:ext cx="2592388" cy="2087562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2592388" cy="4392612"/>
          </a:xfrm>
          <a:prstGeom prst="rect">
            <a:avLst/>
          </a:prstGeom>
        </p:spPr>
        <p:txBody>
          <a:bodyPr/>
          <a:lstStyle>
            <a:lvl1pPr marL="0" indent="0">
              <a:buFont typeface="Ericsson Hilda Light" panose="020B0604020202020204" pitchFamily="34" charset="0"/>
              <a:buNone/>
              <a:defRPr sz="2500">
                <a:latin typeface="+mn-lt"/>
              </a:defRPr>
            </a:lvl1pPr>
            <a:lvl2pPr marL="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2pPr>
            <a:lvl3pPr marL="3429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3pPr>
            <a:lvl4pPr marL="6858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4pPr>
            <a:lvl5pPr marL="10287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5pPr>
          </a:lstStyle>
          <a:p>
            <a:pPr lvl="0"/>
            <a:r>
              <a:rPr kumimoji="0" lang="en-US" sz="25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+mn-ea"/>
                <a:cs typeface="Ericsson Hilda Light" panose="020B0604020202020204" pitchFamily="34" charset="0"/>
              </a:rPr>
              <a:t>Preamble text, </a:t>
            </a:r>
            <a:r>
              <a:rPr lang="en-US" dirty="0"/>
              <a:t>Ericsson </a:t>
            </a:r>
            <a:r>
              <a:rPr kumimoji="0" lang="en-US" sz="25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+mn-ea"/>
                <a:cs typeface="Ericsson Hilda Light" panose="020B0604020202020204" pitchFamily="34" charset="0"/>
              </a:rPr>
              <a:t>Hilda 25pt, Ericsson Black</a:t>
            </a:r>
            <a:endParaRPr lang="en-US" dirty="0"/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 hasCustomPrompt="1"/>
          </p:nvPr>
        </p:nvSpPr>
        <p:spPr>
          <a:xfrm>
            <a:off x="9120188" y="4149724"/>
            <a:ext cx="2592387" cy="2087563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CD0BB64A-768A-4118-B3E5-52B98C693831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5090902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note Cov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6000" b="0" dirty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Keynote cover page,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Black, 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6"/>
            <a:ext cx="5472112" cy="2087562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Speaker,</a:t>
            </a:r>
            <a:br>
              <a:rPr lang="en-US" dirty="0"/>
            </a:br>
            <a:r>
              <a:rPr lang="en-US" dirty="0"/>
              <a:t>Ericsson Black, Ericsson Hilda 20pt</a:t>
            </a:r>
          </a:p>
        </p:txBody>
      </p:sp>
    </p:spTree>
    <p:extLst>
      <p:ext uri="{BB962C8B-B14F-4D97-AF65-F5344CB8AC3E}">
        <p14:creationId xmlns:p14="http://schemas.microsoft.com/office/powerpoint/2010/main" val="1085322578"/>
      </p:ext>
    </p:extLst>
  </p:cSld>
  <p:clrMapOvr>
    <a:masterClrMapping/>
  </p:clrMapOvr>
  <p:hf sldNum="0" hdr="0" ftr="0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lumns with visual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4149724"/>
            <a:ext cx="2592388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414972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4149724"/>
            <a:ext cx="2592388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 hasCustomPrompt="1"/>
          </p:nvPr>
        </p:nvSpPr>
        <p:spPr>
          <a:xfrm>
            <a:off x="9121776" y="4149724"/>
            <a:ext cx="259079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F83268EB-5955-4A3F-8B85-E7C084E6FAF5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10069583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 hasCustomPrompt="1"/>
          </p:nvPr>
        </p:nvSpPr>
        <p:spPr>
          <a:xfrm>
            <a:off x="6240462" y="4149724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0462" y="1844674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79425" y="1844674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5BD2C41D-0700-4885-AB77-25AFFE4E1FDA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4149725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9" name="Title_SM">
            <a:extLst>
              <a:ext uri="{FF2B5EF4-FFF2-40B4-BE49-F238E27FC236}">
                <a16:creationId xmlns:a16="http://schemas.microsoft.com/office/drawing/2014/main" id="{2C948968-FB06-45CC-8259-6BDE4430EACB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254861200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8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 hasCustomPrompt="1"/>
          </p:nvPr>
        </p:nvSpPr>
        <p:spPr>
          <a:xfrm>
            <a:off x="6240463" y="4150995"/>
            <a:ext cx="2592387" cy="2086292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 marL="1028700" indent="0">
              <a:buNone/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479424" y="414972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0463" y="1844675"/>
            <a:ext cx="2592387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3"/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79424" y="1844675"/>
            <a:ext cx="2592389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0" hasCustomPrompt="1"/>
          </p:nvPr>
        </p:nvSpPr>
        <p:spPr>
          <a:xfrm>
            <a:off x="3359151" y="4149724"/>
            <a:ext cx="2592387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Content Placeholder 1"/>
          <p:cNvSpPr>
            <a:spLocks noGrp="1"/>
          </p:cNvSpPr>
          <p:nvPr>
            <p:ph sz="quarter" idx="11" hasCustomPrompt="1"/>
          </p:nvPr>
        </p:nvSpPr>
        <p:spPr>
          <a:xfrm>
            <a:off x="3359151" y="1844675"/>
            <a:ext cx="2592388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0" name="Content Placeholder 4"/>
          <p:cNvSpPr>
            <a:spLocks noGrp="1"/>
          </p:cNvSpPr>
          <p:nvPr>
            <p:ph sz="quarter" idx="12" hasCustomPrompt="1"/>
          </p:nvPr>
        </p:nvSpPr>
        <p:spPr>
          <a:xfrm>
            <a:off x="9120188" y="4149725"/>
            <a:ext cx="2592387" cy="2087562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Content Placeholder 2"/>
          <p:cNvSpPr>
            <a:spLocks noGrp="1"/>
          </p:cNvSpPr>
          <p:nvPr>
            <p:ph sz="quarter" idx="13" hasCustomPrompt="1"/>
          </p:nvPr>
        </p:nvSpPr>
        <p:spPr>
          <a:xfrm>
            <a:off x="9120188" y="1844674"/>
            <a:ext cx="2592387" cy="2089151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3"/>
            <a:endParaRPr lang="en-US" dirty="0"/>
          </a:p>
        </p:txBody>
      </p:sp>
      <p:sp>
        <p:nvSpPr>
          <p:cNvPr id="13" name="Title_SM">
            <a:extLst>
              <a:ext uri="{FF2B5EF4-FFF2-40B4-BE49-F238E27FC236}">
                <a16:creationId xmlns:a16="http://schemas.microsoft.com/office/drawing/2014/main" id="{99858DC4-E787-41D2-A613-961D60F89117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43698819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ck logo 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_TM">
            <a:extLst>
              <a:ext uri="{FF2B5EF4-FFF2-40B4-BE49-F238E27FC236}">
                <a16:creationId xmlns:a16="http://schemas.microsoft.com/office/drawing/2014/main" id="{B200748E-0B61-48E1-8B47-504C30250995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071813" y="4153259"/>
            <a:ext cx="6048375" cy="347472"/>
          </a:xfrm>
          <a:prstGeom prst="rect">
            <a:avLst/>
          </a:prstGeom>
        </p:spPr>
        <p:txBody>
          <a:bodyPr r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ericsson.com/related-</a:t>
            </a:r>
            <a:r>
              <a:rPr lang="en-US" dirty="0" err="1"/>
              <a:t>url</a:t>
            </a:r>
            <a:endParaRPr lang="en-US" dirty="0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979B00C-7C1F-4F17-8D52-31D787A1234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06895" y="2854112"/>
            <a:ext cx="1163145" cy="1163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616851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White logo end slid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AEBC62E-40C0-43CF-98DC-55F7A1D1FD31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9" name="SubTitle_TM">
            <a:extLst>
              <a:ext uri="{FF2B5EF4-FFF2-40B4-BE49-F238E27FC236}">
                <a16:creationId xmlns:a16="http://schemas.microsoft.com/office/drawing/2014/main" id="{B200748E-0B61-48E1-8B47-504C30250995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071813" y="4153259"/>
            <a:ext cx="6048375" cy="347472"/>
          </a:xfrm>
          <a:prstGeom prst="rect">
            <a:avLst/>
          </a:prstGeom>
        </p:spPr>
        <p:txBody>
          <a:bodyPr r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ericsson.com/related-</a:t>
            </a:r>
            <a:r>
              <a:rPr lang="en-US" dirty="0" err="1"/>
              <a:t>url</a:t>
            </a:r>
            <a:endParaRPr lang="en-US" dirty="0"/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ACE90D21-D589-4F0A-88B0-94229A40F01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08509" y="2842270"/>
            <a:ext cx="1174987" cy="1174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5361043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mbedded charact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9AF35DD-3E5E-42CB-AFA5-5E09E14F72A4}"/>
              </a:ext>
            </a:extLst>
          </p:cNvPr>
          <p:cNvSpPr txBox="1"/>
          <p:nvPr userDrawn="1"/>
        </p:nvSpPr>
        <p:spPr bwMode="auto">
          <a:xfrm>
            <a:off x="479425" y="142897"/>
            <a:ext cx="11233149" cy="6715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400" b="1" dirty="0">
                <a:solidFill>
                  <a:schemeClr val="tx1"/>
                </a:solidFill>
              </a:rPr>
              <a:t>This Master Slide is to ensure that all our characters are embedded with the presentation. Should not be used in a presentation.</a:t>
            </a:r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endParaRPr lang="en-US" sz="1400" b="1" dirty="0">
              <a:solidFill>
                <a:schemeClr val="tx1"/>
              </a:solidFill>
            </a:endParaRPr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400" dirty="0">
                <a:solidFill>
                  <a:schemeClr val="tx1"/>
                </a:solidFill>
              </a:rPr>
              <a:t>!"#$%&amp;'()*+,./0123456789:;&lt;=&gt;?@ABCDEFGHIJKLMNOPQRSTUVWXYZ[\]^_`</a:t>
            </a:r>
            <a:r>
              <a:rPr lang="en-US" sz="1400" dirty="0" err="1">
                <a:solidFill>
                  <a:schemeClr val="tx1"/>
                </a:solidFill>
              </a:rPr>
              <a:t>abcdefghijklmnopqrstuvwxyz</a:t>
            </a:r>
            <a:r>
              <a:rPr lang="en-US" sz="1400" dirty="0">
                <a:solidFill>
                  <a:schemeClr val="tx1"/>
                </a:solidFill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400" dirty="0" err="1">
                <a:solidFill>
                  <a:schemeClr val="tx1"/>
                </a:solidFill>
              </a:rPr>
              <a:t>ẀẁẃẄẅỲỳ</a:t>
            </a:r>
            <a:r>
              <a:rPr lang="en-US" sz="1400" dirty="0">
                <a:solidFill>
                  <a:schemeClr val="tx1"/>
                </a:solidFill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dirty="0" err="1">
                <a:solidFill>
                  <a:schemeClr val="tx1"/>
                </a:solidFill>
              </a:rPr>
              <a:t>ﬁﬂΆΈΉΊΌΎΏΐΑΒΓΕΖΗΘΙΚΛΜΝΞΟΠΡΣΤΥΦΧΨΪΫΆΈΉΊΰ</a:t>
            </a:r>
            <a:r>
              <a:rPr lang="en-US" sz="1400" dirty="0">
                <a:solidFill>
                  <a:schemeClr val="tx1"/>
                </a:solidFill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 dirty="0">
                <a:solidFill>
                  <a:schemeClr val="tx1"/>
                </a:solidFill>
              </a:rPr>
              <a:t>!"#$%&amp;'()*+,./0123456789:;&lt;=&gt;?@ABCDEFGHIJKLMNOPQRSTUVWXYZ[\]^_`</a:t>
            </a:r>
            <a:r>
              <a:rPr lang="en-US" sz="1400" b="1" dirty="0" err="1">
                <a:solidFill>
                  <a:schemeClr val="tx1"/>
                </a:solidFill>
              </a:rPr>
              <a:t>abcdefghijklmnopqrstuvwxyz</a:t>
            </a:r>
            <a:r>
              <a:rPr lang="en-US" sz="1400" b="1" dirty="0">
                <a:solidFill>
                  <a:schemeClr val="tx1"/>
                </a:solidFill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400" b="1" dirty="0" err="1">
                <a:solidFill>
                  <a:schemeClr val="tx1"/>
                </a:solidFill>
              </a:rPr>
              <a:t>ẀẁẃẄẅỲỳ</a:t>
            </a:r>
            <a:r>
              <a:rPr lang="en-US" sz="1400" b="1" dirty="0">
                <a:solidFill>
                  <a:schemeClr val="tx1"/>
                </a:solidFill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b="1" dirty="0" err="1">
                <a:solidFill>
                  <a:schemeClr val="tx1"/>
                </a:solidFill>
              </a:rPr>
              <a:t>ﬁﬂΆΈΉΊΌΎΏΐΑΒΓΕΖΗΘΙΚΛΜΝΞΟΠΡΣΤΥΦΧΨΪΫΆΈΉΊΰ</a:t>
            </a:r>
            <a:r>
              <a:rPr lang="en-US" sz="1400" b="1" dirty="0">
                <a:solidFill>
                  <a:schemeClr val="tx1"/>
                </a:solidFill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dirty="0">
                <a:solidFill>
                  <a:schemeClr val="tx1"/>
                </a:solidFill>
                <a:latin typeface="+mj-lt"/>
              </a:rPr>
              <a:t>!"#$%&amp;'()*+,./0123456789:;&lt;=&gt;?@ABCDEFGHIJKLMNOPQRSTUVWXYZ[\]^_`</a:t>
            </a:r>
            <a:r>
              <a:rPr lang="en-US" sz="1400" dirty="0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400" dirty="0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4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400" dirty="0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400" dirty="0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400" dirty="0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dirty="0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400" dirty="0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 dirty="0">
                <a:solidFill>
                  <a:schemeClr val="tx1"/>
                </a:solidFill>
                <a:latin typeface="+mj-lt"/>
              </a:rPr>
              <a:t>!"#$%&amp;'()*+,./0123456789:;&lt;=&gt;?@ABCDEFGHIJKLMNOPQRSTUVWXYZ[\]^_`</a:t>
            </a:r>
            <a:r>
              <a:rPr lang="en-US" sz="1400" b="1" dirty="0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400" b="1" dirty="0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4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400" b="1" dirty="0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400" b="1" dirty="0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400" b="1" dirty="0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b="1" dirty="0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400" b="1" dirty="0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b="1" dirty="0">
              <a:solidFill>
                <a:schemeClr val="tx1"/>
              </a:solidFill>
              <a:latin typeface="Ericsson Technical Icons" panose="00000500000000000000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 dirty="0">
                <a:solidFill>
                  <a:schemeClr val="tx1"/>
                </a:solidFill>
                <a:latin typeface="Ericsson Technical Icons" panose="00000500000000000000" pitchFamily="2" charset="0"/>
              </a:rPr>
              <a:t>B C D F G H I L M O P R S W X b c d f g h I l m o p r s w x</a:t>
            </a:r>
            <a:endParaRPr lang="en-US" sz="1400" b="1" dirty="0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410470591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_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529167" y="1800000"/>
            <a:ext cx="11135785" cy="3852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5123000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eynote Cover Page w. Bright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368127A-B068-4F16-BC03-AF06DDDB17A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                                                                         Click icon to add a bright image</a:t>
            </a:r>
          </a:p>
        </p:txBody>
      </p:sp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288721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6000" b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Keynote cover page,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Black, 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Speaker,</a:t>
            </a:r>
            <a:br>
              <a:rPr lang="en-US" dirty="0"/>
            </a:br>
            <a:r>
              <a:rPr lang="en-US" dirty="0"/>
              <a:t>Ericsson Black,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E0F7625D-2507-407E-B5D2-5964ED88BA9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90452" y="476250"/>
            <a:ext cx="256032" cy="256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7055427"/>
      </p:ext>
    </p:extLst>
  </p:cSld>
  <p:clrMapOvr>
    <a:masterClrMapping/>
  </p:clrMapOvr>
  <p:hf sldNum="0" hdr="0" ftr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eynote Cover Page w. Dark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368127A-B068-4F16-BC03-AF06DDDB17A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/>
          </a:solidFill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                                                                      Click icon to add a dark image</a:t>
            </a:r>
          </a:p>
        </p:txBody>
      </p:sp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288721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Keynote cover cage,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Speaker,</a:t>
            </a:r>
            <a:br>
              <a:rPr lang="en-US" dirty="0"/>
            </a:br>
            <a:r>
              <a:rPr lang="en-US" dirty="0"/>
              <a:t>Ericsson Black, Ericsson Hilda 20pt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7753C092-06FE-4B22-BAB1-EBEB69074D0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4663325"/>
      </p:ext>
    </p:extLst>
  </p:cSld>
  <p:clrMapOvr>
    <a:masterClrMapping/>
  </p:clrMapOvr>
  <p:hf sldNum="0" hdr="0" ftr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11" name="Title_TM">
            <a:extLst>
              <a:ext uri="{FF2B5EF4-FFF2-40B4-BE49-F238E27FC236}">
                <a16:creationId xmlns:a16="http://schemas.microsoft.com/office/drawing/2014/main" id="{48FE7FF9-3930-4C4A-8BC6-EB9A286812D4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2" name="SubTitle_TM">
            <a:extLst>
              <a:ext uri="{FF2B5EF4-FFF2-40B4-BE49-F238E27FC236}">
                <a16:creationId xmlns:a16="http://schemas.microsoft.com/office/drawing/2014/main" id="{A60848B0-180A-4C02-A8B3-E172AF538B6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5035D0DD-E99D-4FBA-B8C0-65E91EC0492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8219646"/>
      </p:ext>
    </p:extLst>
  </p:cSld>
  <p:clrMapOvr>
    <a:masterClrMapping/>
  </p:clrMapOvr>
  <p:hf sldNum="0" hdr="0" ftr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 dirty="0">
              <a:latin typeface="Ericsson Hilda Light" panose="00000400000000000000" pitchFamily="2" charset="0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4F3FE80A-6B53-492B-8FC1-A575806A0D00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3AECA499-20B0-4F79-85A2-1C9D1BFBB0C0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BB77A080-9B1F-4D75-A79E-8C7540FBB16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406540"/>
      </p:ext>
    </p:extLst>
  </p:cSld>
  <p:clrMapOvr>
    <a:masterClrMapping/>
  </p:clrMapOvr>
  <p:hf sldNum="0" hdr="0" ftr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6AB007D5-DA18-4842-9C2D-8C72512602C0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0D3699C9-F9CA-4781-89C3-F0A901D1F1AF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01042C2C-5CDA-4F99-B59E-8CE43FEF21B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0366910"/>
      </p:ext>
    </p:extLst>
  </p:cSld>
  <p:clrMapOvr>
    <a:masterClrMapping/>
  </p:clrMapOvr>
  <p:hf sldNum="0" hdr="0" ftr="0"/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image" Target="../media/image2.sv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image" Target="../media/image1.png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479425" y="1844675"/>
            <a:ext cx="11233150" cy="4392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Fifths level</a:t>
            </a:r>
          </a:p>
        </p:txBody>
      </p:sp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/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sp>
        <p:nvSpPr>
          <p:cNvPr id="2" name="txtfooterCopy">
            <a:extLst>
              <a:ext uri="{FF2B5EF4-FFF2-40B4-BE49-F238E27FC236}">
                <a16:creationId xmlns:a16="http://schemas.microsoft.com/office/drawing/2014/main" id="{B5D66844-3D70-468C-AC9F-76DF3D537153}"/>
              </a:ext>
            </a:extLst>
          </p:cNvPr>
          <p:cNvSpPr txBox="1"/>
          <p:nvPr userDrawn="1"/>
        </p:nvSpPr>
        <p:spPr>
          <a:xfrm>
            <a:off x="527050" y="6524625"/>
            <a:ext cx="9865783" cy="215900"/>
          </a:xfrm>
          <a:prstGeom prst="rect">
            <a:avLst/>
          </a:prstGeom>
          <a:noFill/>
        </p:spPr>
        <p:txBody>
          <a:bodyPr vert="horz" wrap="none" lIns="0" tIns="0" rIns="0" bIns="0" rtlCol="0">
            <a:noAutofit/>
          </a:bodyPr>
          <a:lstStyle/>
          <a:p>
            <a:pPr algn="l"/>
            <a:r>
              <a:rPr lang="en-US" sz="800" b="0" i="0" u="none">
                <a:solidFill>
                  <a:srgbClr val="1A1816"/>
                </a:solidFill>
                <a:latin typeface="+mn-lt"/>
              </a:rPr>
              <a:t>2019-04-29  |    |  Page </a:t>
            </a:r>
            <a:fld id="{5D59E7C5-A2D8-4659-A361-81BCBD7D802C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DE25556D-527C-4037-A1EA-D4D374B5DCA7}"/>
              </a:ext>
            </a:extLst>
          </p:cNvPr>
          <p:cNvPicPr>
            <a:picLocks noChangeAspect="1"/>
          </p:cNvPicPr>
          <p:nvPr userDrawn="1"/>
        </p:nvPicPr>
        <p:blipFill>
          <a:blip r:embed="rId4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9"/>
              </a:ext>
            </a:extLst>
          </a:blip>
          <a:stretch>
            <a:fillRect/>
          </a:stretch>
        </p:blipFill>
        <p:spPr>
          <a:xfrm>
            <a:off x="11490452" y="476250"/>
            <a:ext cx="256032" cy="256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30647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5" r:id="rId2"/>
    <p:sldLayoutId id="2147483693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0" r:id="rId12"/>
    <p:sldLayoutId id="2147483671" r:id="rId13"/>
    <p:sldLayoutId id="2147483672" r:id="rId14"/>
    <p:sldLayoutId id="2147483691" r:id="rId15"/>
    <p:sldLayoutId id="2147483673" r:id="rId16"/>
    <p:sldLayoutId id="2147483697" r:id="rId17"/>
    <p:sldLayoutId id="2147483698" r:id="rId18"/>
    <p:sldLayoutId id="2147483699" r:id="rId19"/>
    <p:sldLayoutId id="2147483700" r:id="rId20"/>
    <p:sldLayoutId id="2147483701" r:id="rId21"/>
    <p:sldLayoutId id="2147483702" r:id="rId22"/>
    <p:sldLayoutId id="2147483703" r:id="rId23"/>
    <p:sldLayoutId id="2147483674" r:id="rId24"/>
    <p:sldLayoutId id="2147483694" r:id="rId25"/>
    <p:sldLayoutId id="2147483682" r:id="rId26"/>
    <p:sldLayoutId id="2147483683" r:id="rId27"/>
    <p:sldLayoutId id="2147483684" r:id="rId28"/>
    <p:sldLayoutId id="2147483685" r:id="rId29"/>
    <p:sldLayoutId id="2147483675" r:id="rId30"/>
    <p:sldLayoutId id="2147483676" r:id="rId31"/>
    <p:sldLayoutId id="2147483686" r:id="rId32"/>
    <p:sldLayoutId id="2147483687" r:id="rId33"/>
    <p:sldLayoutId id="2147483688" r:id="rId34"/>
    <p:sldLayoutId id="2147483689" r:id="rId35"/>
    <p:sldLayoutId id="2147483696" r:id="rId36"/>
    <p:sldLayoutId id="2147483677" r:id="rId37"/>
    <p:sldLayoutId id="2147483678" r:id="rId38"/>
    <p:sldLayoutId id="2147483679" r:id="rId39"/>
    <p:sldLayoutId id="2147483680" r:id="rId40"/>
    <p:sldLayoutId id="2147483690" r:id="rId41"/>
    <p:sldLayoutId id="2147483681" r:id="rId42"/>
    <p:sldLayoutId id="2147483692" r:id="rId43"/>
    <p:sldLayoutId id="2147483704" r:id="rId44"/>
    <p:sldLayoutId id="2147483705" r:id="rId45"/>
    <p:sldLayoutId id="2147483706" r:id="rId46"/>
  </p:sldLayoutIdLst>
  <p:hf sldNum="0" hdr="0" ftr="0" dt="0"/>
  <p:txStyles>
    <p:titleStyle>
      <a:lvl1pPr algn="l" rtl="0" eaLnBrk="1" fontAlgn="base" hangingPunct="1">
        <a:lnSpc>
          <a:spcPct val="85000"/>
        </a:lnSpc>
        <a:spcBef>
          <a:spcPts val="300"/>
        </a:spcBef>
        <a:spcAft>
          <a:spcPct val="0"/>
        </a:spcAft>
        <a:defRPr sz="4000" kern="1400" spc="-16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2pPr>
      <a:lvl3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3pPr>
      <a:lvl4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4pPr>
      <a:lvl5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9pPr>
    </p:titleStyle>
    <p:bodyStyle>
      <a:lvl1pPr marL="342900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  <a:ea typeface="+mn-ea"/>
          <a:cs typeface="+mn-cs"/>
        </a:defRPr>
      </a:lvl1pPr>
      <a:lvl2pPr marL="712788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2pPr>
      <a:lvl3pPr marL="1079500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3pPr>
      <a:lvl4pPr marL="1435100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4pPr>
      <a:lvl5pPr marL="1770063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5pPr>
      <a:lvl6pPr marL="20716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6pPr>
      <a:lvl7pPr marL="25288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7pPr>
      <a:lvl8pPr marL="29860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8pPr>
      <a:lvl9pPr marL="34432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300">
          <p15:clr>
            <a:srgbClr val="A4A3A4"/>
          </p15:clr>
        </p15:guide>
        <p15:guide id="2" pos="302">
          <p15:clr>
            <a:srgbClr val="A4A3A4"/>
          </p15:clr>
        </p15:guide>
        <p15:guide id="3" pos="1935">
          <p15:clr>
            <a:srgbClr val="A4A3A4"/>
          </p15:clr>
        </p15:guide>
        <p15:guide id="4" orient="horz" pos="981">
          <p15:clr>
            <a:srgbClr val="A4A3A4"/>
          </p15:clr>
        </p15:guide>
        <p15:guide id="6" pos="2116">
          <p15:clr>
            <a:srgbClr val="A4A3A4"/>
          </p15:clr>
        </p15:guide>
        <p15:guide id="7" pos="3931">
          <p15:clr>
            <a:srgbClr val="A4A3A4"/>
          </p15:clr>
        </p15:guide>
        <p15:guide id="9" pos="3749">
          <p15:clr>
            <a:srgbClr val="A4A3A4"/>
          </p15:clr>
        </p15:guide>
        <p15:guide id="10" pos="5564">
          <p15:clr>
            <a:srgbClr val="A4A3A4"/>
          </p15:clr>
        </p15:guide>
        <p15:guide id="12" pos="5745">
          <p15:clr>
            <a:srgbClr val="A4A3A4"/>
          </p15:clr>
        </p15:guide>
        <p15:guide id="13" pos="7378">
          <p15:clr>
            <a:srgbClr val="A4A3A4"/>
          </p15:clr>
        </p15:guide>
        <p15:guide id="16" orient="horz" pos="2478">
          <p15:clr>
            <a:srgbClr val="A4A3A4"/>
          </p15:clr>
        </p15:guide>
        <p15:guide id="17" orient="horz" pos="2614">
          <p15:clr>
            <a:srgbClr val="A4A3A4"/>
          </p15:clr>
        </p15:guide>
        <p15:guide id="18" orient="horz" pos="3929">
          <p15:clr>
            <a:srgbClr val="A4A3A4"/>
          </p15:clr>
        </p15:guide>
        <p15:guide id="19" orient="horz" pos="4110">
          <p15:clr>
            <a:srgbClr val="A4A3A4"/>
          </p15:clr>
        </p15:guide>
        <p15:guide id="20" orient="horz" pos="1162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file:///C:\Users\rdcgajy\Documents\3GPP_meetings\SA2#132_XiAn\Docs\S2-1903829.zip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6.xml"/><Relationship Id="rId4" Type="http://schemas.openxmlformats.org/officeDocument/2006/relationships/hyperlink" Target="file:///C:\Users\rdcgajy\Documents\3GPP_meetings\SA2#132_XiAn\Docs\S2-1903830.zip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olo 1">
            <a:extLst>
              <a:ext uri="{FF2B5EF4-FFF2-40B4-BE49-F238E27FC236}">
                <a16:creationId xmlns:a16="http://schemas.microsoft.com/office/drawing/2014/main" id="{EB6F03F3-1199-4BDC-B39F-3728C3F6A9F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62940" y="1385455"/>
            <a:ext cx="10577715" cy="4562764"/>
          </a:xfrm>
        </p:spPr>
        <p:txBody>
          <a:bodyPr>
            <a:noAutofit/>
          </a:bodyPr>
          <a:lstStyle/>
          <a:p>
            <a:r>
              <a:rPr lang="en-GB" sz="2800" b="1" dirty="0"/>
              <a:t>Source:	Ericsson</a:t>
            </a:r>
            <a:br>
              <a:rPr lang="en-GB" sz="2800" b="1" dirty="0"/>
            </a:br>
            <a:br>
              <a:rPr lang="en-US" sz="2800" b="1" dirty="0"/>
            </a:br>
            <a:r>
              <a:rPr lang="en-GB" sz="2800" b="1" dirty="0"/>
              <a:t>Title:	</a:t>
            </a:r>
            <a:r>
              <a:rPr lang="en-US" sz="2800" b="1" dirty="0"/>
              <a:t> Handling of Emergency Session during Handover </a:t>
            </a:r>
            <a:br>
              <a:rPr lang="en-GB" sz="2400" b="1" dirty="0"/>
            </a:br>
            <a:br>
              <a:rPr lang="en-US" sz="2800" b="1" dirty="0"/>
            </a:br>
            <a:r>
              <a:rPr lang="en-GB" sz="2800" b="1" dirty="0"/>
              <a:t>Document for:		Discussion/Agreement</a:t>
            </a:r>
            <a:br>
              <a:rPr lang="en-GB" sz="2800" b="1" dirty="0"/>
            </a:br>
            <a:br>
              <a:rPr lang="en-US" sz="2800" b="1" dirty="0"/>
            </a:br>
            <a:r>
              <a:rPr lang="en-GB" sz="2800" b="1" dirty="0"/>
              <a:t>Agenda Item:		6.5.9, 6.5.10</a:t>
            </a:r>
            <a:br>
              <a:rPr lang="en-GB" sz="2800" b="1" dirty="0"/>
            </a:br>
            <a:br>
              <a:rPr lang="en-US" sz="2800" b="1" dirty="0"/>
            </a:br>
            <a:r>
              <a:rPr lang="en-GB" sz="2800" b="1" dirty="0"/>
              <a:t>Work Item / Release:	5GS_Ph1</a:t>
            </a:r>
            <a:br>
              <a:rPr lang="en-US" b="1" dirty="0"/>
            </a:br>
            <a:endParaRPr lang="it-IT" sz="3600" b="1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2A387F49-47EC-4C6F-980A-C786EA00328F}"/>
              </a:ext>
            </a:extLst>
          </p:cNvPr>
          <p:cNvSpPr/>
          <p:nvPr/>
        </p:nvSpPr>
        <p:spPr>
          <a:xfrm>
            <a:off x="352797" y="220264"/>
            <a:ext cx="730414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/>
            <a:r>
              <a:rPr lang="en-GB" b="1" dirty="0"/>
              <a:t>SA WG2 Meeting #133</a:t>
            </a:r>
            <a:br>
              <a:rPr lang="en-GB" b="1"/>
            </a:br>
            <a:r>
              <a:rPr lang="en-GB" b="1"/>
              <a:t>Reno, Nevada, USA, 13-17 May 2019</a:t>
            </a:r>
            <a:endParaRPr lang="en-GB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2D94EE2-8A3C-4776-ABED-4EFAEBE4F04D}"/>
              </a:ext>
            </a:extLst>
          </p:cNvPr>
          <p:cNvSpPr txBox="1"/>
          <p:nvPr/>
        </p:nvSpPr>
        <p:spPr>
          <a:xfrm>
            <a:off x="8526123" y="343374"/>
            <a:ext cx="24466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2000" b="1" dirty="0" err="1"/>
              <a:t>Tdoc</a:t>
            </a:r>
            <a:r>
              <a:rPr lang="en-GB" sz="2000" b="1" dirty="0"/>
              <a:t> S2-1905083</a:t>
            </a:r>
          </a:p>
        </p:txBody>
      </p:sp>
    </p:spTree>
    <p:extLst>
      <p:ext uri="{BB962C8B-B14F-4D97-AF65-F5344CB8AC3E}">
        <p14:creationId xmlns:p14="http://schemas.microsoft.com/office/powerpoint/2010/main" val="21894758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46CD5733-4682-4252-9ED2-C584BAB50BE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9408" y="1080766"/>
            <a:ext cx="11302277" cy="4331743"/>
          </a:xfrm>
        </p:spPr>
        <p:txBody>
          <a:bodyPr/>
          <a:lstStyle/>
          <a:p>
            <a:r>
              <a:rPr lang="en-US" dirty="0"/>
              <a:t>During SA2#132</a:t>
            </a:r>
          </a:p>
          <a:p>
            <a:pPr lvl="1"/>
            <a:r>
              <a:rPr lang="en-GB" u="sng" dirty="0">
                <a:solidFill>
                  <a:srgbClr val="0000FF"/>
                </a:solidFill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  <a:hlinkClick r:id="rId3"/>
              </a:rPr>
              <a:t>S2-1903829</a:t>
            </a:r>
            <a:r>
              <a:rPr lang="en-GB" u="sng" dirty="0">
                <a:solidFill>
                  <a:srgbClr val="0000FF"/>
                </a:solidFill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dirty="0"/>
              <a:t>(Rel-15) and </a:t>
            </a:r>
            <a:r>
              <a:rPr lang="en-GB" u="sng" dirty="0">
                <a:solidFill>
                  <a:srgbClr val="0000FF"/>
                </a:solidFill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  <a:hlinkClick r:id="rId4"/>
              </a:rPr>
              <a:t>S2-1903830</a:t>
            </a:r>
            <a:r>
              <a:rPr lang="en-GB" u="sng" dirty="0">
                <a:solidFill>
                  <a:srgbClr val="0000FF"/>
                </a:solidFill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dirty="0"/>
              <a:t>(Rel-16) “</a:t>
            </a:r>
            <a:r>
              <a:rPr lang="en-GB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Correction of ePDG-5GS emergency session handover</a:t>
            </a:r>
            <a:r>
              <a:rPr lang="en-US" dirty="0"/>
              <a:t>” were discussed</a:t>
            </a:r>
            <a:endParaRPr lang="en-US" dirty="0"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dirty="0"/>
              <a:t>A holistic approach should be taken to cover other emergency handover scenarios, e.g. EPS to 5GC/N3IWF and EPS to 5GS mobility without N26.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86A3B5CC-63C2-4ED6-8AB7-188AD958FA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600795"/>
          </a:xfrm>
        </p:spPr>
        <p:txBody>
          <a:bodyPr/>
          <a:lstStyle/>
          <a:p>
            <a:r>
              <a:rPr lang="en-US" dirty="0"/>
              <a:t>Background</a:t>
            </a:r>
          </a:p>
        </p:txBody>
      </p:sp>
    </p:spTree>
    <p:extLst>
      <p:ext uri="{BB962C8B-B14F-4D97-AF65-F5344CB8AC3E}">
        <p14:creationId xmlns:p14="http://schemas.microsoft.com/office/powerpoint/2010/main" val="41572790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84493F11-5B08-4A38-A016-9325BD4F04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8692" y="640563"/>
            <a:ext cx="6183055" cy="1260054"/>
          </a:xfrm>
        </p:spPr>
        <p:txBody>
          <a:bodyPr/>
          <a:lstStyle/>
          <a:p>
            <a:r>
              <a:rPr lang="en-US" sz="1800" dirty="0"/>
              <a:t>Between N3GPP and 3GPP</a:t>
            </a:r>
            <a:endParaRPr lang="en-US" sz="1800" dirty="0">
              <a:solidFill>
                <a:srgbClr val="0070C0"/>
              </a:solidFill>
            </a:endParaRPr>
          </a:p>
          <a:p>
            <a:pPr lvl="1"/>
            <a:r>
              <a:rPr lang="en-US" sz="1800" dirty="0">
                <a:solidFill>
                  <a:srgbClr val="0070C0"/>
                </a:solidFill>
              </a:rPr>
              <a:t>Scenario-1 EPC/</a:t>
            </a:r>
            <a:r>
              <a:rPr lang="en-US" sz="1800" dirty="0" err="1">
                <a:solidFill>
                  <a:srgbClr val="0070C0"/>
                </a:solidFill>
              </a:rPr>
              <a:t>ePDG</a:t>
            </a:r>
            <a:r>
              <a:rPr lang="en-US" sz="1800" dirty="0">
                <a:solidFill>
                  <a:srgbClr val="0070C0"/>
                </a:solidFill>
              </a:rPr>
              <a:t> -5GS</a:t>
            </a:r>
          </a:p>
          <a:p>
            <a:pPr lvl="1"/>
            <a:r>
              <a:rPr lang="en-US" sz="1800" dirty="0">
                <a:solidFill>
                  <a:schemeClr val="accent5"/>
                </a:solidFill>
              </a:rPr>
              <a:t>Scenario-2 EPS -5GC/N3IWF</a:t>
            </a:r>
          </a:p>
          <a:p>
            <a:pPr lvl="1"/>
            <a:r>
              <a:rPr lang="en-US" sz="1800" dirty="0"/>
              <a:t>Scenario-3 5GC/N3IWF – 5GS</a:t>
            </a:r>
          </a:p>
          <a:p>
            <a:endParaRPr lang="en-US" dirty="0">
              <a:solidFill>
                <a:srgbClr val="0070C0"/>
              </a:solidFill>
            </a:endParaRPr>
          </a:p>
          <a:p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1E140E5-2FCE-49E2-86D4-4A5094223A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0615" y="104321"/>
            <a:ext cx="9992784" cy="527661"/>
          </a:xfrm>
        </p:spPr>
        <p:txBody>
          <a:bodyPr/>
          <a:lstStyle/>
          <a:p>
            <a:r>
              <a:rPr lang="en-US" sz="3200" dirty="0"/>
              <a:t>Discussion - Handover Scenarios of Emergency Service</a:t>
            </a: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BA19931C-7145-435F-80A0-A5B3BD58038E}"/>
              </a:ext>
            </a:extLst>
          </p:cNvPr>
          <p:cNvSpPr/>
          <p:nvPr/>
        </p:nvSpPr>
        <p:spPr bwMode="auto">
          <a:xfrm>
            <a:off x="4830070" y="3221245"/>
            <a:ext cx="846862" cy="396079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sz="1400" b="0" i="0" u="none" strike="noStrike" cap="none" normalizeH="0" baseline="0" dirty="0">
                <a:ln>
                  <a:noFill/>
                </a:ln>
                <a:effectLst/>
                <a:latin typeface="+mn-lt"/>
              </a:rPr>
              <a:t>MME</a:t>
            </a: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2AECEA1F-46D5-4A25-8761-1C29852574EC}"/>
              </a:ext>
            </a:extLst>
          </p:cNvPr>
          <p:cNvSpPr/>
          <p:nvPr/>
        </p:nvSpPr>
        <p:spPr bwMode="auto">
          <a:xfrm>
            <a:off x="5063235" y="4817919"/>
            <a:ext cx="729657" cy="710306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tabLst/>
            </a:pPr>
            <a:endParaRPr kumimoji="0" lang="en-US" sz="1400" b="0" i="0" u="none" strike="noStrike" cap="none" normalizeH="0" baseline="0" dirty="0">
              <a:ln>
                <a:noFill/>
              </a:ln>
              <a:effectLst/>
              <a:latin typeface="+mn-lt"/>
            </a:endParaRPr>
          </a:p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sz="1400" b="0" i="0" u="none" strike="noStrike" cap="none" normalizeH="0" baseline="0" dirty="0">
                <a:ln>
                  <a:noFill/>
                </a:ln>
                <a:effectLst/>
                <a:latin typeface="+mn-lt"/>
              </a:rPr>
              <a:t>AMF</a:t>
            </a:r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710164B5-B80D-44A4-AED4-8607FA30EDDF}"/>
              </a:ext>
            </a:extLst>
          </p:cNvPr>
          <p:cNvSpPr/>
          <p:nvPr/>
        </p:nvSpPr>
        <p:spPr bwMode="auto">
          <a:xfrm>
            <a:off x="6311747" y="3262608"/>
            <a:ext cx="608632" cy="336536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fontAlgn="base">
              <a:spcBef>
                <a:spcPts val="300"/>
              </a:spcBef>
              <a:spcAft>
                <a:spcPct val="0"/>
              </a:spcAft>
            </a:pPr>
            <a:r>
              <a:rPr lang="en-US" sz="1400" dirty="0"/>
              <a:t>SGW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CCF28B8-950D-40C0-A0C3-85CF44325F56}"/>
              </a:ext>
            </a:extLst>
          </p:cNvPr>
          <p:cNvSpPr/>
          <p:nvPr/>
        </p:nvSpPr>
        <p:spPr bwMode="auto">
          <a:xfrm>
            <a:off x="7577593" y="4150541"/>
            <a:ext cx="740572" cy="217585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tabLst/>
            </a:pPr>
            <a:r>
              <a:rPr lang="en-US" sz="1400" dirty="0"/>
              <a:t>PGW-C</a:t>
            </a:r>
            <a:endParaRPr kumimoji="0" lang="en-US" sz="1400" b="0" i="0" u="none" strike="noStrike" cap="none" normalizeH="0" baseline="0" dirty="0">
              <a:ln>
                <a:noFill/>
              </a:ln>
              <a:effectLst/>
              <a:latin typeface="+mn-lt"/>
            </a:endParaRPr>
          </a:p>
        </p:txBody>
      </p: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99F0A163-CD7F-4137-AD7D-9903678614A9}"/>
              </a:ext>
            </a:extLst>
          </p:cNvPr>
          <p:cNvSpPr/>
          <p:nvPr/>
        </p:nvSpPr>
        <p:spPr bwMode="auto">
          <a:xfrm>
            <a:off x="4856518" y="4141697"/>
            <a:ext cx="1073227" cy="22972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tabLst/>
            </a:pPr>
            <a:r>
              <a:rPr lang="en-US" sz="1400" dirty="0"/>
              <a:t>HSS+UDM</a:t>
            </a:r>
            <a:endParaRPr kumimoji="0" lang="en-US" sz="1400" b="0" i="0" u="none" strike="noStrike" cap="none" normalizeH="0" baseline="0" dirty="0">
              <a:ln>
                <a:noFill/>
              </a:ln>
              <a:effectLst/>
              <a:latin typeface="+mn-lt"/>
            </a:endParaRPr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46CE05F8-3A46-419D-88B9-469FBAB5D1D2}"/>
              </a:ext>
            </a:extLst>
          </p:cNvPr>
          <p:cNvSpPr/>
          <p:nvPr/>
        </p:nvSpPr>
        <p:spPr bwMode="auto">
          <a:xfrm>
            <a:off x="4795551" y="2276010"/>
            <a:ext cx="846862" cy="396079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sz="1400" b="0" i="0" u="none" strike="noStrike" cap="none" normalizeH="0" baseline="0" dirty="0">
                <a:ln>
                  <a:noFill/>
                </a:ln>
                <a:effectLst/>
                <a:latin typeface="+mn-lt"/>
              </a:rPr>
              <a:t>ePDG</a:t>
            </a:r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930DCD5A-01EC-4A40-B690-40BCB55805A8}"/>
              </a:ext>
            </a:extLst>
          </p:cNvPr>
          <p:cNvSpPr/>
          <p:nvPr/>
        </p:nvSpPr>
        <p:spPr bwMode="auto">
          <a:xfrm>
            <a:off x="3548321" y="4730230"/>
            <a:ext cx="992512" cy="27081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sz="1400" b="0" i="0" u="none" strike="noStrike" cap="none" normalizeH="0" baseline="0" dirty="0">
                <a:ln>
                  <a:noFill/>
                </a:ln>
                <a:effectLst/>
                <a:latin typeface="+mn-lt"/>
              </a:rPr>
              <a:t>NG-RAN</a:t>
            </a:r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55D6444C-4760-43A3-BFCC-E3E046A4D087}"/>
              </a:ext>
            </a:extLst>
          </p:cNvPr>
          <p:cNvSpPr/>
          <p:nvPr/>
        </p:nvSpPr>
        <p:spPr bwMode="auto">
          <a:xfrm>
            <a:off x="3448977" y="3256263"/>
            <a:ext cx="846862" cy="396079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sz="1400" b="0" i="0" u="none" strike="noStrike" cap="none" normalizeH="0" baseline="0" dirty="0" err="1">
                <a:ln>
                  <a:noFill/>
                </a:ln>
                <a:effectLst/>
                <a:latin typeface="+mn-lt"/>
              </a:rPr>
              <a:t>eNB</a:t>
            </a:r>
            <a:endParaRPr kumimoji="0" lang="en-US" sz="1400" b="0" i="0" u="none" strike="noStrike" cap="none" normalizeH="0" baseline="0" dirty="0">
              <a:ln>
                <a:noFill/>
              </a:ln>
              <a:effectLst/>
              <a:latin typeface="+mn-lt"/>
            </a:endParaRP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56404627-0265-4E3D-B9F4-BFDCADDFE676}"/>
              </a:ext>
            </a:extLst>
          </p:cNvPr>
          <p:cNvSpPr/>
          <p:nvPr/>
        </p:nvSpPr>
        <p:spPr bwMode="auto">
          <a:xfrm>
            <a:off x="3741913" y="5344380"/>
            <a:ext cx="792533" cy="315135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sz="1400" b="0" i="0" u="none" strike="noStrike" cap="none" normalizeH="0" baseline="0" dirty="0">
                <a:ln>
                  <a:noFill/>
                </a:ln>
                <a:effectLst/>
                <a:latin typeface="+mn-lt"/>
              </a:rPr>
              <a:t>N3IWF</a:t>
            </a:r>
          </a:p>
        </p:txBody>
      </p:sp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id="{0B935E06-E291-4717-9BB9-31D9EEF1F754}"/>
              </a:ext>
            </a:extLst>
          </p:cNvPr>
          <p:cNvSpPr/>
          <p:nvPr/>
        </p:nvSpPr>
        <p:spPr bwMode="auto">
          <a:xfrm>
            <a:off x="3497567" y="2299849"/>
            <a:ext cx="846862" cy="396079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tabLst/>
            </a:pPr>
            <a:r>
              <a:rPr lang="en-US" sz="1200" dirty="0"/>
              <a:t>WLAN AP</a:t>
            </a:r>
            <a:endParaRPr kumimoji="0" lang="en-US" sz="1200" b="0" i="0" u="none" strike="noStrike" cap="none" normalizeH="0" baseline="0" dirty="0">
              <a:ln>
                <a:noFill/>
              </a:ln>
              <a:effectLst/>
              <a:latin typeface="+mn-lt"/>
            </a:endParaRPr>
          </a:p>
        </p:txBody>
      </p:sp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829BB974-B90A-4907-AD9A-DBA59AC94587}"/>
              </a:ext>
            </a:extLst>
          </p:cNvPr>
          <p:cNvSpPr/>
          <p:nvPr/>
        </p:nvSpPr>
        <p:spPr bwMode="auto">
          <a:xfrm>
            <a:off x="3054573" y="1989081"/>
            <a:ext cx="3531767" cy="840276"/>
          </a:xfrm>
          <a:prstGeom prst="roundRect">
            <a:avLst/>
          </a:prstGeom>
          <a:noFill/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sz="1400" b="0" i="0" u="none" strike="noStrike" cap="none" normalizeH="0" baseline="0" dirty="0">
                <a:ln>
                  <a:noFill/>
                </a:ln>
                <a:effectLst/>
                <a:latin typeface="+mn-lt"/>
              </a:rPr>
              <a:t>EPC/</a:t>
            </a:r>
            <a:r>
              <a:rPr lang="en-US" sz="1400" dirty="0"/>
              <a:t>ePDG</a:t>
            </a:r>
            <a:endParaRPr kumimoji="0" lang="en-US" sz="1400" b="0" i="0" u="none" strike="noStrike" cap="none" normalizeH="0" baseline="0" dirty="0">
              <a:ln>
                <a:noFill/>
              </a:ln>
              <a:effectLst/>
              <a:latin typeface="+mn-lt"/>
            </a:endParaRPr>
          </a:p>
        </p:txBody>
      </p: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6F305F7C-8E9F-49A9-924F-22663DF6EE2B}"/>
              </a:ext>
            </a:extLst>
          </p:cNvPr>
          <p:cNvSpPr/>
          <p:nvPr/>
        </p:nvSpPr>
        <p:spPr bwMode="auto">
          <a:xfrm>
            <a:off x="3054572" y="2976641"/>
            <a:ext cx="3985853" cy="1136278"/>
          </a:xfrm>
          <a:prstGeom prst="roundRect">
            <a:avLst/>
          </a:prstGeom>
          <a:noFill/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sz="1400" b="0" i="0" u="none" strike="noStrike" cap="none" normalizeH="0" baseline="0" dirty="0">
                <a:ln>
                  <a:noFill/>
                </a:ln>
                <a:effectLst/>
                <a:latin typeface="+mn-lt"/>
              </a:rPr>
              <a:t>EPC/LTE</a:t>
            </a:r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id="{CE81CBBA-9F81-42D6-AA23-003562E77819}"/>
              </a:ext>
            </a:extLst>
          </p:cNvPr>
          <p:cNvSpPr/>
          <p:nvPr/>
        </p:nvSpPr>
        <p:spPr bwMode="auto">
          <a:xfrm>
            <a:off x="3179656" y="4744108"/>
            <a:ext cx="2328673" cy="479565"/>
          </a:xfrm>
          <a:prstGeom prst="ellipse">
            <a:avLst/>
          </a:prstGeom>
          <a:noFill/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fontAlgn="base">
              <a:spcBef>
                <a:spcPts val="300"/>
              </a:spcBef>
              <a:spcAft>
                <a:spcPct val="0"/>
              </a:spcAft>
            </a:pPr>
            <a:endParaRPr lang="en-US" sz="1400" dirty="0" err="1"/>
          </a:p>
        </p:txBody>
      </p:sp>
      <p:sp>
        <p:nvSpPr>
          <p:cNvPr id="37" name="Oval 36">
            <a:extLst>
              <a:ext uri="{FF2B5EF4-FFF2-40B4-BE49-F238E27FC236}">
                <a16:creationId xmlns:a16="http://schemas.microsoft.com/office/drawing/2014/main" id="{C4FC56C1-C294-40C1-BA28-8B48B7DF878D}"/>
              </a:ext>
            </a:extLst>
          </p:cNvPr>
          <p:cNvSpPr/>
          <p:nvPr/>
        </p:nvSpPr>
        <p:spPr bwMode="auto">
          <a:xfrm>
            <a:off x="3136224" y="5273816"/>
            <a:ext cx="2319231" cy="414477"/>
          </a:xfrm>
          <a:prstGeom prst="ellipse">
            <a:avLst/>
          </a:prstGeom>
          <a:noFill/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fontAlgn="base">
              <a:spcBef>
                <a:spcPts val="300"/>
              </a:spcBef>
              <a:spcAft>
                <a:spcPct val="0"/>
              </a:spcAft>
            </a:pPr>
            <a:endParaRPr lang="en-US" sz="1400" dirty="0" err="1"/>
          </a:p>
        </p:txBody>
      </p:sp>
      <p:sp>
        <p:nvSpPr>
          <p:cNvPr id="46" name="Freeform: Shape 45">
            <a:extLst>
              <a:ext uri="{FF2B5EF4-FFF2-40B4-BE49-F238E27FC236}">
                <a16:creationId xmlns:a16="http://schemas.microsoft.com/office/drawing/2014/main" id="{17FF9C1E-0D30-4ACE-B6F0-77612703EA37}"/>
              </a:ext>
            </a:extLst>
          </p:cNvPr>
          <p:cNvSpPr/>
          <p:nvPr/>
        </p:nvSpPr>
        <p:spPr bwMode="auto">
          <a:xfrm>
            <a:off x="1131745" y="2566174"/>
            <a:ext cx="1872968" cy="2352908"/>
          </a:xfrm>
          <a:custGeom>
            <a:avLst/>
            <a:gdLst>
              <a:gd name="connsiteX0" fmla="*/ 2240403 w 2322699"/>
              <a:gd name="connsiteY0" fmla="*/ 3035808 h 3035808"/>
              <a:gd name="connsiteX1" fmla="*/ 123 w 2322699"/>
              <a:gd name="connsiteY1" fmla="*/ 2487168 h 3035808"/>
              <a:gd name="connsiteX2" fmla="*/ 2322699 w 2322699"/>
              <a:gd name="connsiteY2" fmla="*/ 0 h 30358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322699" h="3035808">
                <a:moveTo>
                  <a:pt x="2240403" y="3035808"/>
                </a:moveTo>
                <a:cubicBezTo>
                  <a:pt x="1113405" y="3014472"/>
                  <a:pt x="-13593" y="2993136"/>
                  <a:pt x="123" y="2487168"/>
                </a:cubicBezTo>
                <a:cubicBezTo>
                  <a:pt x="13839" y="1981200"/>
                  <a:pt x="1168269" y="990600"/>
                  <a:pt x="2322699" y="0"/>
                </a:cubicBezTo>
              </a:path>
            </a:pathLst>
          </a:custGeom>
          <a:noFill/>
          <a:ln w="2857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D3E9F4AC-CE42-47D6-A42E-993A572EBEEB}"/>
              </a:ext>
            </a:extLst>
          </p:cNvPr>
          <p:cNvSpPr txBox="1"/>
          <p:nvPr/>
        </p:nvSpPr>
        <p:spPr bwMode="auto">
          <a:xfrm rot="19131669">
            <a:off x="1332714" y="2810730"/>
            <a:ext cx="1655391" cy="49648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1200" dirty="0">
                <a:solidFill>
                  <a:srgbClr val="0070C0"/>
                </a:solidFill>
              </a:rPr>
              <a:t>Scenario-1 5GS &lt;-&gt; EPC/ePDG</a:t>
            </a:r>
          </a:p>
        </p:txBody>
      </p:sp>
      <p:sp>
        <p:nvSpPr>
          <p:cNvPr id="48" name="Freeform: Shape 47">
            <a:extLst>
              <a:ext uri="{FF2B5EF4-FFF2-40B4-BE49-F238E27FC236}">
                <a16:creationId xmlns:a16="http://schemas.microsoft.com/office/drawing/2014/main" id="{CA8DD31A-59CD-4157-9C08-BBBAEC94B289}"/>
              </a:ext>
            </a:extLst>
          </p:cNvPr>
          <p:cNvSpPr/>
          <p:nvPr/>
        </p:nvSpPr>
        <p:spPr bwMode="auto">
          <a:xfrm>
            <a:off x="765981" y="3354304"/>
            <a:ext cx="2203711" cy="2194048"/>
          </a:xfrm>
          <a:custGeom>
            <a:avLst/>
            <a:gdLst>
              <a:gd name="connsiteX0" fmla="*/ 2730114 w 2730114"/>
              <a:gd name="connsiteY0" fmla="*/ 2560320 h 2592053"/>
              <a:gd name="connsiteX1" fmla="*/ 343530 w 2730114"/>
              <a:gd name="connsiteY1" fmla="*/ 2350008 h 2592053"/>
              <a:gd name="connsiteX2" fmla="*/ 261234 w 2730114"/>
              <a:gd name="connsiteY2" fmla="*/ 768096 h 2592053"/>
              <a:gd name="connsiteX3" fmla="*/ 2675250 w 2730114"/>
              <a:gd name="connsiteY3" fmla="*/ 0 h 25920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30114" h="2592053">
                <a:moveTo>
                  <a:pt x="2730114" y="2560320"/>
                </a:moveTo>
                <a:cubicBezTo>
                  <a:pt x="1742562" y="2604516"/>
                  <a:pt x="755010" y="2648712"/>
                  <a:pt x="343530" y="2350008"/>
                </a:cubicBezTo>
                <a:cubicBezTo>
                  <a:pt x="-67950" y="2051304"/>
                  <a:pt x="-127386" y="1159764"/>
                  <a:pt x="261234" y="768096"/>
                </a:cubicBezTo>
                <a:cubicBezTo>
                  <a:pt x="649854" y="376428"/>
                  <a:pt x="1662552" y="188214"/>
                  <a:pt x="2675250" y="0"/>
                </a:cubicBezTo>
              </a:path>
            </a:pathLst>
          </a:custGeom>
          <a:noFill/>
          <a:ln w="28575" cap="flat" cmpd="sng" algn="ctr">
            <a:solidFill>
              <a:srgbClr val="FFC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B613CC4-7E93-4581-A90D-CA84E3D1C588}"/>
              </a:ext>
            </a:extLst>
          </p:cNvPr>
          <p:cNvSpPr txBox="1"/>
          <p:nvPr/>
        </p:nvSpPr>
        <p:spPr bwMode="auto">
          <a:xfrm>
            <a:off x="930576" y="5528225"/>
            <a:ext cx="1718621" cy="49648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1200" dirty="0">
                <a:solidFill>
                  <a:schemeClr val="accent5"/>
                </a:solidFill>
              </a:rPr>
              <a:t>Scenario-2 5GC/N3IWF-EPS</a:t>
            </a:r>
          </a:p>
        </p:txBody>
      </p:sp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EE19A21D-B7E3-4510-9896-69C1E328D395}"/>
              </a:ext>
            </a:extLst>
          </p:cNvPr>
          <p:cNvCxnSpPr>
            <a:cxnSpLocks/>
            <a:stCxn id="27" idx="2"/>
            <a:endCxn id="5" idx="0"/>
          </p:cNvCxnSpPr>
          <p:nvPr/>
        </p:nvCxnSpPr>
        <p:spPr bwMode="auto">
          <a:xfrm>
            <a:off x="5393132" y="4371424"/>
            <a:ext cx="34932" cy="446495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none"/>
          </a:ln>
          <a:effectLst/>
        </p:spPr>
      </p:cxn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10049809-7F06-4A99-8738-E62456BC78E1}"/>
              </a:ext>
            </a:extLst>
          </p:cNvPr>
          <p:cNvCxnSpPr>
            <a:cxnSpLocks/>
          </p:cNvCxnSpPr>
          <p:nvPr/>
        </p:nvCxnSpPr>
        <p:spPr bwMode="auto">
          <a:xfrm flipH="1">
            <a:off x="5063235" y="3582286"/>
            <a:ext cx="196400" cy="56610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none"/>
          </a:ln>
          <a:effectLst/>
        </p:spPr>
      </p:cxnSp>
      <p:sp>
        <p:nvSpPr>
          <p:cNvPr id="56" name="Rectangle: Rounded Corners 55">
            <a:extLst>
              <a:ext uri="{FF2B5EF4-FFF2-40B4-BE49-F238E27FC236}">
                <a16:creationId xmlns:a16="http://schemas.microsoft.com/office/drawing/2014/main" id="{51F2D418-D30A-4B8E-9EF4-7DD841FAD7E1}"/>
              </a:ext>
            </a:extLst>
          </p:cNvPr>
          <p:cNvSpPr/>
          <p:nvPr/>
        </p:nvSpPr>
        <p:spPr bwMode="auto">
          <a:xfrm>
            <a:off x="5751409" y="2400454"/>
            <a:ext cx="560338" cy="396079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sz="1400" b="0" i="0" u="none" strike="noStrike" cap="none" normalizeH="0" baseline="0" dirty="0">
                <a:ln>
                  <a:noFill/>
                </a:ln>
                <a:effectLst/>
                <a:latin typeface="+mn-lt"/>
              </a:rPr>
              <a:t>AAA</a:t>
            </a:r>
          </a:p>
        </p:txBody>
      </p:sp>
      <p:sp>
        <p:nvSpPr>
          <p:cNvPr id="57" name="Freeform: Shape 56">
            <a:extLst>
              <a:ext uri="{FF2B5EF4-FFF2-40B4-BE49-F238E27FC236}">
                <a16:creationId xmlns:a16="http://schemas.microsoft.com/office/drawing/2014/main" id="{FEC522BA-D2BD-44C8-ADA3-6D946E8D6CBF}"/>
              </a:ext>
            </a:extLst>
          </p:cNvPr>
          <p:cNvSpPr/>
          <p:nvPr/>
        </p:nvSpPr>
        <p:spPr bwMode="auto">
          <a:xfrm>
            <a:off x="5107353" y="2819592"/>
            <a:ext cx="910658" cy="1293327"/>
          </a:xfrm>
          <a:custGeom>
            <a:avLst/>
            <a:gdLst>
              <a:gd name="connsiteX0" fmla="*/ 347472 w 347472"/>
              <a:gd name="connsiteY0" fmla="*/ 0 h 1563624"/>
              <a:gd name="connsiteX1" fmla="*/ 0 w 347472"/>
              <a:gd name="connsiteY1" fmla="*/ 1563624 h 15636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47472" h="1563624">
                <a:moveTo>
                  <a:pt x="347472" y="0"/>
                </a:moveTo>
                <a:lnTo>
                  <a:pt x="0" y="1563624"/>
                </a:lnTo>
              </a:path>
            </a:pathLst>
          </a:custGeom>
          <a:solidFill>
            <a:schemeClr val="accent1"/>
          </a:solidFill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none"/>
          </a:ln>
          <a:effectLst/>
        </p:spPr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58" name="Freeform: Shape 57">
            <a:extLst>
              <a:ext uri="{FF2B5EF4-FFF2-40B4-BE49-F238E27FC236}">
                <a16:creationId xmlns:a16="http://schemas.microsoft.com/office/drawing/2014/main" id="{5D57B1E1-87AB-414A-8495-7961F9EBF072}"/>
              </a:ext>
            </a:extLst>
          </p:cNvPr>
          <p:cNvSpPr/>
          <p:nvPr/>
        </p:nvSpPr>
        <p:spPr bwMode="auto">
          <a:xfrm>
            <a:off x="5641583" y="2305055"/>
            <a:ext cx="2804747" cy="1830329"/>
          </a:xfrm>
          <a:custGeom>
            <a:avLst/>
            <a:gdLst>
              <a:gd name="connsiteX0" fmla="*/ 0 w 3474720"/>
              <a:gd name="connsiteY0" fmla="*/ 31803 h 2162355"/>
              <a:gd name="connsiteX1" fmla="*/ 914400 w 3474720"/>
              <a:gd name="connsiteY1" fmla="*/ 40947 h 2162355"/>
              <a:gd name="connsiteX2" fmla="*/ 1792224 w 3474720"/>
              <a:gd name="connsiteY2" fmla="*/ 434139 h 2162355"/>
              <a:gd name="connsiteX3" fmla="*/ 3474720 w 3474720"/>
              <a:gd name="connsiteY3" fmla="*/ 2162355 h 21623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74720" h="2162355">
                <a:moveTo>
                  <a:pt x="0" y="31803"/>
                </a:moveTo>
                <a:cubicBezTo>
                  <a:pt x="307848" y="2847"/>
                  <a:pt x="615696" y="-26109"/>
                  <a:pt x="914400" y="40947"/>
                </a:cubicBezTo>
                <a:cubicBezTo>
                  <a:pt x="1213104" y="108003"/>
                  <a:pt x="1365504" y="80571"/>
                  <a:pt x="1792224" y="434139"/>
                </a:cubicBezTo>
                <a:cubicBezTo>
                  <a:pt x="2218944" y="787707"/>
                  <a:pt x="3191256" y="1884987"/>
                  <a:pt x="3474720" y="2162355"/>
                </a:cubicBezTo>
              </a:path>
            </a:pathLst>
          </a:custGeom>
          <a:noFill/>
          <a:ln w="12700" cap="flat" cmpd="sng" algn="ctr">
            <a:solidFill>
              <a:srgbClr val="242424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tlCol="0" anchor="ctr"/>
          <a:lstStyle/>
          <a:p>
            <a:pPr algn="ctr"/>
            <a:endParaRPr lang="en-US" sz="1600"/>
          </a:p>
        </p:txBody>
      </p: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C4B9B9D4-BE25-4611-ACD5-86949F648F0F}"/>
              </a:ext>
            </a:extLst>
          </p:cNvPr>
          <p:cNvCxnSpPr>
            <a:stCxn id="23" idx="3"/>
          </p:cNvCxnSpPr>
          <p:nvPr/>
        </p:nvCxnSpPr>
        <p:spPr bwMode="auto">
          <a:xfrm>
            <a:off x="6920379" y="3430875"/>
            <a:ext cx="997516" cy="704509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cxnSp>
        <p:nvCxnSpPr>
          <p:cNvPr id="61" name="Straight Connector 60">
            <a:extLst>
              <a:ext uri="{FF2B5EF4-FFF2-40B4-BE49-F238E27FC236}">
                <a16:creationId xmlns:a16="http://schemas.microsoft.com/office/drawing/2014/main" id="{6567C524-4A24-4053-AB85-10C6D03FC24E}"/>
              </a:ext>
            </a:extLst>
          </p:cNvPr>
          <p:cNvCxnSpPr>
            <a:cxnSpLocks/>
            <a:endCxn id="43" idx="2"/>
          </p:cNvCxnSpPr>
          <p:nvPr/>
        </p:nvCxnSpPr>
        <p:spPr bwMode="auto">
          <a:xfrm flipV="1">
            <a:off x="5774048" y="4359282"/>
            <a:ext cx="2770237" cy="822984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sp>
        <p:nvSpPr>
          <p:cNvPr id="63" name="TextBox 62">
            <a:extLst>
              <a:ext uri="{FF2B5EF4-FFF2-40B4-BE49-F238E27FC236}">
                <a16:creationId xmlns:a16="http://schemas.microsoft.com/office/drawing/2014/main" id="{5A365B27-B4C1-4A01-9293-DA3D2D3B2640}"/>
              </a:ext>
            </a:extLst>
          </p:cNvPr>
          <p:cNvSpPr txBox="1"/>
          <p:nvPr/>
        </p:nvSpPr>
        <p:spPr bwMode="auto">
          <a:xfrm rot="2038874">
            <a:off x="7151379" y="3506042"/>
            <a:ext cx="584326" cy="26738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1200" dirty="0"/>
              <a:t>S5/S8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5F784B62-43DC-4C1D-B392-3097E12175F1}"/>
              </a:ext>
            </a:extLst>
          </p:cNvPr>
          <p:cNvSpPr txBox="1"/>
          <p:nvPr/>
        </p:nvSpPr>
        <p:spPr bwMode="auto">
          <a:xfrm rot="2722739">
            <a:off x="7341154" y="2846672"/>
            <a:ext cx="612751" cy="254981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1200" dirty="0"/>
              <a:t>S2b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07E58E60-6E38-4914-B4CA-9C4C4E42A4B8}"/>
              </a:ext>
            </a:extLst>
          </p:cNvPr>
          <p:cNvSpPr txBox="1"/>
          <p:nvPr/>
        </p:nvSpPr>
        <p:spPr bwMode="auto">
          <a:xfrm rot="20752398">
            <a:off x="6273495" y="4688981"/>
            <a:ext cx="584326" cy="26738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1200" dirty="0"/>
              <a:t>N11</a:t>
            </a:r>
          </a:p>
        </p:txBody>
      </p:sp>
      <p:sp>
        <p:nvSpPr>
          <p:cNvPr id="42" name="Rectangle: Rounded Corners 41">
            <a:extLst>
              <a:ext uri="{FF2B5EF4-FFF2-40B4-BE49-F238E27FC236}">
                <a16:creationId xmlns:a16="http://schemas.microsoft.com/office/drawing/2014/main" id="{6F6F3989-E9D2-46DD-A83B-E2749CC79692}"/>
              </a:ext>
            </a:extLst>
          </p:cNvPr>
          <p:cNvSpPr/>
          <p:nvPr/>
        </p:nvSpPr>
        <p:spPr bwMode="auto">
          <a:xfrm>
            <a:off x="3054572" y="4589619"/>
            <a:ext cx="3985853" cy="1543196"/>
          </a:xfrm>
          <a:prstGeom prst="roundRect">
            <a:avLst/>
          </a:prstGeom>
          <a:noFill/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tabLst/>
            </a:pPr>
            <a:endParaRPr kumimoji="0" lang="en-US" sz="1400" b="0" i="0" u="none" strike="noStrike" cap="none" normalizeH="0" baseline="0" dirty="0">
              <a:ln>
                <a:noFill/>
              </a:ln>
              <a:effectLst/>
              <a:latin typeface="+mn-lt"/>
            </a:endParaRPr>
          </a:p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tabLst/>
            </a:pPr>
            <a:endParaRPr lang="en-US" sz="1400" dirty="0"/>
          </a:p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tabLst/>
            </a:pPr>
            <a:endParaRPr kumimoji="0" lang="en-US" sz="1400" b="0" i="0" u="none" strike="noStrike" cap="none" normalizeH="0" baseline="0" dirty="0">
              <a:ln>
                <a:noFill/>
              </a:ln>
              <a:effectLst/>
              <a:latin typeface="+mn-lt"/>
            </a:endParaRPr>
          </a:p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tabLst/>
            </a:pPr>
            <a:endParaRPr lang="en-US" sz="1400" dirty="0"/>
          </a:p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tabLst/>
            </a:pPr>
            <a:endParaRPr kumimoji="0" lang="en-US" sz="1400" b="0" i="0" u="none" strike="noStrike" cap="none" normalizeH="0" baseline="0" dirty="0">
              <a:ln>
                <a:noFill/>
              </a:ln>
              <a:effectLst/>
              <a:latin typeface="+mn-lt"/>
            </a:endParaRPr>
          </a:p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tabLst/>
            </a:pPr>
            <a:r>
              <a:rPr lang="en-US" sz="1400" dirty="0"/>
              <a:t>5G</a:t>
            </a:r>
            <a:r>
              <a:rPr kumimoji="0" lang="en-US" sz="1400" b="0" i="0" u="none" strike="noStrike" cap="none" normalizeH="0" baseline="0" dirty="0">
                <a:ln>
                  <a:noFill/>
                </a:ln>
                <a:effectLst/>
                <a:latin typeface="+mn-lt"/>
              </a:rPr>
              <a:t>C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C0501944-5D2E-45FB-B28B-711B19241973}"/>
              </a:ext>
            </a:extLst>
          </p:cNvPr>
          <p:cNvSpPr txBox="1"/>
          <p:nvPr/>
        </p:nvSpPr>
        <p:spPr bwMode="auto">
          <a:xfrm>
            <a:off x="2236088" y="5025887"/>
            <a:ext cx="1718621" cy="49648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1200" dirty="0"/>
              <a:t>Scenario-3</a:t>
            </a:r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39EB7F43-7BF1-4375-9447-C11C08C8B301}"/>
              </a:ext>
            </a:extLst>
          </p:cNvPr>
          <p:cNvSpPr/>
          <p:nvPr/>
        </p:nvSpPr>
        <p:spPr bwMode="auto">
          <a:xfrm>
            <a:off x="2152180" y="4982000"/>
            <a:ext cx="1003615" cy="479502"/>
          </a:xfrm>
          <a:custGeom>
            <a:avLst/>
            <a:gdLst>
              <a:gd name="connsiteX0" fmla="*/ 992464 w 1003615"/>
              <a:gd name="connsiteY0" fmla="*/ 0 h 479502"/>
              <a:gd name="connsiteX1" fmla="*/ 5 w 1003615"/>
              <a:gd name="connsiteY1" fmla="*/ 144966 h 479502"/>
              <a:gd name="connsiteX2" fmla="*/ 1003615 w 1003615"/>
              <a:gd name="connsiteY2" fmla="*/ 479502 h 4795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03615" h="479502">
                <a:moveTo>
                  <a:pt x="992464" y="0"/>
                </a:moveTo>
                <a:cubicBezTo>
                  <a:pt x="495305" y="32524"/>
                  <a:pt x="-1853" y="65049"/>
                  <a:pt x="5" y="144966"/>
                </a:cubicBezTo>
                <a:cubicBezTo>
                  <a:pt x="1863" y="224883"/>
                  <a:pt x="502739" y="352192"/>
                  <a:pt x="1003615" y="479502"/>
                </a:cubicBezTo>
              </a:path>
            </a:pathLst>
          </a:cu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40" name="Rectangle: Rounded Corners 39">
            <a:extLst>
              <a:ext uri="{FF2B5EF4-FFF2-40B4-BE49-F238E27FC236}">
                <a16:creationId xmlns:a16="http://schemas.microsoft.com/office/drawing/2014/main" id="{479A6F9A-EFC5-4728-83F5-1C9E2D52C01C}"/>
              </a:ext>
            </a:extLst>
          </p:cNvPr>
          <p:cNvSpPr/>
          <p:nvPr/>
        </p:nvSpPr>
        <p:spPr bwMode="auto">
          <a:xfrm>
            <a:off x="5266230" y="4148386"/>
            <a:ext cx="663516" cy="221612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tabLst/>
            </a:pPr>
            <a:r>
              <a:rPr lang="en-US" sz="1400" dirty="0"/>
              <a:t>UDM</a:t>
            </a:r>
            <a:endParaRPr kumimoji="0" lang="en-US" sz="1400" b="0" i="0" u="none" strike="noStrike" cap="none" normalizeH="0" baseline="0" dirty="0">
              <a:ln>
                <a:noFill/>
              </a:ln>
              <a:effectLst/>
              <a:latin typeface="+mn-lt"/>
            </a:endParaRPr>
          </a:p>
        </p:txBody>
      </p:sp>
      <p:sp>
        <p:nvSpPr>
          <p:cNvPr id="43" name="Rectangle: Rounded Corners 42">
            <a:extLst>
              <a:ext uri="{FF2B5EF4-FFF2-40B4-BE49-F238E27FC236}">
                <a16:creationId xmlns:a16="http://schemas.microsoft.com/office/drawing/2014/main" id="{5A52B76D-0F8E-402F-9DAA-5A83028D6827}"/>
              </a:ext>
            </a:extLst>
          </p:cNvPr>
          <p:cNvSpPr/>
          <p:nvPr/>
        </p:nvSpPr>
        <p:spPr bwMode="auto">
          <a:xfrm>
            <a:off x="8268306" y="4141697"/>
            <a:ext cx="551958" cy="217585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sz="1400" b="0" i="0" u="none" strike="noStrike" cap="none" normalizeH="0" baseline="0" dirty="0">
                <a:ln>
                  <a:noFill/>
                </a:ln>
                <a:effectLst/>
                <a:latin typeface="+mn-lt"/>
              </a:rPr>
              <a:t>SMF</a:t>
            </a:r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F38D9797-ABBF-4382-9366-D59810149B9E}"/>
              </a:ext>
            </a:extLst>
          </p:cNvPr>
          <p:cNvSpPr/>
          <p:nvPr/>
        </p:nvSpPr>
        <p:spPr bwMode="auto">
          <a:xfrm>
            <a:off x="2607087" y="3519055"/>
            <a:ext cx="745713" cy="1311563"/>
          </a:xfrm>
          <a:custGeom>
            <a:avLst/>
            <a:gdLst>
              <a:gd name="connsiteX0" fmla="*/ 440913 w 745713"/>
              <a:gd name="connsiteY0" fmla="*/ 0 h 1311563"/>
              <a:gd name="connsiteX1" fmla="*/ 6804 w 745713"/>
              <a:gd name="connsiteY1" fmla="*/ 609600 h 1311563"/>
              <a:gd name="connsiteX2" fmla="*/ 745713 w 745713"/>
              <a:gd name="connsiteY2" fmla="*/ 1311563 h 13115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45713" h="1311563">
                <a:moveTo>
                  <a:pt x="440913" y="0"/>
                </a:moveTo>
                <a:cubicBezTo>
                  <a:pt x="198458" y="195503"/>
                  <a:pt x="-43996" y="391006"/>
                  <a:pt x="6804" y="609600"/>
                </a:cubicBezTo>
                <a:cubicBezTo>
                  <a:pt x="57604" y="828194"/>
                  <a:pt x="401658" y="1069878"/>
                  <a:pt x="745713" y="1311563"/>
                </a:cubicBezTo>
              </a:path>
            </a:pathLst>
          </a:custGeom>
          <a:noFill/>
          <a:ln w="28575" cap="flat" cmpd="sng" algn="ctr">
            <a:solidFill>
              <a:schemeClr val="accent3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Content Placeholder 1">
            <a:extLst>
              <a:ext uri="{FF2B5EF4-FFF2-40B4-BE49-F238E27FC236}">
                <a16:creationId xmlns:a16="http://schemas.microsoft.com/office/drawing/2014/main" id="{916BC7D0-0613-4E0F-BA82-FD6EDDC82097}"/>
              </a:ext>
            </a:extLst>
          </p:cNvPr>
          <p:cNvSpPr txBox="1">
            <a:spLocks/>
          </p:cNvSpPr>
          <p:nvPr/>
        </p:nvSpPr>
        <p:spPr bwMode="auto">
          <a:xfrm>
            <a:off x="6676920" y="800843"/>
            <a:ext cx="6183055" cy="12600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tx1"/>
              </a:buClr>
              <a:buFont typeface="Ericsson Hilda Light" panose="00000400000000000000" pitchFamily="2" charset="0"/>
              <a:buChar char="—"/>
              <a:defRPr sz="2000" kern="1000" spc="-3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12788" indent="-342900" algn="l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tx1"/>
              </a:buClr>
              <a:buFont typeface="Ericsson Hilda Light" panose="00000400000000000000" pitchFamily="2" charset="0"/>
              <a:buChar char="—"/>
              <a:defRPr sz="2000" kern="1000" spc="-30">
                <a:solidFill>
                  <a:schemeClr val="tx1"/>
                </a:solidFill>
                <a:latin typeface="+mn-lt"/>
              </a:defRPr>
            </a:lvl2pPr>
            <a:lvl3pPr marL="1079500" indent="-342900" algn="l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tx1"/>
              </a:buClr>
              <a:buFont typeface="Ericsson Hilda Light" panose="00000400000000000000" pitchFamily="2" charset="0"/>
              <a:buChar char="—"/>
              <a:defRPr sz="2000" kern="1000" spc="-30">
                <a:solidFill>
                  <a:schemeClr val="tx1"/>
                </a:solidFill>
                <a:latin typeface="+mn-lt"/>
              </a:defRPr>
            </a:lvl3pPr>
            <a:lvl4pPr marL="1435100" indent="-342900" algn="l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tx1"/>
              </a:buClr>
              <a:buFont typeface="Ericsson Hilda Light" panose="00000400000000000000" pitchFamily="2" charset="0"/>
              <a:buChar char="—"/>
              <a:defRPr sz="2000" kern="1000" spc="-30">
                <a:solidFill>
                  <a:schemeClr val="tx1"/>
                </a:solidFill>
                <a:latin typeface="+mn-lt"/>
              </a:defRPr>
            </a:lvl4pPr>
            <a:lvl5pPr marL="1770063" indent="-342900" algn="l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tx1"/>
              </a:buClr>
              <a:buFont typeface="Ericsson Hilda Light" panose="00000400000000000000" pitchFamily="2" charset="0"/>
              <a:buChar char="—"/>
              <a:defRPr sz="2000" kern="1000" spc="-30">
                <a:solidFill>
                  <a:schemeClr val="tx1"/>
                </a:solidFill>
                <a:latin typeface="+mn-lt"/>
              </a:defRPr>
            </a:lvl5pPr>
            <a:lvl6pPr marL="20716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Hilda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88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Hilda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0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Hilda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2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Hilda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1800" dirty="0"/>
              <a:t>Between 3GPP accesses </a:t>
            </a:r>
          </a:p>
          <a:p>
            <a:pPr lvl="1"/>
            <a:r>
              <a:rPr lang="en-US" sz="1800" dirty="0">
                <a:solidFill>
                  <a:schemeClr val="accent3">
                    <a:lumMod val="75000"/>
                  </a:schemeClr>
                </a:solidFill>
              </a:rPr>
              <a:t>Scenario-4 EPS-5GS without N26</a:t>
            </a:r>
          </a:p>
          <a:p>
            <a:endParaRPr lang="en-US" sz="1800" dirty="0">
              <a:solidFill>
                <a:srgbClr val="0070C0"/>
              </a:solidFill>
            </a:endParaRPr>
          </a:p>
          <a:p>
            <a:endParaRPr lang="en-US" dirty="0">
              <a:solidFill>
                <a:srgbClr val="0070C0"/>
              </a:solidFill>
            </a:endParaRPr>
          </a:p>
          <a:p>
            <a:endParaRPr lang="en-US" dirty="0"/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B24AA6CE-10BE-4ED8-A877-2B9D4C3F68D6}"/>
              </a:ext>
            </a:extLst>
          </p:cNvPr>
          <p:cNvSpPr txBox="1"/>
          <p:nvPr/>
        </p:nvSpPr>
        <p:spPr bwMode="auto">
          <a:xfrm>
            <a:off x="1406724" y="4133664"/>
            <a:ext cx="1452327" cy="49648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1200" dirty="0">
                <a:solidFill>
                  <a:schemeClr val="accent3">
                    <a:lumMod val="75000"/>
                  </a:schemeClr>
                </a:solidFill>
              </a:rPr>
              <a:t>Scenario-4 EPS-5GS  without N26</a:t>
            </a:r>
          </a:p>
        </p:txBody>
      </p:sp>
    </p:spTree>
    <p:extLst>
      <p:ext uri="{BB962C8B-B14F-4D97-AF65-F5344CB8AC3E}">
        <p14:creationId xmlns:p14="http://schemas.microsoft.com/office/powerpoint/2010/main" val="20158737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9A48E8F4-95CF-4CE8-B4FA-E1194EC08D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1804" y="879305"/>
            <a:ext cx="4027644" cy="630966"/>
          </a:xfrm>
        </p:spPr>
        <p:txBody>
          <a:bodyPr/>
          <a:lstStyle/>
          <a:p>
            <a:pPr marL="0" indent="0">
              <a:buNone/>
            </a:pPr>
            <a:r>
              <a:rPr lang="en-US" sz="1600" b="1" dirty="0">
                <a:solidFill>
                  <a:schemeClr val="accent1"/>
                </a:solidFill>
              </a:rPr>
              <a:t>Scenario-1a</a:t>
            </a:r>
            <a:r>
              <a:rPr lang="en-US" sz="1600" dirty="0">
                <a:solidFill>
                  <a:schemeClr val="accent1"/>
                </a:solidFill>
              </a:rPr>
              <a:t> EPC/ePDG -&gt; 5GS </a:t>
            </a:r>
          </a:p>
          <a:p>
            <a:pPr marL="0" indent="0">
              <a:buNone/>
            </a:pPr>
            <a:r>
              <a:rPr lang="en-US" sz="1600" b="1" dirty="0">
                <a:solidFill>
                  <a:schemeClr val="accent2"/>
                </a:solidFill>
              </a:rPr>
              <a:t>Scenario-2a</a:t>
            </a:r>
            <a:r>
              <a:rPr lang="en-US" sz="1600" dirty="0">
                <a:solidFill>
                  <a:schemeClr val="accent2"/>
                </a:solidFill>
              </a:rPr>
              <a:t> EPS -&gt; 5GC/N3IWF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11ADBB42-803C-4A83-9B24-4F2C00F148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437" y="196086"/>
            <a:ext cx="11631368" cy="630967"/>
          </a:xfrm>
        </p:spPr>
        <p:txBody>
          <a:bodyPr/>
          <a:lstStyle/>
          <a:p>
            <a:r>
              <a:rPr lang="en-US" sz="3200" dirty="0"/>
              <a:t>Discussion- </a:t>
            </a:r>
            <a:r>
              <a:rPr lang="en-US" sz="3200" dirty="0">
                <a:solidFill>
                  <a:schemeClr val="accent1"/>
                </a:solidFill>
              </a:rPr>
              <a:t>Information needed for emergency handover</a:t>
            </a: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79198988-E006-4D05-8FCF-86F0BC7CDEDE}"/>
              </a:ext>
            </a:extLst>
          </p:cNvPr>
          <p:cNvSpPr/>
          <p:nvPr/>
        </p:nvSpPr>
        <p:spPr bwMode="auto">
          <a:xfrm>
            <a:off x="808992" y="3402195"/>
            <a:ext cx="1296052" cy="481412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tabLst/>
            </a:pPr>
            <a:r>
              <a:rPr lang="en-US" sz="1600" dirty="0"/>
              <a:t>AMF</a:t>
            </a:r>
            <a:endParaRPr kumimoji="0" lang="en-US" sz="1600" b="0" i="0" u="none" strike="noStrike" cap="none" normalizeH="0" baseline="0" dirty="0">
              <a:ln>
                <a:noFill/>
              </a:ln>
              <a:effectLst/>
              <a:latin typeface="+mn-lt"/>
            </a:endParaRP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5DB4EBD1-ACA1-429D-81AB-BFA6EC4FDF70}"/>
              </a:ext>
            </a:extLst>
          </p:cNvPr>
          <p:cNvSpPr/>
          <p:nvPr/>
        </p:nvSpPr>
        <p:spPr bwMode="auto">
          <a:xfrm>
            <a:off x="4884208" y="2808250"/>
            <a:ext cx="681431" cy="38773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sz="1600" b="0" i="0" u="none" strike="noStrike" cap="none" normalizeH="0" baseline="0" dirty="0">
                <a:ln>
                  <a:noFill/>
                </a:ln>
                <a:effectLst/>
                <a:latin typeface="+mn-lt"/>
              </a:rPr>
              <a:t>UDM</a:t>
            </a: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21E93238-B0EA-4F6E-972B-0655B448F366}"/>
              </a:ext>
            </a:extLst>
          </p:cNvPr>
          <p:cNvCxnSpPr>
            <a:cxnSpLocks/>
          </p:cNvCxnSpPr>
          <p:nvPr/>
        </p:nvCxnSpPr>
        <p:spPr bwMode="auto">
          <a:xfrm>
            <a:off x="2348417" y="2237025"/>
            <a:ext cx="1958464" cy="681918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EB33D018-850A-463D-BEF4-D188C6BA0AE9}"/>
              </a:ext>
            </a:extLst>
          </p:cNvPr>
          <p:cNvSpPr txBox="1"/>
          <p:nvPr/>
        </p:nvSpPr>
        <p:spPr bwMode="auto">
          <a:xfrm rot="1193701">
            <a:off x="2544684" y="2226021"/>
            <a:ext cx="2244050" cy="48141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1400" dirty="0"/>
              <a:t>Emergency Indication and </a:t>
            </a:r>
          </a:p>
          <a:p>
            <a:pPr algn="l">
              <a:buClr>
                <a:schemeClr val="tx1"/>
              </a:buClr>
            </a:pPr>
            <a:r>
              <a:rPr lang="en-US" sz="1400" dirty="0"/>
              <a:t>PGW-C FQDN</a:t>
            </a:r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051268B3-281F-498E-8B8D-5E91954A071A}"/>
              </a:ext>
            </a:extLst>
          </p:cNvPr>
          <p:cNvCxnSpPr>
            <a:cxnSpLocks/>
            <a:stCxn id="5" idx="3"/>
            <a:endCxn id="6" idx="2"/>
          </p:cNvCxnSpPr>
          <p:nvPr/>
        </p:nvCxnSpPr>
        <p:spPr bwMode="auto">
          <a:xfrm flipV="1">
            <a:off x="2105044" y="3195988"/>
            <a:ext cx="3119880" cy="446913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triangle" w="med" len="med"/>
            <a:tailEnd type="none" w="med" len="med"/>
          </a:ln>
          <a:effectLst/>
        </p:spPr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8BC2A0AB-2526-4AD2-B037-98E0D738F3C9}"/>
              </a:ext>
            </a:extLst>
          </p:cNvPr>
          <p:cNvSpPr txBox="1"/>
          <p:nvPr/>
        </p:nvSpPr>
        <p:spPr bwMode="auto">
          <a:xfrm rot="21097028">
            <a:off x="2408008" y="3167800"/>
            <a:ext cx="1920664" cy="38372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1400" dirty="0">
                <a:solidFill>
                  <a:schemeClr val="accent5"/>
                </a:solidFill>
              </a:rPr>
              <a:t>Emergency-Info</a:t>
            </a:r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7419AC9F-5F59-4E58-8E81-1F272B0F650D}"/>
              </a:ext>
            </a:extLst>
          </p:cNvPr>
          <p:cNvSpPr/>
          <p:nvPr/>
        </p:nvSpPr>
        <p:spPr bwMode="auto">
          <a:xfrm>
            <a:off x="4362610" y="2810101"/>
            <a:ext cx="577379" cy="38882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sz="1600" b="0" i="0" u="none" strike="noStrike" cap="none" normalizeH="0" baseline="0" dirty="0">
                <a:ln>
                  <a:noFill/>
                </a:ln>
                <a:effectLst/>
                <a:latin typeface="+mn-lt"/>
              </a:rPr>
              <a:t>HSS</a:t>
            </a:r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70E62946-1C80-42DF-80CF-0BA320BFAAD6}"/>
              </a:ext>
            </a:extLst>
          </p:cNvPr>
          <p:cNvSpPr/>
          <p:nvPr/>
        </p:nvSpPr>
        <p:spPr bwMode="auto">
          <a:xfrm>
            <a:off x="6765704" y="1868877"/>
            <a:ext cx="1699789" cy="577078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fontAlgn="base">
              <a:spcBef>
                <a:spcPts val="300"/>
              </a:spcBef>
              <a:spcAft>
                <a:spcPct val="0"/>
              </a:spcAft>
            </a:pPr>
            <a:r>
              <a:rPr lang="en-US" sz="1400" dirty="0">
                <a:solidFill>
                  <a:schemeClr val="accent1"/>
                </a:solidFill>
              </a:rPr>
              <a:t>Scenario-1b: </a:t>
            </a:r>
            <a:r>
              <a:rPr kumimoji="0" lang="en-US" sz="1400" b="0" i="0" u="none" strike="noStrike" cap="none" normalizeH="0" baseline="0" dirty="0">
                <a:ln>
                  <a:noFill/>
                </a:ln>
                <a:solidFill>
                  <a:schemeClr val="accent1"/>
                </a:solidFill>
                <a:effectLst/>
                <a:latin typeface="+mn-lt"/>
              </a:rPr>
              <a:t>ePDG,</a:t>
            </a:r>
            <a:r>
              <a:rPr lang="en-US" sz="1400" dirty="0"/>
              <a:t> </a:t>
            </a:r>
          </a:p>
          <a:p>
            <a:pPr fontAlgn="base">
              <a:spcBef>
                <a:spcPts val="300"/>
              </a:spcBef>
              <a:spcAft>
                <a:spcPct val="0"/>
              </a:spcAft>
            </a:pPr>
            <a:r>
              <a:rPr lang="en-US" sz="1400" dirty="0">
                <a:solidFill>
                  <a:schemeClr val="accent2"/>
                </a:solidFill>
              </a:rPr>
              <a:t>Scenario-2b: </a:t>
            </a:r>
            <a:r>
              <a:rPr kumimoji="0" lang="en-US" sz="1400" b="0" i="0" u="none" strike="noStrike" cap="none" normalizeH="0" baseline="0" dirty="0">
                <a:ln>
                  <a:noFill/>
                </a:ln>
                <a:solidFill>
                  <a:schemeClr val="accent2"/>
                </a:solidFill>
                <a:effectLst/>
                <a:latin typeface="+mn-lt"/>
              </a:rPr>
              <a:t>MME</a:t>
            </a:r>
            <a:endParaRPr kumimoji="0" lang="en-US" sz="1600" b="0" i="0" u="none" strike="noStrike" cap="none" normalizeH="0" baseline="0" dirty="0">
              <a:ln>
                <a:noFill/>
              </a:ln>
              <a:solidFill>
                <a:schemeClr val="accent2"/>
              </a:solidFill>
              <a:effectLst/>
              <a:latin typeface="+mn-lt"/>
            </a:endParaRPr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12BD77FA-6911-412C-9CD0-CAB06545B7A9}"/>
              </a:ext>
            </a:extLst>
          </p:cNvPr>
          <p:cNvSpPr/>
          <p:nvPr/>
        </p:nvSpPr>
        <p:spPr bwMode="auto">
          <a:xfrm>
            <a:off x="7012253" y="3054036"/>
            <a:ext cx="1000178" cy="481412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tabLst/>
            </a:pPr>
            <a:r>
              <a:rPr lang="en-US" sz="1600" dirty="0"/>
              <a:t>AMF</a:t>
            </a:r>
            <a:endParaRPr kumimoji="0" lang="en-US" sz="1600" b="0" i="0" u="none" strike="noStrike" cap="none" normalizeH="0" baseline="0" dirty="0">
              <a:ln>
                <a:noFill/>
              </a:ln>
              <a:effectLst/>
              <a:latin typeface="+mn-lt"/>
            </a:endParaRPr>
          </a:p>
        </p:txBody>
      </p:sp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B5939176-9D98-421D-A681-C36C20A790BF}"/>
              </a:ext>
            </a:extLst>
          </p:cNvPr>
          <p:cNvSpPr/>
          <p:nvPr/>
        </p:nvSpPr>
        <p:spPr bwMode="auto">
          <a:xfrm>
            <a:off x="10882100" y="2364716"/>
            <a:ext cx="681431" cy="38773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sz="1600" b="0" i="0" u="none" strike="noStrike" cap="none" normalizeH="0" baseline="0" dirty="0">
                <a:ln>
                  <a:noFill/>
                </a:ln>
                <a:effectLst/>
                <a:latin typeface="+mn-lt"/>
              </a:rPr>
              <a:t>UDM</a:t>
            </a:r>
          </a:p>
        </p:txBody>
      </p: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89BF4D91-7A6D-4461-82DD-2E5254472675}"/>
              </a:ext>
            </a:extLst>
          </p:cNvPr>
          <p:cNvCxnSpPr>
            <a:cxnSpLocks/>
          </p:cNvCxnSpPr>
          <p:nvPr/>
        </p:nvCxnSpPr>
        <p:spPr bwMode="auto">
          <a:xfrm>
            <a:off x="8466713" y="2230531"/>
            <a:ext cx="1838060" cy="226406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triangle" w="med" len="med"/>
            <a:tailEnd type="none" w="med" len="med"/>
          </a:ln>
          <a:effectLst/>
        </p:spPr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D163AE8A-89B1-40FE-B3B6-2EFFABE65D96}"/>
              </a:ext>
            </a:extLst>
          </p:cNvPr>
          <p:cNvSpPr txBox="1"/>
          <p:nvPr/>
        </p:nvSpPr>
        <p:spPr bwMode="auto">
          <a:xfrm rot="405666">
            <a:off x="8690874" y="2032634"/>
            <a:ext cx="1586675" cy="26598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>
              <a:buClr>
                <a:schemeClr val="tx1"/>
              </a:buClr>
            </a:pPr>
            <a:r>
              <a:rPr lang="en-US" sz="1400" dirty="0"/>
              <a:t>Emergency-Info</a:t>
            </a:r>
          </a:p>
        </p:txBody>
      </p: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8C9B53AA-ECE5-4F33-9B59-BC4C85AA44F2}"/>
              </a:ext>
            </a:extLst>
          </p:cNvPr>
          <p:cNvCxnSpPr>
            <a:cxnSpLocks/>
          </p:cNvCxnSpPr>
          <p:nvPr/>
        </p:nvCxnSpPr>
        <p:spPr bwMode="auto">
          <a:xfrm flipV="1">
            <a:off x="9797933" y="2752454"/>
            <a:ext cx="1543329" cy="513114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</p:cxnSp>
      <p:sp>
        <p:nvSpPr>
          <p:cNvPr id="30" name="TextBox 29">
            <a:extLst>
              <a:ext uri="{FF2B5EF4-FFF2-40B4-BE49-F238E27FC236}">
                <a16:creationId xmlns:a16="http://schemas.microsoft.com/office/drawing/2014/main" id="{5D6C03CD-DF7B-4CBF-899A-7A4AA7236712}"/>
              </a:ext>
            </a:extLst>
          </p:cNvPr>
          <p:cNvSpPr txBox="1"/>
          <p:nvPr/>
        </p:nvSpPr>
        <p:spPr bwMode="auto">
          <a:xfrm rot="20910263">
            <a:off x="8324102" y="2552255"/>
            <a:ext cx="1920664" cy="38372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endParaRPr lang="en-US" sz="1600" dirty="0"/>
          </a:p>
        </p:txBody>
      </p: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A25E322C-9570-4109-BBA7-5E8D52766C38}"/>
              </a:ext>
            </a:extLst>
          </p:cNvPr>
          <p:cNvSpPr/>
          <p:nvPr/>
        </p:nvSpPr>
        <p:spPr bwMode="auto">
          <a:xfrm>
            <a:off x="10360502" y="2348095"/>
            <a:ext cx="577379" cy="38882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sz="1600" b="0" i="0" u="none" strike="noStrike" cap="none" normalizeH="0" baseline="0" dirty="0">
                <a:ln>
                  <a:noFill/>
                </a:ln>
                <a:effectLst/>
                <a:latin typeface="+mn-lt"/>
              </a:rPr>
              <a:t>HSS</a:t>
            </a:r>
          </a:p>
        </p:txBody>
      </p:sp>
      <p:sp>
        <p:nvSpPr>
          <p:cNvPr id="33" name="Arrow: Curved Right 32">
            <a:extLst>
              <a:ext uri="{FF2B5EF4-FFF2-40B4-BE49-F238E27FC236}">
                <a16:creationId xmlns:a16="http://schemas.microsoft.com/office/drawing/2014/main" id="{4F719030-A66E-4522-A2F0-88479A83FA9F}"/>
              </a:ext>
            </a:extLst>
          </p:cNvPr>
          <p:cNvSpPr/>
          <p:nvPr/>
        </p:nvSpPr>
        <p:spPr bwMode="auto">
          <a:xfrm>
            <a:off x="275408" y="2488060"/>
            <a:ext cx="416753" cy="1044022"/>
          </a:xfrm>
          <a:prstGeom prst="curvedRightArrow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Arrow: Curved Right 33">
            <a:extLst>
              <a:ext uri="{FF2B5EF4-FFF2-40B4-BE49-F238E27FC236}">
                <a16:creationId xmlns:a16="http://schemas.microsoft.com/office/drawing/2014/main" id="{81ADB063-C5E4-4051-99E5-160E3B8DD6D1}"/>
              </a:ext>
            </a:extLst>
          </p:cNvPr>
          <p:cNvSpPr/>
          <p:nvPr/>
        </p:nvSpPr>
        <p:spPr bwMode="auto">
          <a:xfrm rot="11019580" flipH="1">
            <a:off x="6190218" y="2181144"/>
            <a:ext cx="511449" cy="859710"/>
          </a:xfrm>
          <a:prstGeom prst="curvedRightArrow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48D62A3A-D9EC-4C0D-86BC-556591E9977D}"/>
              </a:ext>
            </a:extLst>
          </p:cNvPr>
          <p:cNvSpPr txBox="1"/>
          <p:nvPr/>
        </p:nvSpPr>
        <p:spPr bwMode="auto">
          <a:xfrm rot="20521083">
            <a:off x="9876829" y="2942051"/>
            <a:ext cx="2244050" cy="48141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1200" dirty="0"/>
              <a:t>Emergency Indication,</a:t>
            </a:r>
          </a:p>
          <a:p>
            <a:pPr algn="l">
              <a:buClr>
                <a:schemeClr val="tx1"/>
              </a:buClr>
            </a:pPr>
            <a:r>
              <a:rPr lang="en-US" sz="1200" dirty="0"/>
              <a:t>PGW-C FQDN</a:t>
            </a:r>
          </a:p>
        </p:txBody>
      </p:sp>
      <p:sp>
        <p:nvSpPr>
          <p:cNvPr id="36" name="Rectangle: Rounded Corners 35">
            <a:extLst>
              <a:ext uri="{FF2B5EF4-FFF2-40B4-BE49-F238E27FC236}">
                <a16:creationId xmlns:a16="http://schemas.microsoft.com/office/drawing/2014/main" id="{78B821F5-90DE-4467-A568-634F8F3CEF80}"/>
              </a:ext>
            </a:extLst>
          </p:cNvPr>
          <p:cNvSpPr/>
          <p:nvPr/>
        </p:nvSpPr>
        <p:spPr bwMode="auto">
          <a:xfrm>
            <a:off x="8844141" y="3058878"/>
            <a:ext cx="1000178" cy="481412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tabLst/>
            </a:pPr>
            <a:r>
              <a:rPr lang="en-US" sz="1600" dirty="0"/>
              <a:t>SMF</a:t>
            </a:r>
            <a:endParaRPr kumimoji="0" lang="en-US" sz="1600" b="0" i="0" u="none" strike="noStrike" cap="none" normalizeH="0" baseline="0" dirty="0">
              <a:ln>
                <a:noFill/>
              </a:ln>
              <a:effectLst/>
              <a:latin typeface="+mn-lt"/>
            </a:endParaRPr>
          </a:p>
        </p:txBody>
      </p:sp>
      <p:sp>
        <p:nvSpPr>
          <p:cNvPr id="38" name="Content Placeholder 1">
            <a:extLst>
              <a:ext uri="{FF2B5EF4-FFF2-40B4-BE49-F238E27FC236}">
                <a16:creationId xmlns:a16="http://schemas.microsoft.com/office/drawing/2014/main" id="{3E862B5E-5E96-4B39-9DFE-54780C2B48D0}"/>
              </a:ext>
            </a:extLst>
          </p:cNvPr>
          <p:cNvSpPr txBox="1">
            <a:spLocks/>
          </p:cNvSpPr>
          <p:nvPr/>
        </p:nvSpPr>
        <p:spPr bwMode="auto">
          <a:xfrm>
            <a:off x="6809022" y="845678"/>
            <a:ext cx="4429286" cy="630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tx1"/>
              </a:buClr>
              <a:buFont typeface="Ericsson Hilda Light" panose="00000400000000000000" pitchFamily="2" charset="0"/>
              <a:buChar char="—"/>
              <a:defRPr sz="2000" kern="1000" spc="-3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12788" indent="-342900" algn="l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tx1"/>
              </a:buClr>
              <a:buFont typeface="Ericsson Hilda Light" panose="00000400000000000000" pitchFamily="2" charset="0"/>
              <a:buChar char="—"/>
              <a:defRPr sz="2000" kern="1000" spc="-30">
                <a:solidFill>
                  <a:schemeClr val="tx1"/>
                </a:solidFill>
                <a:latin typeface="+mn-lt"/>
              </a:defRPr>
            </a:lvl2pPr>
            <a:lvl3pPr marL="1079500" indent="-342900" algn="l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tx1"/>
              </a:buClr>
              <a:buFont typeface="Ericsson Hilda Light" panose="00000400000000000000" pitchFamily="2" charset="0"/>
              <a:buChar char="—"/>
              <a:defRPr sz="2000" kern="1000" spc="-30">
                <a:solidFill>
                  <a:schemeClr val="tx1"/>
                </a:solidFill>
                <a:latin typeface="+mn-lt"/>
              </a:defRPr>
            </a:lvl3pPr>
            <a:lvl4pPr marL="1435100" indent="-342900" algn="l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tx1"/>
              </a:buClr>
              <a:buFont typeface="Ericsson Hilda Light" panose="00000400000000000000" pitchFamily="2" charset="0"/>
              <a:buChar char="—"/>
              <a:defRPr sz="2000" kern="1000" spc="-30">
                <a:solidFill>
                  <a:schemeClr val="tx1"/>
                </a:solidFill>
                <a:latin typeface="+mn-lt"/>
              </a:defRPr>
            </a:lvl4pPr>
            <a:lvl5pPr marL="1770063" indent="-342900" algn="l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tx1"/>
              </a:buClr>
              <a:buFont typeface="Ericsson Hilda Light" panose="00000400000000000000" pitchFamily="2" charset="0"/>
              <a:buChar char="—"/>
              <a:defRPr sz="2000" kern="1000" spc="-30">
                <a:solidFill>
                  <a:schemeClr val="tx1"/>
                </a:solidFill>
                <a:latin typeface="+mn-lt"/>
              </a:defRPr>
            </a:lvl5pPr>
            <a:lvl6pPr marL="20716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Hilda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88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Hilda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0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Hilda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2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Hilda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None/>
            </a:pPr>
            <a:r>
              <a:rPr lang="en-US" sz="1600" b="1" dirty="0">
                <a:solidFill>
                  <a:schemeClr val="accent1"/>
                </a:solidFill>
              </a:rPr>
              <a:t>Scenario-1b</a:t>
            </a:r>
            <a:r>
              <a:rPr lang="en-US" sz="1600" dirty="0">
                <a:solidFill>
                  <a:schemeClr val="accent1"/>
                </a:solidFill>
              </a:rPr>
              <a:t> 5GS -&gt; EPC/ePDG </a:t>
            </a:r>
          </a:p>
          <a:p>
            <a:pPr marL="0" indent="0">
              <a:buNone/>
            </a:pPr>
            <a:r>
              <a:rPr lang="en-US" sz="1600" b="1" dirty="0">
                <a:solidFill>
                  <a:schemeClr val="accent2"/>
                </a:solidFill>
              </a:rPr>
              <a:t>Scenario-2b</a:t>
            </a:r>
            <a:r>
              <a:rPr lang="en-US" sz="1600" dirty="0">
                <a:solidFill>
                  <a:schemeClr val="accent2"/>
                </a:solidFill>
              </a:rPr>
              <a:t> 5GC/N3IWF -&gt; EPS </a:t>
            </a:r>
          </a:p>
          <a:p>
            <a:pPr marL="0" indent="0">
              <a:buFont typeface="Ericsson Hilda Light" panose="00000400000000000000" pitchFamily="2" charset="0"/>
              <a:buNone/>
            </a:pPr>
            <a:endParaRPr lang="en-US" dirty="0"/>
          </a:p>
        </p:txBody>
      </p: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3C805EBE-FA73-4F3E-81D7-398FF94C964E}"/>
              </a:ext>
            </a:extLst>
          </p:cNvPr>
          <p:cNvCxnSpPr>
            <a:cxnSpLocks/>
          </p:cNvCxnSpPr>
          <p:nvPr/>
        </p:nvCxnSpPr>
        <p:spPr bwMode="auto">
          <a:xfrm>
            <a:off x="5834286" y="983167"/>
            <a:ext cx="0" cy="5530437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/>
          </a:ln>
          <a:effectLst/>
        </p:spPr>
      </p:cxn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495CDBDF-4B87-4046-9AE8-E54446C8EE61}"/>
              </a:ext>
            </a:extLst>
          </p:cNvPr>
          <p:cNvCxnSpPr>
            <a:cxnSpLocks/>
          </p:cNvCxnSpPr>
          <p:nvPr/>
        </p:nvCxnSpPr>
        <p:spPr bwMode="auto">
          <a:xfrm flipH="1">
            <a:off x="348551" y="4034090"/>
            <a:ext cx="11629504" cy="1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/>
          </a:ln>
          <a:effectLst/>
        </p:spPr>
      </p:cxnSp>
      <p:sp>
        <p:nvSpPr>
          <p:cNvPr id="53" name="Content Placeholder 1">
            <a:extLst>
              <a:ext uri="{FF2B5EF4-FFF2-40B4-BE49-F238E27FC236}">
                <a16:creationId xmlns:a16="http://schemas.microsoft.com/office/drawing/2014/main" id="{4849BC3B-412C-48EB-AA84-41250B5332D7}"/>
              </a:ext>
            </a:extLst>
          </p:cNvPr>
          <p:cNvSpPr txBox="1">
            <a:spLocks/>
          </p:cNvSpPr>
          <p:nvPr/>
        </p:nvSpPr>
        <p:spPr bwMode="auto">
          <a:xfrm>
            <a:off x="265640" y="4227102"/>
            <a:ext cx="5239627" cy="5019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tx1"/>
              </a:buClr>
              <a:buFont typeface="Ericsson Hilda Light" panose="00000400000000000000" pitchFamily="2" charset="0"/>
              <a:buChar char="—"/>
              <a:defRPr sz="2000" kern="1000" spc="-3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12788" indent="-342900" algn="l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tx1"/>
              </a:buClr>
              <a:buFont typeface="Ericsson Hilda Light" panose="00000400000000000000" pitchFamily="2" charset="0"/>
              <a:buChar char="—"/>
              <a:defRPr sz="2000" kern="1000" spc="-30">
                <a:solidFill>
                  <a:schemeClr val="tx1"/>
                </a:solidFill>
                <a:latin typeface="+mn-lt"/>
              </a:defRPr>
            </a:lvl2pPr>
            <a:lvl3pPr marL="1079500" indent="-342900" algn="l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tx1"/>
              </a:buClr>
              <a:buFont typeface="Ericsson Hilda Light" panose="00000400000000000000" pitchFamily="2" charset="0"/>
              <a:buChar char="—"/>
              <a:defRPr sz="2000" kern="1000" spc="-30">
                <a:solidFill>
                  <a:schemeClr val="tx1"/>
                </a:solidFill>
                <a:latin typeface="+mn-lt"/>
              </a:defRPr>
            </a:lvl3pPr>
            <a:lvl4pPr marL="1435100" indent="-342900" algn="l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tx1"/>
              </a:buClr>
              <a:buFont typeface="Ericsson Hilda Light" panose="00000400000000000000" pitchFamily="2" charset="0"/>
              <a:buChar char="—"/>
              <a:defRPr sz="2000" kern="1000" spc="-30">
                <a:solidFill>
                  <a:schemeClr val="tx1"/>
                </a:solidFill>
                <a:latin typeface="+mn-lt"/>
              </a:defRPr>
            </a:lvl4pPr>
            <a:lvl5pPr marL="1770063" indent="-342900" algn="l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tx1"/>
              </a:buClr>
              <a:buFont typeface="Ericsson Hilda Light" panose="00000400000000000000" pitchFamily="2" charset="0"/>
              <a:buChar char="—"/>
              <a:defRPr sz="2000" kern="1000" spc="-30">
                <a:solidFill>
                  <a:schemeClr val="tx1"/>
                </a:solidFill>
                <a:latin typeface="+mn-lt"/>
              </a:defRPr>
            </a:lvl5pPr>
            <a:lvl6pPr marL="20716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Hilda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88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Hilda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0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Hilda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2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Hilda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Font typeface="Ericsson Hilda Light" panose="00000400000000000000" pitchFamily="2" charset="0"/>
              <a:buNone/>
            </a:pPr>
            <a:r>
              <a:rPr lang="en-US" sz="1600" b="1" dirty="0"/>
              <a:t>Scenario-3</a:t>
            </a:r>
            <a:r>
              <a:rPr lang="en-US" sz="1600" dirty="0"/>
              <a:t> 5GS &lt;-&gt; 5GC/N3IWF (no update needed)</a:t>
            </a:r>
          </a:p>
        </p:txBody>
      </p:sp>
      <p:sp>
        <p:nvSpPr>
          <p:cNvPr id="59" name="Rectangle: Rounded Corners 58">
            <a:extLst>
              <a:ext uri="{FF2B5EF4-FFF2-40B4-BE49-F238E27FC236}">
                <a16:creationId xmlns:a16="http://schemas.microsoft.com/office/drawing/2014/main" id="{4EE97108-F950-4ECD-987E-8C01C92E5085}"/>
              </a:ext>
            </a:extLst>
          </p:cNvPr>
          <p:cNvSpPr/>
          <p:nvPr/>
        </p:nvSpPr>
        <p:spPr bwMode="auto">
          <a:xfrm>
            <a:off x="1327488" y="5982739"/>
            <a:ext cx="852699" cy="38852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tabLst/>
            </a:pPr>
            <a:r>
              <a:rPr lang="en-US" sz="1600" dirty="0"/>
              <a:t>AMF</a:t>
            </a:r>
            <a:endParaRPr kumimoji="0" lang="en-US" sz="1600" b="0" i="0" u="none" strike="noStrike" cap="none" normalizeH="0" baseline="0" dirty="0">
              <a:ln>
                <a:noFill/>
              </a:ln>
              <a:effectLst/>
              <a:latin typeface="+mn-lt"/>
            </a:endParaRPr>
          </a:p>
        </p:txBody>
      </p:sp>
      <p:sp>
        <p:nvSpPr>
          <p:cNvPr id="60" name="Rectangle: Rounded Corners 59">
            <a:extLst>
              <a:ext uri="{FF2B5EF4-FFF2-40B4-BE49-F238E27FC236}">
                <a16:creationId xmlns:a16="http://schemas.microsoft.com/office/drawing/2014/main" id="{0179AF53-5912-4AAC-A309-94FC382C62E9}"/>
              </a:ext>
            </a:extLst>
          </p:cNvPr>
          <p:cNvSpPr/>
          <p:nvPr/>
        </p:nvSpPr>
        <p:spPr bwMode="auto">
          <a:xfrm>
            <a:off x="2886753" y="4629109"/>
            <a:ext cx="681431" cy="38773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sz="1600" b="0" i="0" u="none" strike="noStrike" cap="none" normalizeH="0" baseline="0" dirty="0">
                <a:ln>
                  <a:noFill/>
                </a:ln>
                <a:effectLst/>
                <a:latin typeface="+mn-lt"/>
              </a:rPr>
              <a:t>UDM</a:t>
            </a:r>
          </a:p>
        </p:txBody>
      </p:sp>
      <p:sp>
        <p:nvSpPr>
          <p:cNvPr id="61" name="Rectangle: Rounded Corners 60">
            <a:extLst>
              <a:ext uri="{FF2B5EF4-FFF2-40B4-BE49-F238E27FC236}">
                <a16:creationId xmlns:a16="http://schemas.microsoft.com/office/drawing/2014/main" id="{238BF5B1-D8D0-41ED-855C-2AF7C12106DA}"/>
              </a:ext>
            </a:extLst>
          </p:cNvPr>
          <p:cNvSpPr/>
          <p:nvPr/>
        </p:nvSpPr>
        <p:spPr bwMode="auto">
          <a:xfrm>
            <a:off x="2886753" y="5982739"/>
            <a:ext cx="852699" cy="38852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tabLst/>
            </a:pPr>
            <a:r>
              <a:rPr lang="en-US" sz="1600" dirty="0"/>
              <a:t>SMF</a:t>
            </a:r>
            <a:endParaRPr kumimoji="0" lang="en-US" sz="1600" b="0" i="0" u="none" strike="noStrike" cap="none" normalizeH="0" baseline="0" dirty="0">
              <a:ln>
                <a:noFill/>
              </a:ln>
              <a:effectLst/>
              <a:latin typeface="+mn-lt"/>
            </a:endParaRPr>
          </a:p>
        </p:txBody>
      </p:sp>
      <p:cxnSp>
        <p:nvCxnSpPr>
          <p:cNvPr id="63" name="Straight Arrow Connector 62">
            <a:extLst>
              <a:ext uri="{FF2B5EF4-FFF2-40B4-BE49-F238E27FC236}">
                <a16:creationId xmlns:a16="http://schemas.microsoft.com/office/drawing/2014/main" id="{6EBA6A22-381B-414B-B717-64E5B17D467E}"/>
              </a:ext>
            </a:extLst>
          </p:cNvPr>
          <p:cNvCxnSpPr>
            <a:cxnSpLocks/>
            <a:endCxn id="60" idx="2"/>
          </p:cNvCxnSpPr>
          <p:nvPr/>
        </p:nvCxnSpPr>
        <p:spPr bwMode="auto">
          <a:xfrm flipV="1">
            <a:off x="3227468" y="5016847"/>
            <a:ext cx="1" cy="965892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</p:cxnSp>
      <p:sp>
        <p:nvSpPr>
          <p:cNvPr id="66" name="TextBox 65">
            <a:extLst>
              <a:ext uri="{FF2B5EF4-FFF2-40B4-BE49-F238E27FC236}">
                <a16:creationId xmlns:a16="http://schemas.microsoft.com/office/drawing/2014/main" id="{14E8CE13-B12F-4A77-A5D6-6889C097C96B}"/>
              </a:ext>
            </a:extLst>
          </p:cNvPr>
          <p:cNvSpPr txBox="1"/>
          <p:nvPr/>
        </p:nvSpPr>
        <p:spPr bwMode="auto">
          <a:xfrm>
            <a:off x="3227468" y="5307458"/>
            <a:ext cx="1969935" cy="48141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1400" dirty="0"/>
              <a:t>Emergency Indication</a:t>
            </a:r>
          </a:p>
          <a:p>
            <a:pPr algn="l">
              <a:buClr>
                <a:schemeClr val="tx1"/>
              </a:buClr>
            </a:pPr>
            <a:r>
              <a:rPr lang="en-US" sz="1400" dirty="0"/>
              <a:t>SMF ID</a:t>
            </a:r>
          </a:p>
        </p:txBody>
      </p:sp>
      <p:sp>
        <p:nvSpPr>
          <p:cNvPr id="37" name="Rectangle: Rounded Corners 36">
            <a:extLst>
              <a:ext uri="{FF2B5EF4-FFF2-40B4-BE49-F238E27FC236}">
                <a16:creationId xmlns:a16="http://schemas.microsoft.com/office/drawing/2014/main" id="{25F47376-A059-425E-97CA-50E477C6D892}"/>
              </a:ext>
            </a:extLst>
          </p:cNvPr>
          <p:cNvSpPr/>
          <p:nvPr/>
        </p:nvSpPr>
        <p:spPr bwMode="auto">
          <a:xfrm>
            <a:off x="801971" y="2052773"/>
            <a:ext cx="1679844" cy="577078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fontAlgn="base">
              <a:spcBef>
                <a:spcPts val="300"/>
              </a:spcBef>
              <a:spcAft>
                <a:spcPct val="0"/>
              </a:spcAft>
            </a:pPr>
            <a:r>
              <a:rPr lang="en-US" sz="1400" dirty="0">
                <a:solidFill>
                  <a:schemeClr val="accent1"/>
                </a:solidFill>
              </a:rPr>
              <a:t>Scenario-1a: </a:t>
            </a:r>
            <a:r>
              <a:rPr kumimoji="0" lang="en-US" sz="1400" b="0" i="0" u="none" strike="noStrike" cap="none" normalizeH="0" baseline="0" dirty="0">
                <a:ln>
                  <a:noFill/>
                </a:ln>
                <a:solidFill>
                  <a:schemeClr val="accent1"/>
                </a:solidFill>
                <a:effectLst/>
                <a:latin typeface="+mn-lt"/>
              </a:rPr>
              <a:t>ePDG</a:t>
            </a:r>
          </a:p>
          <a:p>
            <a:pPr fontAlgn="base">
              <a:spcBef>
                <a:spcPts val="300"/>
              </a:spcBef>
              <a:spcAft>
                <a:spcPct val="0"/>
              </a:spcAft>
            </a:pPr>
            <a:r>
              <a:rPr lang="en-US" sz="1400" dirty="0">
                <a:solidFill>
                  <a:schemeClr val="accent2"/>
                </a:solidFill>
              </a:rPr>
              <a:t>Scenario-2a: </a:t>
            </a:r>
            <a:r>
              <a:rPr kumimoji="0" lang="en-US" sz="1400" b="0" i="0" u="none" strike="noStrike" cap="none" normalizeH="0" baseline="0" dirty="0">
                <a:ln>
                  <a:noFill/>
                </a:ln>
                <a:solidFill>
                  <a:schemeClr val="accent2"/>
                </a:solidFill>
                <a:effectLst/>
                <a:latin typeface="+mn-lt"/>
              </a:rPr>
              <a:t>MME</a:t>
            </a:r>
          </a:p>
        </p:txBody>
      </p:sp>
      <p:sp>
        <p:nvSpPr>
          <p:cNvPr id="55" name="Content Placeholder 1">
            <a:extLst>
              <a:ext uri="{FF2B5EF4-FFF2-40B4-BE49-F238E27FC236}">
                <a16:creationId xmlns:a16="http://schemas.microsoft.com/office/drawing/2014/main" id="{BEC2DAEC-28DF-49E1-84DB-41999B0B6327}"/>
              </a:ext>
            </a:extLst>
          </p:cNvPr>
          <p:cNvSpPr txBox="1">
            <a:spLocks/>
          </p:cNvSpPr>
          <p:nvPr/>
        </p:nvSpPr>
        <p:spPr bwMode="auto">
          <a:xfrm>
            <a:off x="5882209" y="4104471"/>
            <a:ext cx="4027644" cy="5019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tx1"/>
              </a:buClr>
              <a:buFont typeface="Ericsson Hilda Light" panose="00000400000000000000" pitchFamily="2" charset="0"/>
              <a:buChar char="—"/>
              <a:defRPr sz="2000" kern="1000" spc="-3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12788" indent="-342900" algn="l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tx1"/>
              </a:buClr>
              <a:buFont typeface="Ericsson Hilda Light" panose="00000400000000000000" pitchFamily="2" charset="0"/>
              <a:buChar char="—"/>
              <a:defRPr sz="2000" kern="1000" spc="-30">
                <a:solidFill>
                  <a:schemeClr val="tx1"/>
                </a:solidFill>
                <a:latin typeface="+mn-lt"/>
              </a:defRPr>
            </a:lvl2pPr>
            <a:lvl3pPr marL="1079500" indent="-342900" algn="l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tx1"/>
              </a:buClr>
              <a:buFont typeface="Ericsson Hilda Light" panose="00000400000000000000" pitchFamily="2" charset="0"/>
              <a:buChar char="—"/>
              <a:defRPr sz="2000" kern="1000" spc="-30">
                <a:solidFill>
                  <a:schemeClr val="tx1"/>
                </a:solidFill>
                <a:latin typeface="+mn-lt"/>
              </a:defRPr>
            </a:lvl3pPr>
            <a:lvl4pPr marL="1435100" indent="-342900" algn="l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tx1"/>
              </a:buClr>
              <a:buFont typeface="Ericsson Hilda Light" panose="00000400000000000000" pitchFamily="2" charset="0"/>
              <a:buChar char="—"/>
              <a:defRPr sz="2000" kern="1000" spc="-30">
                <a:solidFill>
                  <a:schemeClr val="tx1"/>
                </a:solidFill>
                <a:latin typeface="+mn-lt"/>
              </a:defRPr>
            </a:lvl4pPr>
            <a:lvl5pPr marL="1770063" indent="-342900" algn="l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tx1"/>
              </a:buClr>
              <a:buFont typeface="Ericsson Hilda Light" panose="00000400000000000000" pitchFamily="2" charset="0"/>
              <a:buChar char="—"/>
              <a:defRPr sz="2000" kern="1000" spc="-30">
                <a:solidFill>
                  <a:schemeClr val="tx1"/>
                </a:solidFill>
                <a:latin typeface="+mn-lt"/>
              </a:defRPr>
            </a:lvl5pPr>
            <a:lvl6pPr marL="20716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Hilda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88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Hilda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0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Hilda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2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Hilda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None/>
            </a:pPr>
            <a:r>
              <a:rPr lang="en-US" sz="1600" b="1" dirty="0">
                <a:solidFill>
                  <a:schemeClr val="accent3">
                    <a:lumMod val="75000"/>
                  </a:schemeClr>
                </a:solidFill>
              </a:rPr>
              <a:t>Scenario-4 </a:t>
            </a:r>
            <a:r>
              <a:rPr lang="en-US" sz="1600" dirty="0">
                <a:solidFill>
                  <a:schemeClr val="accent3">
                    <a:lumMod val="75000"/>
                  </a:schemeClr>
                </a:solidFill>
              </a:rPr>
              <a:t>EPS-5GS  without N26</a:t>
            </a:r>
          </a:p>
        </p:txBody>
      </p:sp>
      <p:sp>
        <p:nvSpPr>
          <p:cNvPr id="56" name="Content Placeholder 1">
            <a:extLst>
              <a:ext uri="{FF2B5EF4-FFF2-40B4-BE49-F238E27FC236}">
                <a16:creationId xmlns:a16="http://schemas.microsoft.com/office/drawing/2014/main" id="{974B2817-8610-4693-ABAE-654134F3A151}"/>
              </a:ext>
            </a:extLst>
          </p:cNvPr>
          <p:cNvSpPr txBox="1">
            <a:spLocks/>
          </p:cNvSpPr>
          <p:nvPr/>
        </p:nvSpPr>
        <p:spPr bwMode="auto">
          <a:xfrm>
            <a:off x="6499401" y="4514926"/>
            <a:ext cx="5379063" cy="9819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tx1"/>
              </a:buClr>
              <a:buFont typeface="Ericsson Hilda Light" panose="00000400000000000000" pitchFamily="2" charset="0"/>
              <a:buChar char="—"/>
              <a:defRPr sz="2000" kern="1000" spc="-3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12788" indent="-342900" algn="l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tx1"/>
              </a:buClr>
              <a:buFont typeface="Ericsson Hilda Light" panose="00000400000000000000" pitchFamily="2" charset="0"/>
              <a:buChar char="—"/>
              <a:defRPr sz="2000" kern="1000" spc="-30">
                <a:solidFill>
                  <a:schemeClr val="tx1"/>
                </a:solidFill>
                <a:latin typeface="+mn-lt"/>
              </a:defRPr>
            </a:lvl2pPr>
            <a:lvl3pPr marL="1079500" indent="-342900" algn="l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tx1"/>
              </a:buClr>
              <a:buFont typeface="Ericsson Hilda Light" panose="00000400000000000000" pitchFamily="2" charset="0"/>
              <a:buChar char="—"/>
              <a:defRPr sz="2000" kern="1000" spc="-30">
                <a:solidFill>
                  <a:schemeClr val="tx1"/>
                </a:solidFill>
                <a:latin typeface="+mn-lt"/>
              </a:defRPr>
            </a:lvl3pPr>
            <a:lvl4pPr marL="1435100" indent="-342900" algn="l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tx1"/>
              </a:buClr>
              <a:buFont typeface="Ericsson Hilda Light" panose="00000400000000000000" pitchFamily="2" charset="0"/>
              <a:buChar char="—"/>
              <a:defRPr sz="2000" kern="1000" spc="-30">
                <a:solidFill>
                  <a:schemeClr val="tx1"/>
                </a:solidFill>
                <a:latin typeface="+mn-lt"/>
              </a:defRPr>
            </a:lvl4pPr>
            <a:lvl5pPr marL="1770063" indent="-342900" algn="l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tx1"/>
              </a:buClr>
              <a:buFont typeface="Ericsson Hilda Light" panose="00000400000000000000" pitchFamily="2" charset="0"/>
              <a:buChar char="—"/>
              <a:defRPr sz="2000" kern="1000" spc="-30">
                <a:solidFill>
                  <a:schemeClr val="tx1"/>
                </a:solidFill>
                <a:latin typeface="+mn-lt"/>
              </a:defRPr>
            </a:lvl5pPr>
            <a:lvl6pPr marL="20716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Hilda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88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Hilda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0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Hilda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2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Hilda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1600" dirty="0"/>
              <a:t>Refer to Scenario-1a and -1b </a:t>
            </a:r>
            <a:r>
              <a:rPr lang="en-US" sz="1600" dirty="0">
                <a:solidFill>
                  <a:schemeClr val="accent5"/>
                </a:solidFill>
              </a:rPr>
              <a:t>for update on 23.502</a:t>
            </a:r>
          </a:p>
          <a:p>
            <a:r>
              <a:rPr lang="en-US" sz="1600" dirty="0">
                <a:solidFill>
                  <a:schemeClr val="accent5"/>
                </a:solidFill>
              </a:rPr>
              <a:t>Update to 23.401 </a:t>
            </a:r>
            <a:r>
              <a:rPr lang="en-US" sz="1600" dirty="0"/>
              <a:t>that MME notifies the HSS about the PGW-C FQDN for the emergency PDN connection.  </a:t>
            </a:r>
          </a:p>
          <a:p>
            <a:pPr marL="0" indent="0">
              <a:buNone/>
            </a:pPr>
            <a:endParaRPr lang="en-US" sz="1600" dirty="0"/>
          </a:p>
        </p:txBody>
      </p:sp>
      <p:sp>
        <p:nvSpPr>
          <p:cNvPr id="47" name="Speech Bubble: Rectangle with Corners Rounded 46">
            <a:extLst>
              <a:ext uri="{FF2B5EF4-FFF2-40B4-BE49-F238E27FC236}">
                <a16:creationId xmlns:a16="http://schemas.microsoft.com/office/drawing/2014/main" id="{D3224F3B-C126-4445-AF62-3BE776F93F03}"/>
              </a:ext>
            </a:extLst>
          </p:cNvPr>
          <p:cNvSpPr/>
          <p:nvPr/>
        </p:nvSpPr>
        <p:spPr bwMode="auto">
          <a:xfrm>
            <a:off x="217614" y="4880989"/>
            <a:ext cx="2591304" cy="886137"/>
          </a:xfrm>
          <a:prstGeom prst="wedgeRoundRectCallout">
            <a:avLst>
              <a:gd name="adj1" fmla="val 2158"/>
              <a:gd name="adj2" fmla="val 73150"/>
              <a:gd name="adj3" fmla="val 16667"/>
            </a:avLst>
          </a:prstGeom>
          <a:noFill/>
          <a:ln w="31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fontAlgn="base">
              <a:spcBef>
                <a:spcPts val="300"/>
              </a:spcBef>
              <a:spcAft>
                <a:spcPct val="0"/>
              </a:spcAft>
            </a:pPr>
            <a:r>
              <a:rPr lang="en-US" sz="1050" dirty="0"/>
              <a:t>The same AMF is always used for emergency session, and the AMF use Nsmf_PDUSession_UpdateSMContext, and there is no need to use Emergency Info.  </a:t>
            </a:r>
          </a:p>
        </p:txBody>
      </p:sp>
      <p:sp>
        <p:nvSpPr>
          <p:cNvPr id="41" name="Speech Bubble: Rectangle with Corners Rounded 40">
            <a:extLst>
              <a:ext uri="{FF2B5EF4-FFF2-40B4-BE49-F238E27FC236}">
                <a16:creationId xmlns:a16="http://schemas.microsoft.com/office/drawing/2014/main" id="{C970BDB2-910C-4F8B-8814-811CFEC15494}"/>
              </a:ext>
            </a:extLst>
          </p:cNvPr>
          <p:cNvSpPr/>
          <p:nvPr/>
        </p:nvSpPr>
        <p:spPr bwMode="auto">
          <a:xfrm>
            <a:off x="3812064" y="3495869"/>
            <a:ext cx="1094651" cy="387738"/>
          </a:xfrm>
          <a:prstGeom prst="wedgeRoundRectCallout">
            <a:avLst>
              <a:gd name="adj1" fmla="val -61669"/>
              <a:gd name="adj2" fmla="val -59068"/>
              <a:gd name="adj3" fmla="val 16667"/>
            </a:avLst>
          </a:prstGeom>
          <a:noFill/>
          <a:ln w="31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fontAlgn="base">
              <a:spcBef>
                <a:spcPts val="300"/>
              </a:spcBef>
              <a:spcAft>
                <a:spcPct val="0"/>
              </a:spcAft>
            </a:pPr>
            <a:r>
              <a:rPr lang="en-US" sz="1000" dirty="0">
                <a:solidFill>
                  <a:schemeClr val="accent5"/>
                </a:solidFill>
              </a:rPr>
              <a:t>Update to 23.502  needed</a:t>
            </a:r>
          </a:p>
        </p:txBody>
      </p:sp>
    </p:spTree>
    <p:extLst>
      <p:ext uri="{BB962C8B-B14F-4D97-AF65-F5344CB8AC3E}">
        <p14:creationId xmlns:p14="http://schemas.microsoft.com/office/powerpoint/2010/main" val="6911103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B585530B-C515-447A-BC38-506B7C15A5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1199" y="555814"/>
            <a:ext cx="11135785" cy="6229034"/>
          </a:xfrm>
        </p:spPr>
        <p:txBody>
          <a:bodyPr/>
          <a:lstStyle/>
          <a:p>
            <a:pPr marL="0" indent="0">
              <a:buNone/>
            </a:pPr>
            <a:r>
              <a:rPr lang="en-US" sz="1600" b="1" dirty="0">
                <a:solidFill>
                  <a:schemeClr val="accent5"/>
                </a:solidFill>
              </a:rPr>
              <a:t>[Proposal-1]</a:t>
            </a:r>
            <a:r>
              <a:rPr lang="en-US" sz="1600" b="1" dirty="0"/>
              <a:t> </a:t>
            </a:r>
            <a:r>
              <a:rPr lang="en-US" sz="1600" dirty="0"/>
              <a:t>Add Emergency Information in UE Subscription data type “UE context in SMF data” in clause 5.2.3.3.</a:t>
            </a:r>
          </a:p>
          <a:p>
            <a:pPr marL="369888" lvl="1" indent="0">
              <a:buNone/>
            </a:pPr>
            <a:endParaRPr lang="en-US" sz="1600" dirty="0"/>
          </a:p>
          <a:p>
            <a:pPr marL="0" indent="0">
              <a:buNone/>
            </a:pPr>
            <a:r>
              <a:rPr lang="en-US" sz="1600" b="1" dirty="0">
                <a:solidFill>
                  <a:schemeClr val="accent5"/>
                </a:solidFill>
              </a:rPr>
              <a:t>[Proposal-2] </a:t>
            </a:r>
            <a:r>
              <a:rPr lang="en-US" sz="1600" dirty="0"/>
              <a:t>Update Nudm_SDM_Notification service operation in clause 5.2.3.3.3 to clarify UDM notifies also the Emergency-Information containing FQDN of PGW-C to the AMF.</a:t>
            </a:r>
          </a:p>
          <a:p>
            <a:pPr marL="0" indent="0">
              <a:buNone/>
            </a:pPr>
            <a:endParaRPr lang="en-US" sz="1600" dirty="0"/>
          </a:p>
          <a:p>
            <a:pPr marL="0" indent="0">
              <a:buNone/>
            </a:pPr>
            <a:r>
              <a:rPr lang="en-US" sz="1600" b="1" dirty="0">
                <a:solidFill>
                  <a:schemeClr val="accent5"/>
                </a:solidFill>
              </a:rPr>
              <a:t>[Proposal-3]</a:t>
            </a:r>
            <a:r>
              <a:rPr lang="en-US" sz="1600" b="1" dirty="0"/>
              <a:t> </a:t>
            </a:r>
            <a:r>
              <a:rPr lang="en-US" sz="1600" dirty="0"/>
              <a:t>At  handover of emergency session to 5GC (i.e. PDU Session establishment with request type “Existing Emergency </a:t>
            </a:r>
            <a:r>
              <a:rPr lang="en-GB" sz="1600" dirty="0"/>
              <a:t>PDU Session</a:t>
            </a:r>
            <a:r>
              <a:rPr lang="en-US" sz="1600" dirty="0"/>
              <a:t>” is received), the AMF uses Emergency Info (provided by UDM) to locate the PGW-C+SMF. </a:t>
            </a:r>
          </a:p>
          <a:p>
            <a:pPr marL="0" indent="0">
              <a:buNone/>
            </a:pPr>
            <a:endParaRPr lang="en-US" sz="1600" dirty="0"/>
          </a:p>
          <a:p>
            <a:pPr marL="0" indent="0">
              <a:buNone/>
            </a:pPr>
            <a:r>
              <a:rPr lang="en-US" sz="1800" dirty="0"/>
              <a:t>3 sets of CRs are proposed for different handover scenarios:</a:t>
            </a:r>
          </a:p>
          <a:p>
            <a:pPr lvl="1"/>
            <a:r>
              <a:rPr lang="en-US" sz="1600" dirty="0">
                <a:solidFill>
                  <a:srgbClr val="0070C0"/>
                </a:solidFill>
              </a:rPr>
              <a:t>CR set 1: Scenario-1 EPC/</a:t>
            </a:r>
            <a:r>
              <a:rPr lang="en-US" sz="1600" dirty="0" err="1">
                <a:solidFill>
                  <a:srgbClr val="0070C0"/>
                </a:solidFill>
              </a:rPr>
              <a:t>ePDG</a:t>
            </a:r>
            <a:r>
              <a:rPr lang="en-US" sz="1600" dirty="0">
                <a:solidFill>
                  <a:srgbClr val="0070C0"/>
                </a:solidFill>
              </a:rPr>
              <a:t> -&gt; 5GS</a:t>
            </a:r>
            <a:endParaRPr lang="en-GB" sz="1600" u="sng" dirty="0">
              <a:solidFill>
                <a:srgbClr val="0000FF"/>
              </a:solidFill>
              <a:ea typeface="SimSun" panose="02010600030101010101" pitchFamily="2" charset="-122"/>
              <a:cs typeface="Arial" panose="020B0604020202020204" pitchFamily="34" charset="0"/>
            </a:endParaRPr>
          </a:p>
          <a:p>
            <a:pPr marL="736600" lvl="2" indent="0">
              <a:buNone/>
            </a:pPr>
            <a:r>
              <a:rPr lang="en-US" sz="1600" dirty="0">
                <a:solidFill>
                  <a:schemeClr val="accent5"/>
                </a:solidFill>
              </a:rPr>
              <a:t>[Proposal-1] and</a:t>
            </a:r>
            <a:r>
              <a:rPr lang="en-US" sz="1600" dirty="0"/>
              <a:t> </a:t>
            </a:r>
            <a:r>
              <a:rPr lang="en-US" sz="1600" dirty="0">
                <a:solidFill>
                  <a:schemeClr val="accent5"/>
                </a:solidFill>
              </a:rPr>
              <a:t>[Proposal-2];</a:t>
            </a:r>
            <a:endParaRPr lang="en-US" sz="1600" dirty="0"/>
          </a:p>
          <a:p>
            <a:pPr marL="736600" lvl="2" indent="0">
              <a:buNone/>
            </a:pPr>
            <a:r>
              <a:rPr lang="en-US" sz="1600" dirty="0">
                <a:solidFill>
                  <a:schemeClr val="accent5"/>
                </a:solidFill>
              </a:rPr>
              <a:t>[Proposal-3]</a:t>
            </a:r>
          </a:p>
          <a:p>
            <a:pPr marL="736600" lvl="2" indent="0">
              <a:buNone/>
            </a:pPr>
            <a:r>
              <a:rPr lang="en-US" sz="1600" dirty="0">
                <a:solidFill>
                  <a:srgbClr val="0070C0"/>
                </a:solidFill>
              </a:rPr>
              <a:t>23.502 CR1330 (S2-1905084), CR1331 (S2-1905085)</a:t>
            </a:r>
            <a:endParaRPr lang="en-US" sz="1600" dirty="0">
              <a:solidFill>
                <a:schemeClr val="accent5"/>
              </a:solidFill>
            </a:endParaRPr>
          </a:p>
          <a:p>
            <a:pPr marL="736600" lvl="2" indent="0">
              <a:buNone/>
            </a:pPr>
            <a:r>
              <a:rPr lang="en-US" sz="900" dirty="0">
                <a:solidFill>
                  <a:schemeClr val="accent5"/>
                </a:solidFill>
              </a:rPr>
              <a:t> </a:t>
            </a:r>
          </a:p>
          <a:p>
            <a:pPr lvl="1"/>
            <a:r>
              <a:rPr lang="en-US" sz="1600" dirty="0">
                <a:solidFill>
                  <a:schemeClr val="accent2"/>
                </a:solidFill>
              </a:rPr>
              <a:t>CR set 2: Scenario-2 EPS -&gt; 5GC/N3IWF</a:t>
            </a:r>
          </a:p>
          <a:p>
            <a:pPr marL="736600" lvl="2" indent="0">
              <a:buNone/>
            </a:pPr>
            <a:r>
              <a:rPr lang="en-US" sz="1600" dirty="0">
                <a:solidFill>
                  <a:schemeClr val="accent5"/>
                </a:solidFill>
              </a:rPr>
              <a:t>[Proposal-1] and</a:t>
            </a:r>
            <a:r>
              <a:rPr lang="en-US" sz="1600" dirty="0"/>
              <a:t> </a:t>
            </a:r>
            <a:r>
              <a:rPr lang="en-US" sz="1600" dirty="0">
                <a:solidFill>
                  <a:schemeClr val="accent5"/>
                </a:solidFill>
              </a:rPr>
              <a:t>[Proposal-2]  </a:t>
            </a:r>
            <a:r>
              <a:rPr lang="en-US" sz="1600" dirty="0"/>
              <a:t>(captured in CR set 1)</a:t>
            </a:r>
            <a:endParaRPr lang="en-US" sz="1600" dirty="0">
              <a:solidFill>
                <a:schemeClr val="accent5"/>
              </a:solidFill>
            </a:endParaRPr>
          </a:p>
          <a:p>
            <a:pPr marL="736600" lvl="2" indent="0">
              <a:buNone/>
            </a:pPr>
            <a:r>
              <a:rPr lang="en-US" sz="1600" dirty="0">
                <a:solidFill>
                  <a:schemeClr val="accent5"/>
                </a:solidFill>
              </a:rPr>
              <a:t>[Proposal-3]</a:t>
            </a:r>
          </a:p>
          <a:p>
            <a:pPr marL="736600" lvl="2" indent="0">
              <a:buNone/>
            </a:pPr>
            <a:r>
              <a:rPr lang="en-US" sz="1600" dirty="0">
                <a:solidFill>
                  <a:schemeClr val="accent2"/>
                </a:solidFill>
              </a:rPr>
              <a:t>23.502 CR1332 (S2-1905086), CR1333 (S2-1905087)</a:t>
            </a:r>
          </a:p>
          <a:p>
            <a:pPr marL="736600" lvl="2" indent="0">
              <a:buNone/>
            </a:pPr>
            <a:endParaRPr lang="en-US" sz="1000" dirty="0">
              <a:solidFill>
                <a:schemeClr val="accent2"/>
              </a:solidFill>
            </a:endParaRPr>
          </a:p>
          <a:p>
            <a:pPr lvl="1"/>
            <a:r>
              <a:rPr lang="en-US" sz="1600" dirty="0">
                <a:solidFill>
                  <a:schemeClr val="accent3">
                    <a:lumMod val="75000"/>
                  </a:schemeClr>
                </a:solidFill>
              </a:rPr>
              <a:t>CR set 3: Scenario-4 EPS-&gt;5GS without N26</a:t>
            </a:r>
          </a:p>
          <a:p>
            <a:pPr marL="736600" lvl="2" indent="0">
              <a:buNone/>
            </a:pPr>
            <a:r>
              <a:rPr lang="en-US" sz="1600" dirty="0">
                <a:solidFill>
                  <a:schemeClr val="accent5"/>
                </a:solidFill>
              </a:rPr>
              <a:t>[Proposal-1] and</a:t>
            </a:r>
            <a:r>
              <a:rPr lang="en-US" sz="1600" dirty="0"/>
              <a:t> </a:t>
            </a:r>
            <a:r>
              <a:rPr lang="en-US" sz="1600" dirty="0">
                <a:solidFill>
                  <a:schemeClr val="accent5"/>
                </a:solidFill>
              </a:rPr>
              <a:t>[Proposal-2] </a:t>
            </a:r>
            <a:r>
              <a:rPr lang="en-US" sz="1600" dirty="0"/>
              <a:t>(captured in CR set 1)</a:t>
            </a:r>
            <a:endParaRPr lang="en-US" sz="1600" dirty="0">
              <a:solidFill>
                <a:schemeClr val="accent5"/>
              </a:solidFill>
            </a:endParaRPr>
          </a:p>
          <a:p>
            <a:pPr marL="736600" lvl="2" indent="0">
              <a:buNone/>
            </a:pPr>
            <a:r>
              <a:rPr lang="en-US" sz="1600" dirty="0">
                <a:solidFill>
                  <a:schemeClr val="accent5"/>
                </a:solidFill>
              </a:rPr>
              <a:t>[Proposal-3] +Update on 23.401</a:t>
            </a:r>
          </a:p>
          <a:p>
            <a:pPr marL="736600" lvl="2" indent="0">
              <a:buNone/>
            </a:pPr>
            <a:r>
              <a:rPr lang="en-US" sz="1600">
                <a:solidFill>
                  <a:srgbClr val="7030A0"/>
                </a:solidFill>
              </a:rPr>
              <a:t>23.502 CR1335 (S2-1905089), CR1336 (S2-1905090)</a:t>
            </a:r>
            <a:endParaRPr lang="en-US" sz="1600" dirty="0">
              <a:solidFill>
                <a:srgbClr val="7030A0"/>
              </a:solidFill>
            </a:endParaRPr>
          </a:p>
          <a:p>
            <a:pPr marL="0" indent="0">
              <a:buNone/>
            </a:pPr>
            <a:endParaRPr lang="en-US" sz="16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3D91D7B-DCF1-41EF-848A-C1E989C34F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4895" y="0"/>
            <a:ext cx="9992784" cy="555814"/>
          </a:xfrm>
        </p:spPr>
        <p:txBody>
          <a:bodyPr/>
          <a:lstStyle/>
          <a:p>
            <a:r>
              <a:rPr lang="en-US" dirty="0"/>
              <a:t>Proposal</a:t>
            </a:r>
          </a:p>
        </p:txBody>
      </p:sp>
    </p:spTree>
    <p:extLst>
      <p:ext uri="{BB962C8B-B14F-4D97-AF65-F5344CB8AC3E}">
        <p14:creationId xmlns:p14="http://schemas.microsoft.com/office/powerpoint/2010/main" val="25569175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CCE3033C-96AE-48F9-9251-63DD283A193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44436" y="2863272"/>
            <a:ext cx="5975928" cy="1016001"/>
          </a:xfrm>
        </p:spPr>
        <p:txBody>
          <a:bodyPr/>
          <a:lstStyle/>
          <a:p>
            <a:pPr marL="0" indent="0" algn="ctr">
              <a:buNone/>
            </a:pPr>
            <a:r>
              <a:rPr lang="en-US" sz="4000" dirty="0"/>
              <a:t>THANK YOU !</a:t>
            </a:r>
          </a:p>
        </p:txBody>
      </p:sp>
    </p:spTree>
    <p:extLst>
      <p:ext uri="{BB962C8B-B14F-4D97-AF65-F5344CB8AC3E}">
        <p14:creationId xmlns:p14="http://schemas.microsoft.com/office/powerpoint/2010/main" val="1691276313"/>
      </p:ext>
    </p:extLst>
  </p:cSld>
  <p:clrMapOvr>
    <a:masterClrMapping/>
  </p:clrMapOvr>
</p:sld>
</file>

<file path=ppt/theme/theme1.xml><?xml version="1.0" encoding="utf-8"?>
<a:theme xmlns:a="http://schemas.openxmlformats.org/drawingml/2006/main" name="PresentationTemplate2017">
  <a:themeElements>
    <a:clrScheme name="Custom 6">
      <a:dk1>
        <a:srgbClr val="181818"/>
      </a:dk1>
      <a:lt1>
        <a:srgbClr val="FFFFFF"/>
      </a:lt1>
      <a:dk2>
        <a:srgbClr val="181818"/>
      </a:dk2>
      <a:lt2>
        <a:srgbClr val="E0E0E0"/>
      </a:lt2>
      <a:accent1>
        <a:srgbClr val="0082F0"/>
      </a:accent1>
      <a:accent2>
        <a:srgbClr val="0FC373"/>
      </a:accent2>
      <a:accent3>
        <a:srgbClr val="AF78D2"/>
      </a:accent3>
      <a:accent4>
        <a:srgbClr val="FAD22D"/>
      </a:accent4>
      <a:accent5>
        <a:srgbClr val="FF8C0A"/>
      </a:accent5>
      <a:accent6>
        <a:srgbClr val="FF3232"/>
      </a:accent6>
      <a:hlink>
        <a:srgbClr val="0A14D2"/>
      </a:hlink>
      <a:folHlink>
        <a:srgbClr val="040969"/>
      </a:folHlink>
    </a:clrScheme>
    <a:fontScheme name="Ericsson Brand 2.0">
      <a:majorFont>
        <a:latin typeface="Ericsson Hilda Light"/>
        <a:ea typeface=""/>
        <a:cs typeface=""/>
      </a:majorFont>
      <a:minorFont>
        <a:latin typeface="Ericsson Hild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12700" cap="flat" cmpd="sng" algn="ctr">
          <a:solidFill>
            <a:schemeClr val="tx2">
              <a:lumMod val="75000"/>
              <a:lumOff val="25000"/>
            </a:schemeClr>
          </a:solidFill>
          <a:prstDash val="solid"/>
          <a:round/>
          <a:headEnd type="none" w="med" len="med"/>
          <a:tailEnd type="none" w="med" len="med"/>
        </a:ln>
        <a:effectLst/>
      </a:spPr>
      <a:bodyPr rtlCol="0" anchor="ctr"/>
      <a:lstStyle>
        <a:defPPr algn="ctr">
          <a:defRPr/>
        </a:defPPr>
      </a:lstStyle>
    </a:spDef>
    <a:lnDef>
      <a:spPr bwMode="auto"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/>
        </a:ln>
        <a:effectLst/>
      </a:spPr>
      <a:bodyPr/>
      <a:lstStyle/>
    </a:lnDef>
    <a:txDef>
      <a:spPr bwMode="auto">
        <a:noFill/>
        <a:ln w="12700">
          <a:noFill/>
          <a:miter lim="800000"/>
          <a:headEnd/>
          <a:tailEnd/>
        </a:ln>
      </a:spPr>
      <a:bodyPr vert="horz" wrap="square" lIns="72000" tIns="36000" rIns="73152" bIns="36576" numCol="1" rtlCol="0" anchor="t" anchorCtr="0" compatLnSpc="1">
        <a:prstTxWarp prst="textNoShape">
          <a:avLst/>
        </a:prstTxWarp>
        <a:noAutofit/>
      </a:bodyPr>
      <a:lstStyle>
        <a:defPPr algn="l">
          <a:buClr>
            <a:schemeClr val="tx1"/>
          </a:buClr>
          <a:defRPr sz="1200" dirty="0" smtClean="0">
            <a:solidFill>
              <a:schemeClr val="accent1"/>
            </a:solidFill>
          </a:defRPr>
        </a:defPPr>
      </a:lstStyle>
    </a:tx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Template2017.potx" id="{F394490D-1954-44FE-B8ED-56040734EC47}" vid="{6EB75BB7-B825-43F3-83B5-9802AE7E790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Ericsson Hilda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Ericsson Hilda"/>
        <a:font script="Hebr" typeface="Ericsson Hilda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 Light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Ericsson Hilda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Ericsson Hilda Light"/>
        <a:font script="Hebr" typeface="Ericsson Hilda Light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 Light"/>
        <a:font script="Uigh" typeface="Microsoft Uighur"/>
        <a:font script="Geor" typeface="Sylfaen"/>
        <a:font script="Armn" typeface="Ericsson Hilda Light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Ericsson Hilda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Ericsson Hilda"/>
        <a:font script="Hebr" typeface="Ericsson Hilda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Ericsson Hilda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Ericsson Hilda"/>
        <a:font script="Hebr" typeface="Ericsson Hilda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PresentationTemplate2017</Template>
  <TotalTime>18198</TotalTime>
  <Words>531</Words>
  <Application>Microsoft Office PowerPoint</Application>
  <PresentationFormat>Widescreen</PresentationFormat>
  <Paragraphs>120</Paragraphs>
  <Slides>6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3" baseType="lpstr">
      <vt:lpstr>Ericsson Hilda</vt:lpstr>
      <vt:lpstr>Ericsson Technical Icons</vt:lpstr>
      <vt:lpstr>Ericsson Hilda Light</vt:lpstr>
      <vt:lpstr>Arial</vt:lpstr>
      <vt:lpstr>Times New Roman</vt:lpstr>
      <vt:lpstr>SimSun</vt:lpstr>
      <vt:lpstr>PresentationTemplate2017</vt:lpstr>
      <vt:lpstr>Source: Ericsson  Title:  Handling of Emergency Session during Handover   Document for:  Discussion/Agreement  Agenda Item:  6.5.9, 6.5.10  Work Item / Release: 5GS_Ph1 </vt:lpstr>
      <vt:lpstr>Background</vt:lpstr>
      <vt:lpstr>Discussion - Handover Scenarios of Emergency Service</vt:lpstr>
      <vt:lpstr>Discussion- Information needed for emergency handover</vt:lpstr>
      <vt:lpstr>Proposal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Source: Ericsson  Title:  Implication of not requiring S6b from PGW-C+SMF for ePDG support   Document for:  Discussion/Decision  Agenda Item:  6.31   Work Item / Release: TEI 16</dc:title>
  <dc:creator>Judy Gan Juying</dc:creator>
  <cp:keywords/>
  <dc:description>Rev PA3</dc:description>
  <cp:lastModifiedBy>Ericsson JG</cp:lastModifiedBy>
  <cp:revision>500</cp:revision>
  <dcterms:created xsi:type="dcterms:W3CDTF">2018-10-10T06:53:35Z</dcterms:created>
  <dcterms:modified xsi:type="dcterms:W3CDTF">2019-05-05T23:37:20Z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umentType">
    <vt:lpwstr>Presentation2011</vt:lpwstr>
  </property>
  <property fmtid="{D5CDD505-2E9C-101B-9397-08002B2CF9AE}" pid="3" name="TemplateName">
    <vt:lpwstr>CXC 173 2731/1</vt:lpwstr>
  </property>
  <property fmtid="{D5CDD505-2E9C-101B-9397-08002B2CF9AE}" pid="4" name="TemplateVersion">
    <vt:lpwstr>R2A</vt:lpwstr>
  </property>
  <property fmtid="{D5CDD505-2E9C-101B-9397-08002B2CF9AE}" pid="5" name="EmbeddedFonts">
    <vt:bool>false</vt:bool>
  </property>
  <property fmtid="{D5CDD505-2E9C-101B-9397-08002B2CF9AE}" pid="6" name="PackageNo">
    <vt:lpwstr>LXA 119 603</vt:lpwstr>
  </property>
  <property fmtid="{D5CDD505-2E9C-101B-9397-08002B2CF9AE}" pid="7" name="PackageVersion">
    <vt:lpwstr>R6B</vt:lpwstr>
  </property>
  <property fmtid="{D5CDD505-2E9C-101B-9397-08002B2CF9AE}" pid="8" name="TemplateName2">
    <vt:lpwstr>CXC 173 2731/1</vt:lpwstr>
  </property>
  <property fmtid="{D5CDD505-2E9C-101B-9397-08002B2CF9AE}" pid="9" name="TemplateVersion2">
    <vt:lpwstr>R2A</vt:lpwstr>
  </property>
  <property fmtid="{D5CDD505-2E9C-101B-9397-08002B2CF9AE}" pid="10" name="DocumentType2">
    <vt:lpwstr>Presentation2011</vt:lpwstr>
  </property>
  <property fmtid="{D5CDD505-2E9C-101B-9397-08002B2CF9AE}" pid="11" name="Keyword">
    <vt:lpwstr/>
  </property>
  <property fmtid="{D5CDD505-2E9C-101B-9397-08002B2CF9AE}" pid="12" name="FooterType">
    <vt:lpwstr>PresTemp</vt:lpwstr>
  </property>
  <property fmtid="{D5CDD505-2E9C-101B-9397-08002B2CF9AE}" pid="13" name="UsedFont">
    <vt:lpwstr>Ericsson Capital TT</vt:lpwstr>
  </property>
  <property fmtid="{D5CDD505-2E9C-101B-9397-08002B2CF9AE}" pid="14" name="x">
    <vt:lpwstr>1</vt:lpwstr>
  </property>
  <property fmtid="{D5CDD505-2E9C-101B-9397-08002B2CF9AE}" pid="15" name="White">
    <vt:bool>true</vt:bool>
  </property>
  <property fmtid="{D5CDD505-2E9C-101B-9397-08002B2CF9AE}" pid="16" name="chkMetaData">
    <vt:bool>false</vt:bool>
  </property>
  <property fmtid="{D5CDD505-2E9C-101B-9397-08002B2CF9AE}" pid="17" name="chkTaglines">
    <vt:bool>false</vt:bool>
  </property>
  <property fmtid="{D5CDD505-2E9C-101B-9397-08002B2CF9AE}" pid="18" name="SecurityClass">
    <vt:lpwstr>Ericsson Internal</vt:lpwstr>
  </property>
  <property fmtid="{D5CDD505-2E9C-101B-9397-08002B2CF9AE}" pid="19" name="txtConfLabel">
    <vt:lpwstr>Ericsson Internal</vt:lpwstr>
  </property>
  <property fmtid="{D5CDD505-2E9C-101B-9397-08002B2CF9AE}" pid="20" name="optUseConfClass">
    <vt:bool>true</vt:bool>
  </property>
  <property fmtid="{D5CDD505-2E9C-101B-9397-08002B2CF9AE}" pid="21" name="optUseConfLabel">
    <vt:bool>false</vt:bool>
  </property>
  <property fmtid="{D5CDD505-2E9C-101B-9397-08002B2CF9AE}" pid="22" name="optFooterCVLDocNo">
    <vt:bool>true</vt:bool>
  </property>
  <property fmtid="{D5CDD505-2E9C-101B-9397-08002B2CF9AE}" pid="23" name="optFooterCVLCopyright">
    <vt:bool>false</vt:bool>
  </property>
  <property fmtid="{D5CDD505-2E9C-101B-9397-08002B2CF9AE}" pid="24" name="optEnterText1">
    <vt:bool>false</vt:bool>
  </property>
  <property fmtid="{D5CDD505-2E9C-101B-9397-08002B2CF9AE}" pid="25" name="optFooterCVLConfLabel">
    <vt:bool>true</vt:bool>
  </property>
  <property fmtid="{D5CDD505-2E9C-101B-9397-08002B2CF9AE}" pid="26" name="optEnterText2">
    <vt:bool>false</vt:bool>
  </property>
  <property fmtid="{D5CDD505-2E9C-101B-9397-08002B2CF9AE}" pid="27" name="optFooterCVLTitle">
    <vt:bool>true</vt:bool>
  </property>
  <property fmtid="{D5CDD505-2E9C-101B-9397-08002B2CF9AE}" pid="28" name="optFooterCVLPrep">
    <vt:bool>false</vt:bool>
  </property>
  <property fmtid="{D5CDD505-2E9C-101B-9397-08002B2CF9AE}" pid="29" name="optEnterText3">
    <vt:bool>false</vt:bool>
  </property>
  <property fmtid="{D5CDD505-2E9C-101B-9397-08002B2CF9AE}" pid="30" name="optFooterCVLDate">
    <vt:bool>true</vt:bool>
  </property>
  <property fmtid="{D5CDD505-2E9C-101B-9397-08002B2CF9AE}" pid="31" name="optEnterText4">
    <vt:bool>false</vt:bool>
  </property>
  <property fmtid="{D5CDD505-2E9C-101B-9397-08002B2CF9AE}" pid="32" name="LeftFooterField">
    <vt:lpwstr/>
  </property>
  <property fmtid="{D5CDD505-2E9C-101B-9397-08002B2CF9AE}" pid="33" name="MiddleFooterField">
    <vt:lpwstr>Ericsson Internal</vt:lpwstr>
  </property>
  <property fmtid="{D5CDD505-2E9C-101B-9397-08002B2CF9AE}" pid="34" name="RightFooterField">
    <vt:lpwstr/>
  </property>
  <property fmtid="{D5CDD505-2E9C-101B-9397-08002B2CF9AE}" pid="35" name="RightFooterField2">
    <vt:lpwstr>2019-04-29</vt:lpwstr>
  </property>
  <property fmtid="{D5CDD505-2E9C-101B-9397-08002B2CF9AE}" pid="36" name="TotalNumb">
    <vt:bool>false</vt:bool>
  </property>
  <property fmtid="{D5CDD505-2E9C-101B-9397-08002B2CF9AE}" pid="37" name="Pages">
    <vt:bool>true</vt:bool>
  </property>
  <property fmtid="{D5CDD505-2E9C-101B-9397-08002B2CF9AE}" pid="38" name="BCategory">
    <vt:lpwstr/>
  </property>
  <property fmtid="{D5CDD505-2E9C-101B-9397-08002B2CF9AE}" pid="39" name="BSubject">
    <vt:lpwstr/>
  </property>
  <property fmtid="{D5CDD505-2E9C-101B-9397-08002B2CF9AE}" pid="40" name="DocType">
    <vt:lpwstr/>
  </property>
  <property fmtid="{D5CDD505-2E9C-101B-9397-08002B2CF9AE}" pid="41" name="chkShowAll">
    <vt:bool>false</vt:bool>
  </property>
  <property fmtid="{D5CDD505-2E9C-101B-9397-08002B2CF9AE}" pid="42" name="chkOnlyTitle">
    <vt:bool>false</vt:bool>
  </property>
  <property fmtid="{D5CDD505-2E9C-101B-9397-08002B2CF9AE}" pid="43" name="chkPrep">
    <vt:bool>false</vt:bool>
  </property>
  <property fmtid="{D5CDD505-2E9C-101B-9397-08002B2CF9AE}" pid="44" name="chkAppr">
    <vt:bool>false</vt:bool>
  </property>
  <property fmtid="{D5CDD505-2E9C-101B-9397-08002B2CF9AE}" pid="45" name="chkConfClass">
    <vt:bool>true</vt:bool>
  </property>
  <property fmtid="{D5CDD505-2E9C-101B-9397-08002B2CF9AE}" pid="46" name="chkDate">
    <vt:bool>true</vt:bool>
  </property>
  <property fmtid="{D5CDD505-2E9C-101B-9397-08002B2CF9AE}" pid="47" name="chkDocNo">
    <vt:bool>false</vt:bool>
  </property>
  <property fmtid="{D5CDD505-2E9C-101B-9397-08002B2CF9AE}" pid="48" name="chkRev">
    <vt:bool>false</vt:bool>
  </property>
  <property fmtid="{D5CDD505-2E9C-101B-9397-08002B2CF9AE}" pid="49" name="chkTitle">
    <vt:bool>false</vt:bool>
  </property>
  <property fmtid="{D5CDD505-2E9C-101B-9397-08002B2CF9AE}" pid="50" name="UpdateProcess">
    <vt:lpwstr>End</vt:lpwstr>
  </property>
  <property fmtid="{D5CDD505-2E9C-101B-9397-08002B2CF9AE}" pid="51" name="Prepared">
    <vt:lpwstr/>
  </property>
  <property fmtid="{D5CDD505-2E9C-101B-9397-08002B2CF9AE}" pid="52" name="ApprovedBy">
    <vt:lpwstr/>
  </property>
  <property fmtid="{D5CDD505-2E9C-101B-9397-08002B2CF9AE}" pid="53" name="DocNo">
    <vt:lpwstr/>
  </property>
  <property fmtid="{D5CDD505-2E9C-101B-9397-08002B2CF9AE}" pid="54" name="Checked">
    <vt:lpwstr/>
  </property>
  <property fmtid="{D5CDD505-2E9C-101B-9397-08002B2CF9AE}" pid="55" name="Revision">
    <vt:lpwstr>PA3</vt:lpwstr>
  </property>
  <property fmtid="{D5CDD505-2E9C-101B-9397-08002B2CF9AE}" pid="56" name="DocName">
    <vt:lpwstr/>
  </property>
  <property fmtid="{D5CDD505-2E9C-101B-9397-08002B2CF9AE}" pid="57" name="Title">
    <vt:lpwstr/>
  </property>
  <property fmtid="{D5CDD505-2E9C-101B-9397-08002B2CF9AE}" pid="58" name="Date">
    <vt:lpwstr>2019-04-29</vt:lpwstr>
  </property>
  <property fmtid="{D5CDD505-2E9C-101B-9397-08002B2CF9AE}" pid="59" name="Reference">
    <vt:lpwstr/>
  </property>
  <property fmtid="{D5CDD505-2E9C-101B-9397-08002B2CF9AE}" pid="60" name="chkConf">
    <vt:bool>false</vt:bool>
  </property>
  <property fmtid="{D5CDD505-2E9C-101B-9397-08002B2CF9AE}" pid="61" name="ExtConf">
    <vt:lpwstr/>
  </property>
  <property fmtid="{D5CDD505-2E9C-101B-9397-08002B2CF9AE}" pid="62" name="chkExtConf">
    <vt:bool>false</vt:bool>
  </property>
</Properties>
</file>