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62" r:id="rId5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63" d="100"/>
          <a:sy n="63" d="100"/>
        </p:scale>
        <p:origin x="804" y="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7BBBD4-D52E-40E2-9CAF-CC48072850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01AEA8-4812-49C5-991B-167EDFE0A1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26FE35-330F-4832-8717-4CD4884D00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85421-2A6C-43B0-B2EE-80EA6A4CE85C}" type="datetimeFigureOut">
              <a:rPr lang="fr-FR" smtClean="0"/>
              <a:t>08/04/2019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9E35DE-6D9D-441C-9A4F-77115447CC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AD642F-182C-41C3-9DAD-1675A204F2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ADF29-B72A-4253-BF98-9C2EE39184F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939991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259AEA-CB2F-4BC4-85BC-51590E1D09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4221637-7981-4F3D-85B5-68F34BADD9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540DBE-CC3C-4107-A122-8494B3EEAE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85421-2A6C-43B0-B2EE-80EA6A4CE85C}" type="datetimeFigureOut">
              <a:rPr lang="fr-FR" smtClean="0"/>
              <a:t>08/04/2019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92739B-4FF7-4750-A8F4-E9231D527A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A9D525-D2E0-4EF8-BFBC-3568882466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ADF29-B72A-4253-BF98-9C2EE39184F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835650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43F84A9-7F77-473E-B95F-B617B57E4C0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8558B81-1C9D-46EB-920A-C8C5B4AD9E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254938-0229-4291-A029-199B1BDD73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85421-2A6C-43B0-B2EE-80EA6A4CE85C}" type="datetimeFigureOut">
              <a:rPr lang="fr-FR" smtClean="0"/>
              <a:t>08/04/2019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F03639-E7CD-45DF-BCB3-E13491B80A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F7310F-C46D-4CFD-BC56-95261E1AEF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ADF29-B72A-4253-BF98-9C2EE39184F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54487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D921CC-3653-4338-BE43-57FA0AE4AA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B82E23-6340-4659-9F7B-CD0AE28B5F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AF0F86-B049-43B9-942F-8E0F2278E4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85421-2A6C-43B0-B2EE-80EA6A4CE85C}" type="datetimeFigureOut">
              <a:rPr lang="fr-FR" smtClean="0"/>
              <a:t>08/04/2019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0C69EB-147C-4DD6-995A-D928662A7C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2249C8-2318-4313-9002-21C086DF44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ADF29-B72A-4253-BF98-9C2EE39184F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736193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53DB4-0EF1-4DAA-A852-4E247D99ED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74FEE8A-8BCA-4B46-BEC0-BE99456666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FFCEF5-ABF8-4054-968B-3AE4F2CBAB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85421-2A6C-43B0-B2EE-80EA6A4CE85C}" type="datetimeFigureOut">
              <a:rPr lang="fr-FR" smtClean="0"/>
              <a:t>08/04/2019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F8E7EB-E049-4EC6-8BD0-66D0C0DB32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E36B37-C534-45FB-A6E9-A9F00D0F6F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ADF29-B72A-4253-BF98-9C2EE39184F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578433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7440F2-E872-477B-B31F-EA7CD762F6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BE71CD-E814-47CD-A579-B1F597E7696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A0C56DB-2C8F-4DD1-912E-34CFC5B7A5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E7DAAF0-12D2-4789-B599-21E96B7FD0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85421-2A6C-43B0-B2EE-80EA6A4CE85C}" type="datetimeFigureOut">
              <a:rPr lang="fr-FR" smtClean="0"/>
              <a:t>08/04/2019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41CEC94-866B-42EF-827A-4131B09404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E5F75E-94EA-41D3-81DD-FFFAFE15CF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ADF29-B72A-4253-BF98-9C2EE39184F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847619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A5C8F7-CBCC-41A7-BAD8-7BFA92050B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6BA1E1-E7D7-4422-A296-9ABDAE9EC6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C1D5DF2-E8C0-4C5A-A488-B476F0CD79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715C8DF-298E-426B-BB91-52A9B16DC8F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F28C27C-70A8-4D2A-B36F-DD307C9DD17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2B3CB37-679C-441E-B192-AB45E9B3E3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85421-2A6C-43B0-B2EE-80EA6A4CE85C}" type="datetimeFigureOut">
              <a:rPr lang="fr-FR" smtClean="0"/>
              <a:t>08/04/2019</a:t>
            </a:fld>
            <a:endParaRPr lang="fr-F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B777363-B8AB-469A-9DAA-585E2D5DC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963B687-96C3-4BFC-B27A-70969D6777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ADF29-B72A-4253-BF98-9C2EE39184F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964163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D112F2-FDF3-4B26-B254-2AA24C59AF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1EBCAD8-D1C4-4074-87D0-1F2814A6CA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85421-2A6C-43B0-B2EE-80EA6A4CE85C}" type="datetimeFigureOut">
              <a:rPr lang="fr-FR" smtClean="0"/>
              <a:t>08/04/2019</a:t>
            </a:fld>
            <a:endParaRPr lang="fr-F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058B4FE-6324-442A-9CA3-7EC01CF456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24F49AA-2FF7-4343-8A60-8077D17DF1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ADF29-B72A-4253-BF98-9C2EE39184F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653149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541294C-D3DF-476A-B22B-006BAF69DE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85421-2A6C-43B0-B2EE-80EA6A4CE85C}" type="datetimeFigureOut">
              <a:rPr lang="fr-FR" smtClean="0"/>
              <a:t>08/04/2019</a:t>
            </a:fld>
            <a:endParaRPr lang="fr-F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036F292-2438-471A-8932-05BBE4FBFB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3D734DB-AACF-41F7-AD36-80BCD8B019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ADF29-B72A-4253-BF98-9C2EE39184F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210214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080888-9FB1-4B22-8154-5D870467D4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E3FF2C-9044-400F-8686-9A557B3F52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89932F0-392F-4969-8137-AEC3AAA9119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358117-0EF0-49F1-B7B6-071271C50E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85421-2A6C-43B0-B2EE-80EA6A4CE85C}" type="datetimeFigureOut">
              <a:rPr lang="fr-FR" smtClean="0"/>
              <a:t>08/04/2019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ED6E025-96C8-4505-A279-F7E8B983F6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2F6FB1-D8DF-425E-8DFE-3BBA78A5C0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ADF29-B72A-4253-BF98-9C2EE39184F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054868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E90092-E6FA-46E0-AC20-3134C411F5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F138ABF-7255-484B-9EE9-A23D311E3D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4E6DD73-F238-41ED-B678-68180D23532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B102EA-E087-4A81-B512-C26B005FA0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85421-2A6C-43B0-B2EE-80EA6A4CE85C}" type="datetimeFigureOut">
              <a:rPr lang="fr-FR" smtClean="0"/>
              <a:t>08/04/2019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83FBAB1-68FE-4021-9185-689725A878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A4A9164-90D2-4CCD-9623-4F1C3D3BEB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ADF29-B72A-4253-BF98-9C2EE39184F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559673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2CA27A2-9058-46FA-8CD6-1716D02E8C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C1FD339-3269-4A83-8255-CA839CF403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270FB9-7DF2-46B0-A9D9-43E55D947D4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885421-2A6C-43B0-B2EE-80EA6A4CE85C}" type="datetimeFigureOut">
              <a:rPr lang="fr-FR" smtClean="0"/>
              <a:t>08/04/2019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53F861-8D4C-44C3-957E-01EF7A89DC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B9FA3C-1378-4309-8B2B-E261DE3FEF6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5ADF29-B72A-4253-BF98-9C2EE39184F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16002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nokia.sharepoint.com/sites/c5g/e2earch/SA2%20Documents/SA2%20meetings/SA2%20132%20XiAn/SA2#132 Third Party Paper Review/Docs/S2-1903326.zip" TargetMode="External"/><Relationship Id="rId13" Type="http://schemas.openxmlformats.org/officeDocument/2006/relationships/hyperlink" Target="https://nokia.sharepoint.com/sites/c5g/e2earch/SA2%20Documents/SA2%20meetings/SA2%20132%20XiAn/SA2#132 Third Party Paper Review/Docs/S2-1903004.zip" TargetMode="External"/><Relationship Id="rId3" Type="http://schemas.openxmlformats.org/officeDocument/2006/relationships/hyperlink" Target="https://nokia.sharepoint.com/sites/c5g/e2earch/SA2%20Documents/SA2%20meetings/SA2%20132%20XiAn/SA2#132 Third Party Paper Review/Docs/S2-1903052.zip" TargetMode="External"/><Relationship Id="rId7" Type="http://schemas.openxmlformats.org/officeDocument/2006/relationships/hyperlink" Target="https://nokia.sharepoint.com/sites/c5g/e2earch/SA2%20Documents/SA2%20meetings/SA2%20132%20XiAn/SA2#132 Third Party Paper Review/Docs/S2-1903003.zip" TargetMode="External"/><Relationship Id="rId12" Type="http://schemas.openxmlformats.org/officeDocument/2006/relationships/hyperlink" Target="https://nokia.sharepoint.com/sites/c5g/e2earch/SA2%20Documents/SA2%20meetings/SA2%20132%20XiAn/SA2#132 Third Party Paper Review/Docs/S2-1903646.zip" TargetMode="External"/><Relationship Id="rId2" Type="http://schemas.openxmlformats.org/officeDocument/2006/relationships/hyperlink" Target="https://nokia.sharepoint.com/sites/c5g/e2earch/SA2%20Documents/SA2%20meetings/SA2%20132%20XiAn/SA2#132 Third Party Paper Review/Docs/S2-1903051.zip" TargetMode="External"/><Relationship Id="rId16" Type="http://schemas.openxmlformats.org/officeDocument/2006/relationships/hyperlink" Target="https://nokia.sharepoint.com/sites/c5g/e2earch/SA2%20Documents/SA2%20meetings/SA2%20132%20XiAn/SA2#132 Third Party Paper Review/Docs/S2-1903373.zip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nokia.sharepoint.com/sites/c5g/e2earch/SA2%20Documents/SA2%20meetings/SA2%20132%20XiAn/SA2#132 Third Party Paper Review/Docs/S2-1903864.zip" TargetMode="External"/><Relationship Id="rId11" Type="http://schemas.openxmlformats.org/officeDocument/2006/relationships/hyperlink" Target="https://nokia.sharepoint.com/sites/c5g/e2earch/SA2%20Documents/SA2%20meetings/SA2%20132%20XiAn/SA2#132 Third Party Paper Review/Docs/S2-1903650.zip" TargetMode="External"/><Relationship Id="rId5" Type="http://schemas.openxmlformats.org/officeDocument/2006/relationships/hyperlink" Target="https://nokia.sharepoint.com/sites/c5g/e2earch/SA2%20Documents/SA2%20meetings/SA2%20132%20XiAn/SA2#132 Third Party Paper Review/Docs/S2-1903649.zip" TargetMode="External"/><Relationship Id="rId15" Type="http://schemas.openxmlformats.org/officeDocument/2006/relationships/hyperlink" Target="https://nokia.sharepoint.com/sites/c5g/e2earch/SA2%20Documents/SA2%20meetings/SA2%20132%20XiAn/SA2#132 Third Party Paper Review/Docs/S2-1903676.zip" TargetMode="External"/><Relationship Id="rId10" Type="http://schemas.openxmlformats.org/officeDocument/2006/relationships/hyperlink" Target="https://nokia.sharepoint.com/sites/c5g/e2earch/SA2%20Documents/SA2%20meetings/SA2%20132%20XiAn/SA2#132 Third Party Paper Review/Docs/S2-1903628.zip" TargetMode="External"/><Relationship Id="rId4" Type="http://schemas.openxmlformats.org/officeDocument/2006/relationships/hyperlink" Target="https://nokia.sharepoint.com/sites/c5g/e2earch/SA2%20Documents/SA2%20meetings/SA2%20132%20XiAn/SA2#132 Third Party Paper Review/Docs/S2-1903372.zip" TargetMode="External"/><Relationship Id="rId9" Type="http://schemas.openxmlformats.org/officeDocument/2006/relationships/hyperlink" Target="https://nokia.sharepoint.com/sites/c5g/e2earch/SA2%20Documents/SA2%20meetings/SA2%20132%20XiAn/SA2#132 Third Party Paper Review/Docs/S2-1903371.zip" TargetMode="External"/><Relationship Id="rId14" Type="http://schemas.openxmlformats.org/officeDocument/2006/relationships/hyperlink" Target="https://nokia.sharepoint.com/sites/c5g/e2earch/SA2%20Documents/SA2%20meetings/SA2%20132%20XiAn/SA2#132 Third Party Paper Review/Docs/S2-1903651.zip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nokia.sharepoint.com/sites/c5g/e2earch/SA2%20Documents/SA2%20meetings/SA2%20132%20XiAn/SA2#132 Third Party Paper Review/Docs/S2-1903864.zip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nokia.sharepoint.com/sites/c5g/e2earch/SA2%20Documents/SA2%20meetings/SA2%20132%20XiAn/SA2#132 Third Party Paper Review/Docs/S2-1903639.zip" TargetMode="External"/><Relationship Id="rId13" Type="http://schemas.openxmlformats.org/officeDocument/2006/relationships/hyperlink" Target="https://nokia.sharepoint.com/sites/c5g/e2earch/SA2%20Documents/SA2%20meetings/SA2%20132%20XiAn/SA2#132 Third Party Paper Review/Docs/S2-1903219.zip" TargetMode="External"/><Relationship Id="rId3" Type="http://schemas.openxmlformats.org/officeDocument/2006/relationships/hyperlink" Target="https://nokia.sharepoint.com/sites/c5g/e2earch/SA2%20Documents/SA2%20meetings/SA2%20132%20XiAn/SA2#132 Third Party Paper Review/Docs/S2-1903611.zip" TargetMode="External"/><Relationship Id="rId7" Type="http://schemas.openxmlformats.org/officeDocument/2006/relationships/hyperlink" Target="https://nokia.sharepoint.com/sites/c5g/e2earch/SA2%20Documents/SA2%20meetings/SA2%20132%20XiAn/SA2#132 Third Party Paper Review/Docs/S2-1903653.zip" TargetMode="External"/><Relationship Id="rId12" Type="http://schemas.openxmlformats.org/officeDocument/2006/relationships/hyperlink" Target="https://nokia.sharepoint.com/sites/c5g/e2earch/SA2%20Documents/SA2%20meetings/SA2%20132%20XiAn/SA2#132 Third Party Paper Review/Docs/S2-1903654.zip" TargetMode="External"/><Relationship Id="rId2" Type="http://schemas.openxmlformats.org/officeDocument/2006/relationships/hyperlink" Target="https://nokia.sharepoint.com/sites/c5g/e2earch/SA2%20Documents/SA2%20meetings/SA2%20132%20XiAn/SA2#132 Third Party Paper Review/Docs/S2-1903610.zip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nokia.sharepoint.com/sites/c5g/e2earch/SA2%20Documents/SA2%20meetings/SA2%20132%20XiAn/SA2#132 Third Party Paper Review/Docs/S2-1903642.zip" TargetMode="External"/><Relationship Id="rId11" Type="http://schemas.openxmlformats.org/officeDocument/2006/relationships/hyperlink" Target="https://nokia.sharepoint.com/sites/c5g/e2earch/SA2%20Documents/SA2%20meetings/SA2%20132%20XiAn/SA2#132 Third Party Paper Review/Docs/S2-1903614.zip" TargetMode="External"/><Relationship Id="rId5" Type="http://schemas.openxmlformats.org/officeDocument/2006/relationships/hyperlink" Target="https://nokia.sharepoint.com/sites/c5g/e2earch/SA2%20Documents/SA2%20meetings/SA2%20132%20XiAn/SA2#132 Third Party Paper Review/Docs/S2-1903641.zip" TargetMode="External"/><Relationship Id="rId10" Type="http://schemas.openxmlformats.org/officeDocument/2006/relationships/hyperlink" Target="https://nokia.sharepoint.com/sites/c5g/e2earch/SA2%20Documents/SA2%20meetings/SA2%20132%20XiAn/SA2#132 Third Party Paper Review/Docs/S2-1903612.zip" TargetMode="External"/><Relationship Id="rId4" Type="http://schemas.openxmlformats.org/officeDocument/2006/relationships/hyperlink" Target="https://nokia.sharepoint.com/sites/c5g/e2earch/SA2%20Documents/SA2%20meetings/SA2%20132%20XiAn/SA2#132 Third Party Paper Review/Docs/S2-1903635.zip" TargetMode="External"/><Relationship Id="rId9" Type="http://schemas.openxmlformats.org/officeDocument/2006/relationships/hyperlink" Target="https://nokia.sharepoint.com/sites/c5g/e2earch/SA2%20Documents/SA2%20meetings/SA2%20132%20XiAn/SA2#132 Third Party Paper Review/Docs/S2-1903652.zip" TargetMode="External"/><Relationship Id="rId14" Type="http://schemas.openxmlformats.org/officeDocument/2006/relationships/hyperlink" Target="https://nokia.sharepoint.com/sites/c5g/e2earch/SA2%20Documents/SA2%20meetings/SA2%20132%20XiAn/SA2#132 Third Party Paper Review/Docs/S2-1903640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550EC5-E57A-4ED4-9135-CB173F86FFB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TSC drafting session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F25C243-B513-43BC-B387-530F91BEEB5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sz="6000" dirty="0">
                <a:latin typeface="+mj-lt"/>
                <a:ea typeface="+mj-ea"/>
                <a:cs typeface="+mj-cs"/>
              </a:rPr>
              <a:t>Nokia (Rapporteur)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5200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0994ACAD-380B-4E2E-AAC7-BE43140FA0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1678635"/>
              </p:ext>
            </p:extLst>
          </p:nvPr>
        </p:nvGraphicFramePr>
        <p:xfrm>
          <a:off x="1544320" y="314960"/>
          <a:ext cx="8889999" cy="645905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51052">
                  <a:extLst>
                    <a:ext uri="{9D8B030D-6E8A-4147-A177-3AD203B41FA5}">
                      <a16:colId xmlns:a16="http://schemas.microsoft.com/office/drawing/2014/main" val="74754205"/>
                    </a:ext>
                  </a:extLst>
                </a:gridCol>
                <a:gridCol w="760942">
                  <a:extLst>
                    <a:ext uri="{9D8B030D-6E8A-4147-A177-3AD203B41FA5}">
                      <a16:colId xmlns:a16="http://schemas.microsoft.com/office/drawing/2014/main" val="3685389837"/>
                    </a:ext>
                  </a:extLst>
                </a:gridCol>
                <a:gridCol w="702870">
                  <a:extLst>
                    <a:ext uri="{9D8B030D-6E8A-4147-A177-3AD203B41FA5}">
                      <a16:colId xmlns:a16="http://schemas.microsoft.com/office/drawing/2014/main" val="360764581"/>
                    </a:ext>
                  </a:extLst>
                </a:gridCol>
                <a:gridCol w="851052">
                  <a:extLst>
                    <a:ext uri="{9D8B030D-6E8A-4147-A177-3AD203B41FA5}">
                      <a16:colId xmlns:a16="http://schemas.microsoft.com/office/drawing/2014/main" val="3898093879"/>
                    </a:ext>
                  </a:extLst>
                </a:gridCol>
                <a:gridCol w="3122864">
                  <a:extLst>
                    <a:ext uri="{9D8B030D-6E8A-4147-A177-3AD203B41FA5}">
                      <a16:colId xmlns:a16="http://schemas.microsoft.com/office/drawing/2014/main" val="4107581081"/>
                    </a:ext>
                  </a:extLst>
                </a:gridCol>
                <a:gridCol w="1131400">
                  <a:extLst>
                    <a:ext uri="{9D8B030D-6E8A-4147-A177-3AD203B41FA5}">
                      <a16:colId xmlns:a16="http://schemas.microsoft.com/office/drawing/2014/main" val="923676146"/>
                    </a:ext>
                  </a:extLst>
                </a:gridCol>
                <a:gridCol w="708877">
                  <a:extLst>
                    <a:ext uri="{9D8B030D-6E8A-4147-A177-3AD203B41FA5}">
                      <a16:colId xmlns:a16="http://schemas.microsoft.com/office/drawing/2014/main" val="986593284"/>
                    </a:ext>
                  </a:extLst>
                </a:gridCol>
                <a:gridCol w="760942">
                  <a:extLst>
                    <a:ext uri="{9D8B030D-6E8A-4147-A177-3AD203B41FA5}">
                      <a16:colId xmlns:a16="http://schemas.microsoft.com/office/drawing/2014/main" val="421884163"/>
                    </a:ext>
                  </a:extLst>
                </a:gridCol>
              </a:tblGrid>
              <a:tr h="4036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6.15.2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u="sng" dirty="0">
                          <a:effectLst/>
                          <a:hlinkClick r:id="rId2"/>
                        </a:rPr>
                        <a:t>S2-1903051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LS In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Action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LS from RAN WG2: Reply LS on RAN Impact analysis due to TSN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RAN WG2 (R2-1902369)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Rel-16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extLst>
                  <a:ext uri="{0D108BD9-81ED-4DB2-BD59-A6C34878D82A}">
                    <a16:rowId xmlns:a16="http://schemas.microsoft.com/office/drawing/2014/main" val="785439880"/>
                  </a:ext>
                </a:extLst>
              </a:tr>
              <a:tr h="4036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6.15.2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u="sng" dirty="0">
                          <a:effectLst/>
                          <a:hlinkClick r:id="rId3"/>
                        </a:rPr>
                        <a:t>S2-1903052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LS In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Action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LS from RAN WG2: Reply LS on TSN integration in the 5G System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RAN WG2 (R2-1902371)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Rel-16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FS_NR_IIOT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extLst>
                  <a:ext uri="{0D108BD9-81ED-4DB2-BD59-A6C34878D82A}">
                    <a16:rowId xmlns:a16="http://schemas.microsoft.com/office/drawing/2014/main" val="3509479663"/>
                  </a:ext>
                </a:extLst>
              </a:tr>
              <a:tr h="4036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6.15.2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  <a:hlinkClick r:id="rId4"/>
                        </a:rPr>
                        <a:t>S2-1903372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DISCUSSION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Approval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Conclusion for TSN time Sync Key issue 3.2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Ericsson, Huawei, ZTE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Rel-16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Vertical_LAN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extLst>
                  <a:ext uri="{0D108BD9-81ED-4DB2-BD59-A6C34878D82A}">
                    <a16:rowId xmlns:a16="http://schemas.microsoft.com/office/drawing/2014/main" val="17142251"/>
                  </a:ext>
                </a:extLst>
              </a:tr>
              <a:tr h="4036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6.15.2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u="sng" dirty="0">
                          <a:effectLst/>
                          <a:hlinkClick r:id="rId5"/>
                        </a:rPr>
                        <a:t>S2-1903649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CR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Approval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23.734 CR0019 (Rel-16, 'B'): Updates to synchronization solution #11.2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Nokia, Nokia Shanghai Bell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Rel-16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Vertical_LAN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extLst>
                  <a:ext uri="{0D108BD9-81ED-4DB2-BD59-A6C34878D82A}">
                    <a16:rowId xmlns:a16="http://schemas.microsoft.com/office/drawing/2014/main" val="1803687397"/>
                  </a:ext>
                </a:extLst>
              </a:tr>
              <a:tr h="4036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6.15.2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u="sng" dirty="0">
                          <a:effectLst/>
                          <a:hlinkClick r:id="rId6"/>
                        </a:rPr>
                        <a:t>S2-1903864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CR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Approval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23.734 CR0019R1 (Rel-16, 'B'): Updates to synchronization solution #11.2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Nokia, Nokia Shanghai Bell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Rel-16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Vertical_LAN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extLst>
                  <a:ext uri="{0D108BD9-81ED-4DB2-BD59-A6C34878D82A}">
                    <a16:rowId xmlns:a16="http://schemas.microsoft.com/office/drawing/2014/main" val="1585641670"/>
                  </a:ext>
                </a:extLst>
              </a:tr>
              <a:tr h="4036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6.15.2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  <a:hlinkClick r:id="rId7"/>
                        </a:rPr>
                        <a:t>S2-1903003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DISCUSSION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Approval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Discussion on solutions for key issue#3.2 TSN Time Synchronization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vivo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Rel-16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Vertical_LAN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extLst>
                  <a:ext uri="{0D108BD9-81ED-4DB2-BD59-A6C34878D82A}">
                    <a16:rowId xmlns:a16="http://schemas.microsoft.com/office/drawing/2014/main" val="546839176"/>
                  </a:ext>
                </a:extLst>
              </a:tr>
              <a:tr h="4036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6.15.2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  <a:hlinkClick r:id="rId8"/>
                        </a:rPr>
                        <a:t>S2-1903326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DISCUSSION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Agreement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TSN Time Synchronization Solutions: Down-selection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Qualcomm Incorporated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Rel-16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Vertical_LAN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extLst>
                  <a:ext uri="{0D108BD9-81ED-4DB2-BD59-A6C34878D82A}">
                    <a16:rowId xmlns:a16="http://schemas.microsoft.com/office/drawing/2014/main" val="88917571"/>
                  </a:ext>
                </a:extLst>
              </a:tr>
              <a:tr h="4036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6.15.2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  <a:hlinkClick r:id="rId9"/>
                        </a:rPr>
                        <a:t>S2-1903371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DISCUSSION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Discussion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Comparison &amp; Evaluation of Soln 11 Option 2 and 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Ericsson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Rel-16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Vertical_LAN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extLst>
                  <a:ext uri="{0D108BD9-81ED-4DB2-BD59-A6C34878D82A}">
                    <a16:rowId xmlns:a16="http://schemas.microsoft.com/office/drawing/2014/main" val="2183992523"/>
                  </a:ext>
                </a:extLst>
              </a:tr>
              <a:tr h="4036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6.15.2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  <a:hlinkClick r:id="rId10"/>
                        </a:rPr>
                        <a:t>S2-1903628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DISCUSSION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Agreement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TSC Synchronization between 5GS and TSN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MediaTek Inc.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Rel-16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Vertical_LAN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extLst>
                  <a:ext uri="{0D108BD9-81ED-4DB2-BD59-A6C34878D82A}">
                    <a16:rowId xmlns:a16="http://schemas.microsoft.com/office/drawing/2014/main" val="2389121295"/>
                  </a:ext>
                </a:extLst>
              </a:tr>
              <a:tr h="4036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6.15.2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  <a:hlinkClick r:id="rId11"/>
                        </a:rPr>
                        <a:t>S2-1903650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CR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Approval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23.734 CR0020 (Rel-16, 'B'): Evaluation for TSN Time Synchronization Solution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Nokia, Nokia Shanghai Bell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Rel-16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Vertical_LAN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extLst>
                  <a:ext uri="{0D108BD9-81ED-4DB2-BD59-A6C34878D82A}">
                    <a16:rowId xmlns:a16="http://schemas.microsoft.com/office/drawing/2014/main" val="510636094"/>
                  </a:ext>
                </a:extLst>
              </a:tr>
              <a:tr h="4036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6.15.2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  <a:hlinkClick r:id="rId12"/>
                        </a:rPr>
                        <a:t>S2-1903646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CR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Approval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23.734 CR0002R2 (Rel-16, 'B'): Evaluation for time synchronisation using TSN (key issue 3.2)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Samsung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Rel-16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FS_Vertical_LAN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extLst>
                  <a:ext uri="{0D108BD9-81ED-4DB2-BD59-A6C34878D82A}">
                    <a16:rowId xmlns:a16="http://schemas.microsoft.com/office/drawing/2014/main" val="1051285886"/>
                  </a:ext>
                </a:extLst>
              </a:tr>
              <a:tr h="4036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6.15.2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  <a:hlinkClick r:id="rId13"/>
                        </a:rPr>
                        <a:t>S2-1903004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CR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Approval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23.734 CR0018 (Rel-16, 'C'): Conclusion proposal for key issue#3.2 TSN Time Synchronization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vivo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Rel-16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Vertical_LAN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extLst>
                  <a:ext uri="{0D108BD9-81ED-4DB2-BD59-A6C34878D82A}">
                    <a16:rowId xmlns:a16="http://schemas.microsoft.com/office/drawing/2014/main" val="439942377"/>
                  </a:ext>
                </a:extLst>
              </a:tr>
              <a:tr h="4036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6.15.2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  <a:hlinkClick r:id="rId14"/>
                        </a:rPr>
                        <a:t>S2-1903651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CR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Approval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23.734 CR0021 (Rel-16, 'B'): Conclusion for TSN Time Synchronization Solution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Nokia, Nokia Shanghai Bell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Rel-16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Vertical_LAN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extLst>
                  <a:ext uri="{0D108BD9-81ED-4DB2-BD59-A6C34878D82A}">
                    <a16:rowId xmlns:a16="http://schemas.microsoft.com/office/drawing/2014/main" val="3167533710"/>
                  </a:ext>
                </a:extLst>
              </a:tr>
              <a:tr h="4036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6.15.2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  <a:hlinkClick r:id="rId15"/>
                        </a:rPr>
                        <a:t>S2-1903676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CR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Approval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23.734 CR0014R1 (Rel-16, 'B'): Conclusion for time synchronisation using TSN (key issue 3.2)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Samsung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Rel-16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FS_Vertical_LAN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extLst>
                  <a:ext uri="{0D108BD9-81ED-4DB2-BD59-A6C34878D82A}">
                    <a16:rowId xmlns:a16="http://schemas.microsoft.com/office/drawing/2014/main" val="1087092134"/>
                  </a:ext>
                </a:extLst>
              </a:tr>
              <a:tr h="4036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6.15.2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  <a:hlinkClick r:id="rId16"/>
                        </a:rPr>
                        <a:t>S2-1903373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CR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Approval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23.501 CR1121 (Rel-16, 'B'): Support of TSN Time Sync for 5G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Ericsson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Rel-16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dirty="0" err="1">
                          <a:effectLst/>
                        </a:rPr>
                        <a:t>Vertical_LAN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extLst>
                  <a:ext uri="{0D108BD9-81ED-4DB2-BD59-A6C34878D82A}">
                    <a16:rowId xmlns:a16="http://schemas.microsoft.com/office/drawing/2014/main" val="1169677603"/>
                  </a:ext>
                </a:extLst>
              </a:tr>
              <a:tr h="4036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6.15.2</a:t>
                      </a: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S2-1904566</a:t>
                      </a: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CR</a:t>
                      </a: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Approval</a:t>
                      </a: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Combined solution 28</a:t>
                      </a: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Ericsson</a:t>
                      </a: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Rel-16</a:t>
                      </a:r>
                    </a:p>
                  </a:txBody>
                  <a:tcPr marL="9418" marR="9418" marT="9418" marB="94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Vertical_LAN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18" marR="9418" marT="9418" marB="9418"/>
                </a:tc>
                <a:extLst>
                  <a:ext uri="{0D108BD9-81ED-4DB2-BD59-A6C34878D82A}">
                    <a16:rowId xmlns:a16="http://schemas.microsoft.com/office/drawing/2014/main" val="22466097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16960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00D784-3FA0-494D-BC68-FC6E56D88A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TSN Time Sync Status </a:t>
            </a:r>
            <a:r>
              <a:rPr lang="en-US"/>
              <a:t>and Next Steps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9D365D-7C8A-49AD-92E0-55B3C6CEF8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="1" dirty="0"/>
              <a:t>Company position at the beginning of drafting session:</a:t>
            </a:r>
          </a:p>
          <a:p>
            <a:r>
              <a:rPr lang="en-US" dirty="0"/>
              <a:t>Solution 11.2 (and 11.4) – against 4~5</a:t>
            </a:r>
          </a:p>
          <a:p>
            <a:r>
              <a:rPr lang="en-US" dirty="0"/>
              <a:t>Solution 28 – against 3.</a:t>
            </a:r>
          </a:p>
          <a:p>
            <a:r>
              <a:rPr lang="en-US" dirty="0"/>
              <a:t>Both Solutions 11.2 and 28 – against 7</a:t>
            </a:r>
          </a:p>
          <a:p>
            <a:pPr marL="0" indent="0">
              <a:buNone/>
            </a:pPr>
            <a:r>
              <a:rPr lang="en-US" b="1" dirty="0"/>
              <a:t>Next Steps:</a:t>
            </a:r>
          </a:p>
          <a:p>
            <a:r>
              <a:rPr lang="en-US" dirty="0"/>
              <a:t>Revise </a:t>
            </a:r>
            <a:r>
              <a:rPr lang="en-US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S2-1904566 to ? for the TR</a:t>
            </a:r>
          </a:p>
          <a:p>
            <a:r>
              <a:rPr lang="en-US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Revise </a:t>
            </a:r>
            <a:r>
              <a:rPr lang="en-GB" u="sng" dirty="0">
                <a:hlinkClick r:id="rId2"/>
              </a:rPr>
              <a:t>S2-1903864</a:t>
            </a:r>
            <a:r>
              <a:rPr lang="en-US" u="sng" dirty="0">
                <a:latin typeface="Arial" panose="020B0604020202020204" pitchFamily="34" charset="0"/>
                <a:cs typeface="Times New Roman" panose="02020603050405020304" pitchFamily="18" charset="0"/>
              </a:rPr>
              <a:t> to ? for the TR</a:t>
            </a:r>
          </a:p>
          <a:p>
            <a:r>
              <a:rPr lang="en-US" dirty="0">
                <a:latin typeface="Arial" panose="020B0604020202020204" pitchFamily="34" charset="0"/>
                <a:cs typeface="Times New Roman" panose="02020603050405020304" pitchFamily="18" charset="0"/>
              </a:rPr>
              <a:t>No need to focus on evaluation papers for the TR</a:t>
            </a:r>
          </a:p>
          <a:p>
            <a:r>
              <a:rPr lang="en-US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Revise one of the conclusion papers to the TR</a:t>
            </a:r>
          </a:p>
          <a:p>
            <a:endParaRPr lang="en-US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69331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E81CDCE-EAEE-4160-BC41-5A07104144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419205"/>
              </p:ext>
            </p:extLst>
          </p:nvPr>
        </p:nvGraphicFramePr>
        <p:xfrm>
          <a:off x="2247870" y="569266"/>
          <a:ext cx="7696260" cy="542513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36775">
                  <a:extLst>
                    <a:ext uri="{9D8B030D-6E8A-4147-A177-3AD203B41FA5}">
                      <a16:colId xmlns:a16="http://schemas.microsoft.com/office/drawing/2014/main" val="3461604658"/>
                    </a:ext>
                  </a:extLst>
                </a:gridCol>
                <a:gridCol w="658764">
                  <a:extLst>
                    <a:ext uri="{9D8B030D-6E8A-4147-A177-3AD203B41FA5}">
                      <a16:colId xmlns:a16="http://schemas.microsoft.com/office/drawing/2014/main" val="3640095399"/>
                    </a:ext>
                  </a:extLst>
                </a:gridCol>
                <a:gridCol w="608489">
                  <a:extLst>
                    <a:ext uri="{9D8B030D-6E8A-4147-A177-3AD203B41FA5}">
                      <a16:colId xmlns:a16="http://schemas.microsoft.com/office/drawing/2014/main" val="249067960"/>
                    </a:ext>
                  </a:extLst>
                </a:gridCol>
                <a:gridCol w="736775">
                  <a:extLst>
                    <a:ext uri="{9D8B030D-6E8A-4147-A177-3AD203B41FA5}">
                      <a16:colId xmlns:a16="http://schemas.microsoft.com/office/drawing/2014/main" val="1292454486"/>
                    </a:ext>
                  </a:extLst>
                </a:gridCol>
                <a:gridCol w="2703528">
                  <a:extLst>
                    <a:ext uri="{9D8B030D-6E8A-4147-A177-3AD203B41FA5}">
                      <a16:colId xmlns:a16="http://schemas.microsoft.com/office/drawing/2014/main" val="1464243776"/>
                    </a:ext>
                  </a:extLst>
                </a:gridCol>
                <a:gridCol w="979476">
                  <a:extLst>
                    <a:ext uri="{9D8B030D-6E8A-4147-A177-3AD203B41FA5}">
                      <a16:colId xmlns:a16="http://schemas.microsoft.com/office/drawing/2014/main" val="482704863"/>
                    </a:ext>
                  </a:extLst>
                </a:gridCol>
                <a:gridCol w="613689">
                  <a:extLst>
                    <a:ext uri="{9D8B030D-6E8A-4147-A177-3AD203B41FA5}">
                      <a16:colId xmlns:a16="http://schemas.microsoft.com/office/drawing/2014/main" val="1742917958"/>
                    </a:ext>
                  </a:extLst>
                </a:gridCol>
                <a:gridCol w="658764">
                  <a:extLst>
                    <a:ext uri="{9D8B030D-6E8A-4147-A177-3AD203B41FA5}">
                      <a16:colId xmlns:a16="http://schemas.microsoft.com/office/drawing/2014/main" val="3387825752"/>
                    </a:ext>
                  </a:extLst>
                </a:gridCol>
              </a:tblGrid>
              <a:tr h="47581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6.15.2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u="sng" dirty="0">
                          <a:effectLst/>
                          <a:hlinkClick r:id="rId2"/>
                        </a:rPr>
                        <a:t>S2-1903610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DISCUSSION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Discussion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Discussion on the TSN traffic for the 5G LAN group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ZTE, China Southern Power Grid Co., Ltd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Rel-16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Vertical_LAN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extLst>
                  <a:ext uri="{0D108BD9-81ED-4DB2-BD59-A6C34878D82A}">
                    <a16:rowId xmlns:a16="http://schemas.microsoft.com/office/drawing/2014/main" val="3281628739"/>
                  </a:ext>
                </a:extLst>
              </a:tr>
              <a:tr h="47581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6.15.2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3"/>
                        </a:rPr>
                        <a:t>S2-1903611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CR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Approval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23.501 CR1196 (Rel-16, 'B'): Adding the TSN support for the 5G LAN group and communication between TSN end station.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ZTE, China Southern Power Grid Co., Ltd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Rel-16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Vertical_LAN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extLst>
                  <a:ext uri="{0D108BD9-81ED-4DB2-BD59-A6C34878D82A}">
                    <a16:rowId xmlns:a16="http://schemas.microsoft.com/office/drawing/2014/main" val="808468305"/>
                  </a:ext>
                </a:extLst>
              </a:tr>
              <a:tr h="47581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6.15.2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4"/>
                        </a:rPr>
                        <a:t>S2-1903635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DISCUSSION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Agreement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Enhancements to 5GS for support of TSC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Samsung Electronics Iberia SA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Rel-16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Vertical_LAN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extLst>
                  <a:ext uri="{0D108BD9-81ED-4DB2-BD59-A6C34878D82A}">
                    <a16:rowId xmlns:a16="http://schemas.microsoft.com/office/drawing/2014/main" val="408542136"/>
                  </a:ext>
                </a:extLst>
              </a:tr>
              <a:tr h="47581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6.15.2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5"/>
                        </a:rPr>
                        <a:t>S2-1903641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CR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Approval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23.501 CR1210 (Rel-16, 'B'): The clock the periodicity and burst arrival time should refer to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Samsung Electronics Iberia SA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Rel-16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Vertical_LAN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extLst>
                  <a:ext uri="{0D108BD9-81ED-4DB2-BD59-A6C34878D82A}">
                    <a16:rowId xmlns:a16="http://schemas.microsoft.com/office/drawing/2014/main" val="2464028452"/>
                  </a:ext>
                </a:extLst>
              </a:tr>
              <a:tr h="47581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6.15.2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6"/>
                        </a:rPr>
                        <a:t>S2-1903642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CR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Approval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23.501 CR1211 (Rel-16, 'B'): How the Burst Arrival Time is used by 5G System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Samsung Electronics Iberia SA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Rel-16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Vertical_LAN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extLst>
                  <a:ext uri="{0D108BD9-81ED-4DB2-BD59-A6C34878D82A}">
                    <a16:rowId xmlns:a16="http://schemas.microsoft.com/office/drawing/2014/main" val="256121982"/>
                  </a:ext>
                </a:extLst>
              </a:tr>
              <a:tr h="3242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6.15.2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7"/>
                        </a:rPr>
                        <a:t>S2-1903653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CR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Approval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23.501 CR1213 (Rel-16, 'B'): Update to Support TSAI for TSC Deterministic QoS - Clock domain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Nokia, Nokia Shanghai Bell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Rel-16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Vertical_LAN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extLst>
                  <a:ext uri="{0D108BD9-81ED-4DB2-BD59-A6C34878D82A}">
                    <a16:rowId xmlns:a16="http://schemas.microsoft.com/office/drawing/2014/main" val="1895800993"/>
                  </a:ext>
                </a:extLst>
              </a:tr>
              <a:tr h="47581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6.15.2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8"/>
                        </a:rPr>
                        <a:t>S2-1903639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CR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Approval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23.501 CR1208 (Rel-16, 'B'): How Burst size maps to MDBV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Samsung Electronics Iberia SA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Rel-16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Vertical_LAN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extLst>
                  <a:ext uri="{0D108BD9-81ED-4DB2-BD59-A6C34878D82A}">
                    <a16:rowId xmlns:a16="http://schemas.microsoft.com/office/drawing/2014/main" val="1193627467"/>
                  </a:ext>
                </a:extLst>
              </a:tr>
              <a:tr h="3242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6.15.2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9"/>
                        </a:rPr>
                        <a:t>S2-1903652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CR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Approval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23.501 CR1212 (Rel-16, 'B'): Update to Support TSAI for TSC Deterministic QoS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Nokia, Nokia Shanghai Bell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Rel-16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Vertical_LAN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extLst>
                  <a:ext uri="{0D108BD9-81ED-4DB2-BD59-A6C34878D82A}">
                    <a16:rowId xmlns:a16="http://schemas.microsoft.com/office/drawing/2014/main" val="610476945"/>
                  </a:ext>
                </a:extLst>
              </a:tr>
              <a:tr h="32323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6.15.2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10"/>
                        </a:rPr>
                        <a:t>S2-1903612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DISCUSSION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Discussion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Discussion and proposal on the ENs in the TSC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ZTE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Rel-16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Vertical_LAN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extLst>
                  <a:ext uri="{0D108BD9-81ED-4DB2-BD59-A6C34878D82A}">
                    <a16:rowId xmlns:a16="http://schemas.microsoft.com/office/drawing/2014/main" val="1645194411"/>
                  </a:ext>
                </a:extLst>
              </a:tr>
              <a:tr h="3242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6.15.2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11"/>
                        </a:rPr>
                        <a:t>S2-1903614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CR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Approval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23.501 CR1198 (Rel-16, 'B'): Resoving the EN on traffic patern to the TT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ZTE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Rel-16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Vertical_LAN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extLst>
                  <a:ext uri="{0D108BD9-81ED-4DB2-BD59-A6C34878D82A}">
                    <a16:rowId xmlns:a16="http://schemas.microsoft.com/office/drawing/2014/main" val="3637848708"/>
                  </a:ext>
                </a:extLst>
              </a:tr>
              <a:tr h="47435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6.15.2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12"/>
                        </a:rPr>
                        <a:t>S2-1903654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CR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Approval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23.501 CR1214 (Rel-16, 'B'): Introducing support for UE and UPF Residence Time for TSC Deterministic QoS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Nokia, Nokia Shanghai Bell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Rel-16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Vertical_LAN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extLst>
                  <a:ext uri="{0D108BD9-81ED-4DB2-BD59-A6C34878D82A}">
                    <a16:rowId xmlns:a16="http://schemas.microsoft.com/office/drawing/2014/main" val="1767084377"/>
                  </a:ext>
                </a:extLst>
              </a:tr>
              <a:tr h="3242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6.15.2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13"/>
                        </a:rPr>
                        <a:t>S2-1903219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CR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Approval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23.501 CR1076 (Rel-16, 'B'): TSN Integration Enhancement to Support TSN Pre-emption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Tencent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Rel-16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Vertical_LAN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extLst>
                  <a:ext uri="{0D108BD9-81ED-4DB2-BD59-A6C34878D82A}">
                    <a16:rowId xmlns:a16="http://schemas.microsoft.com/office/drawing/2014/main" val="317513150"/>
                  </a:ext>
                </a:extLst>
              </a:tr>
              <a:tr h="47581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6.15.2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14"/>
                        </a:rPr>
                        <a:t>S2-1903640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CR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Approval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23.501 CR1209 (Rel-16, 'B'): The Need for survival time in TSC Assistance Information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Samsung Electronics Iberia SA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Rel-16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dirty="0" err="1">
                          <a:effectLst/>
                        </a:rPr>
                        <a:t>Vertical_LAN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39" marR="8439" marT="8439" marB="8439"/>
                </a:tc>
                <a:extLst>
                  <a:ext uri="{0D108BD9-81ED-4DB2-BD59-A6C34878D82A}">
                    <a16:rowId xmlns:a16="http://schemas.microsoft.com/office/drawing/2014/main" val="18443429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937993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</TotalTime>
  <Words>808</Words>
  <Application>Microsoft Office PowerPoint</Application>
  <PresentationFormat>Widescreen</PresentationFormat>
  <Paragraphs>243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Times New Roman</vt:lpstr>
      <vt:lpstr>Office Theme</vt:lpstr>
      <vt:lpstr>TSC drafting session</vt:lpstr>
      <vt:lpstr>PowerPoint Presentation</vt:lpstr>
      <vt:lpstr>TSN Time Sync Status and Next Steps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5GLAN drafting session</dc:title>
  <dc:creator>Nokia-rev</dc:creator>
  <cp:lastModifiedBy>Nokia</cp:lastModifiedBy>
  <cp:revision>28</cp:revision>
  <dcterms:created xsi:type="dcterms:W3CDTF">2019-02-25T13:22:18Z</dcterms:created>
  <dcterms:modified xsi:type="dcterms:W3CDTF">2019-04-09T02:26:40Z</dcterms:modified>
</cp:coreProperties>
</file>