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2" r:id="rId4"/>
    <p:sldId id="265" r:id="rId5"/>
    <p:sldId id="266" r:id="rId6"/>
    <p:sldId id="267" r:id="rId7"/>
    <p:sldId id="261" r:id="rId8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940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emf"/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.emf"/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98FFE9-7F8B-4712-AFBB-D6B9A4689AA4}" type="datetimeFigureOut">
              <a:rPr lang="sv-SE" smtClean="0"/>
              <a:t>2019-04-01</a:t>
            </a:fld>
            <a:endParaRPr 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F68301-BE27-41E7-9A98-07124F7F1AF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40485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268678E-E521-4664-9CC5-0DDF7036AE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A94B5253-3B16-475D-823C-ACD2504D96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9BBDE3D-D365-4677-8EB6-4E90DC1F6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B2BD4-4BE1-41A0-84C0-1774C1E9DE74}" type="datetimeFigureOut">
              <a:rPr lang="sv-SE" smtClean="0"/>
              <a:t>2019-04-01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783771E-330B-4CBA-AD3E-A2559467E8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E1C14EE-367C-473D-8C91-DA362EA012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sv-SE" dirty="0" smtClean="0"/>
              <a:t>2019-03-28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322358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E4ADE5A-0A06-4616-A67B-DD3ECBCB9F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E20545FA-3DDA-4290-85C3-0B3300DC5B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E8A4C72-EB41-4E0E-B368-5B1D6020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B2BD4-4BE1-41A0-84C0-1774C1E9DE74}" type="datetimeFigureOut">
              <a:rPr lang="sv-SE" smtClean="0"/>
              <a:t>2019-04-01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8E9E9A4-D0C1-48D7-AABB-A4E9741791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035F51C-5CC6-45F6-B802-2368817861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896D-FFDF-4DDA-859F-B4354B3E8FE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91339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DF05B13C-FF43-4AB0-9E50-8101C10B17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77BBBD30-78EB-4076-ABFC-9F90A66CC2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2CC61F4-4BCF-4399-AF28-944F0364BA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B2BD4-4BE1-41A0-84C0-1774C1E9DE74}" type="datetimeFigureOut">
              <a:rPr lang="sv-SE" smtClean="0"/>
              <a:t>2019-04-01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0044BC8-933E-4E3B-8033-98ED2DD6B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CD883C8-1C13-4238-90C9-C3B3DBAF2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896D-FFDF-4DDA-859F-B4354B3E8FE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00208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C048E80-AB75-49A2-9B3C-84B87ED7CE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8B1110F-967D-43D0-86EE-ADFBD53CDC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EFEC3FF-7223-4128-B322-3BABE3259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B2BD4-4BE1-41A0-84C0-1774C1E9DE74}" type="datetimeFigureOut">
              <a:rPr lang="sv-SE" smtClean="0"/>
              <a:t>2019-04-01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257846D-D470-4109-A667-A6D908264E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AC51BCB-E7EE-47E9-9FA3-756DD22A1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99696" y="6356350"/>
            <a:ext cx="398929" cy="365125"/>
          </a:xfrm>
        </p:spPr>
        <p:txBody>
          <a:bodyPr/>
          <a:lstStyle>
            <a:lvl1pPr>
              <a:defRPr/>
            </a:lvl1pPr>
          </a:lstStyle>
          <a:p>
            <a:fld id="{D2315248-015D-472D-9C94-94F006B04675}" type="slidenum">
              <a:rPr lang="sv-SE" smtClean="0"/>
              <a:pPr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104347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F526ED6-DB73-46B2-8904-774572265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152FB58-5C5D-4263-BD77-58A0EC4CB6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B7864C6-E2D1-4783-ABC0-C611A3BEB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B2BD4-4BE1-41A0-84C0-1774C1E9DE74}" type="datetimeFigureOut">
              <a:rPr lang="sv-SE" smtClean="0"/>
              <a:t>2019-04-01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7EC857C-BD8C-4CCE-AA39-BB7A05984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1B12097-8AC7-4824-A759-F2333ACA57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896D-FFDF-4DDA-859F-B4354B3E8FE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261317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FD7AC7C-0E27-4C91-B452-A3AA9DB6A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6CC3038-4F01-424A-A61F-F9CED50F6F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EC7DE97F-DD2D-4C10-9CE7-F74B67E2DC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BD13087D-D7BB-487D-84DD-D8D22E4D5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B2BD4-4BE1-41A0-84C0-1774C1E9DE74}" type="datetimeFigureOut">
              <a:rPr lang="sv-SE" smtClean="0"/>
              <a:t>2019-04-01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941F1D42-FA4F-4FC3-B6E8-DEB85DE4F8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8CECDEA8-20AD-494E-87E3-01F4D699A2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896D-FFDF-4DDA-859F-B4354B3E8FE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85723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7687274-78C2-4FD9-8B72-9457294ED2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58C8BF0-49CF-493A-B0D8-0EDD138894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0D599911-8EF4-480B-935D-EE12DB599D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10B5139F-4054-4C7B-AEE4-A44CB68C4A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40D27B28-0B14-4842-9F15-DEAD945A1A7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E3D24AFF-3813-4130-8ED9-866BD1813D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B2BD4-4BE1-41A0-84C0-1774C1E9DE74}" type="datetimeFigureOut">
              <a:rPr lang="sv-SE" smtClean="0"/>
              <a:t>2019-04-01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6CA321B0-9998-4F94-A914-6AC140DB98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E26A9ABA-0D4A-4F7B-95CA-F3A7965C4F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896D-FFDF-4DDA-859F-B4354B3E8FE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7543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1681044-7789-4CAF-B89D-084EC1609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2039FB70-1DCE-4524-A402-57F055222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B2BD4-4BE1-41A0-84C0-1774C1E9DE74}" type="datetimeFigureOut">
              <a:rPr lang="sv-SE" smtClean="0"/>
              <a:t>2019-04-01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9A7155DC-5BDE-4207-AD18-7014563D4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F4A61DF4-146F-4204-9550-89A03A51A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896D-FFDF-4DDA-859F-B4354B3E8FE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49978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607282C8-72A7-48DC-B341-1B7C09594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B2BD4-4BE1-41A0-84C0-1774C1E9DE74}" type="datetimeFigureOut">
              <a:rPr lang="sv-SE" smtClean="0"/>
              <a:t>2019-04-01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68839DA8-D1B9-42FC-BEEC-9B9CCF455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1ABC5124-EE70-4D57-9C7C-42293B5C5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896D-FFDF-4DDA-859F-B4354B3E8FE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39888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B8D7BB8-B766-4979-AFA0-27C5194D92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51A6F96-4226-4EB4-BD49-45ABC91AF6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CDFC9366-177B-4558-B3AE-AD917A60E3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D9754E6-6DD7-4E64-B6C4-FCBC89DF5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B2BD4-4BE1-41A0-84C0-1774C1E9DE74}" type="datetimeFigureOut">
              <a:rPr lang="sv-SE" smtClean="0"/>
              <a:t>2019-04-01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0428ACD-71EB-4FC3-9F6F-05CFBF33E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B8059CE-E853-453C-BBCE-A219C597F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896D-FFDF-4DDA-859F-B4354B3E8FE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49407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B2231B3-42EA-46B8-8DBE-DA2565F248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84664B15-4723-4F36-B75F-572546E510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0CF9C759-7E40-43F2-94CF-2C7C73D594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CD31C8FE-E242-40BD-84C8-A16A95CECE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B2BD4-4BE1-41A0-84C0-1774C1E9DE74}" type="datetimeFigureOut">
              <a:rPr lang="sv-SE" smtClean="0"/>
              <a:t>2019-04-01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93093941-55BF-422B-BFE5-0131F0B88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51072330-5935-4E92-B7C6-D8AB72EED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896D-FFDF-4DDA-859F-B4354B3E8FE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40862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107F5747-521B-4D02-8D04-7A3E0DC08A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8E986DB-3451-4BCE-9D18-691B44C1E7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064D91D-7477-4452-A109-8F16BE66C1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CB2BD4-4BE1-41A0-84C0-1774C1E9DE74}" type="datetimeFigureOut">
              <a:rPr lang="sv-SE" smtClean="0"/>
              <a:t>2019-04-01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C606A15-4038-48F9-A185-4969B9D09E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EE95610-BC7C-4BD1-8362-19D05A94F0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73896D-FFDF-4DDA-859F-B4354B3E8FE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2562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emf"/><Relationship Id="rId5" Type="http://schemas.openxmlformats.org/officeDocument/2006/relationships/package" Target="../embeddings/Microsoft_Visio_Drawing1.vsdx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package" Target="../embeddings/Microsoft_Visio_Drawing2.vsdx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package" Target="../embeddings/Microsoft_Visio_Drawing3.vsdx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oleObject" Target="../embeddings/oleObject8.bin"/><Relationship Id="rId7" Type="http://schemas.openxmlformats.org/officeDocument/2006/relationships/package" Target="../embeddings/Microsoft_Visio_Drawing4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517B45C-2ED1-48B0-89C1-F5F4608CCF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21842" y="1214438"/>
            <a:ext cx="10738358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Discussion on SMF Delegated Discovery and Selection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for HR scenario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003DE9EC-756E-4D11-8A4C-5DD32552A44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sz="2800" dirty="0" smtClean="0"/>
              <a:t>Oracle</a:t>
            </a:r>
            <a:endParaRPr lang="sv-SE" sz="2800" dirty="0"/>
          </a:p>
        </p:txBody>
      </p:sp>
      <p:sp>
        <p:nvSpPr>
          <p:cNvPr id="4" name="Rectangle 3"/>
          <p:cNvSpPr/>
          <p:nvPr/>
        </p:nvSpPr>
        <p:spPr>
          <a:xfrm>
            <a:off x="149352" y="88370"/>
            <a:ext cx="11811000" cy="792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900"/>
              </a:spcAft>
              <a:tabLst>
                <a:tab pos="6120130" algn="r"/>
              </a:tabLst>
            </a:pPr>
            <a:r>
              <a:rPr lang="en-GB" b="1" dirty="0">
                <a:solidFill>
                  <a:srgbClr val="000000"/>
                </a:solidFill>
                <a:latin typeface="Arial" panose="020B0604020202020204" pitchFamily="34" charset="0"/>
                <a:ea typeface="Malgun Gothic" panose="020B0503020000020004" pitchFamily="34" charset="-127"/>
              </a:rPr>
              <a:t>SA WG2 Meeting #</a:t>
            </a:r>
            <a:r>
              <a:rPr lang="en-GB" b="1" dirty="0" smtClean="0">
                <a:solidFill>
                  <a:srgbClr val="000000"/>
                </a:solidFill>
                <a:latin typeface="Arial" panose="020B0604020202020204" pitchFamily="34" charset="0"/>
                <a:ea typeface="Malgun Gothic" panose="020B0503020000020004" pitchFamily="34" charset="-127"/>
              </a:rPr>
              <a:t>132</a:t>
            </a:r>
            <a:r>
              <a:rPr lang="en-GB" b="1" dirty="0">
                <a:solidFill>
                  <a:srgbClr val="000000"/>
                </a:solidFill>
                <a:latin typeface="Arial" panose="020B0604020202020204" pitchFamily="34" charset="0"/>
                <a:ea typeface="Malgun Gothic" panose="020B0503020000020004" pitchFamily="34" charset="-127"/>
              </a:rPr>
              <a:t>	</a:t>
            </a:r>
            <a:r>
              <a:rPr lang="en-GB" b="1" dirty="0" smtClean="0">
                <a:solidFill>
                  <a:srgbClr val="000000"/>
                </a:solidFill>
                <a:latin typeface="Arial" panose="020B0604020202020204" pitchFamily="34" charset="0"/>
                <a:ea typeface="Malgun Gothic" panose="020B0503020000020004" pitchFamily="34" charset="-127"/>
              </a:rPr>
              <a:t>					</a:t>
            </a:r>
            <a:r>
              <a:rPr lang="en-GB" sz="2000" b="1" dirty="0" smtClean="0">
                <a:solidFill>
                  <a:srgbClr val="808080"/>
                </a:solidFill>
                <a:latin typeface="Arial" panose="020B0604020202020204" pitchFamily="34" charset="0"/>
                <a:ea typeface="Malgun Gothic" panose="020B0503020000020004" pitchFamily="34" charset="-127"/>
              </a:rPr>
              <a:t>S2-1903397</a:t>
            </a:r>
            <a:endParaRPr lang="en-US" sz="1200" dirty="0">
              <a:solidFill>
                <a:srgbClr val="000000"/>
              </a:solidFill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ea typeface="Malgun Gothic" panose="020B0503020000020004" pitchFamily="34" charset="-127"/>
              </a:rPr>
              <a:t>April 8 - 12, 2019, Xi’an, China</a:t>
            </a:r>
            <a:r>
              <a:rPr lang="en-GB" b="1" dirty="0" smtClean="0">
                <a:solidFill>
                  <a:srgbClr val="000000"/>
                </a:solidFill>
                <a:latin typeface="Arial" panose="020B0604020202020204" pitchFamily="34" charset="0"/>
                <a:ea typeface="Malgun Gothic" panose="020B0503020000020004" pitchFamily="34" charset="-127"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5501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46EFEDF-79A5-459C-B01A-AA19E30A4B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8810" y="74454"/>
            <a:ext cx="10515600" cy="568129"/>
          </a:xfrm>
        </p:spPr>
        <p:txBody>
          <a:bodyPr>
            <a:noAutofit/>
          </a:bodyPr>
          <a:lstStyle/>
          <a:p>
            <a:r>
              <a:rPr lang="sv-SE" sz="3600" b="1" dirty="0" smtClean="0"/>
              <a:t>Background/purpose</a:t>
            </a:r>
            <a:endParaRPr lang="sv-SE" sz="36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5CDFCE6-D57C-47A8-83F5-EAD00852A5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8810" y="863890"/>
            <a:ext cx="10515600" cy="9868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600" dirty="0" smtClean="0"/>
              <a:t>In </a:t>
            </a:r>
            <a:r>
              <a:rPr lang="en-GB" sz="1600" dirty="0" smtClean="0"/>
              <a:t>Rel-15, in the </a:t>
            </a:r>
            <a:r>
              <a:rPr lang="en-GB" sz="1600" dirty="0" smtClean="0"/>
              <a:t>PDU </a:t>
            </a:r>
            <a:r>
              <a:rPr lang="en-GB" sz="1600" dirty="0"/>
              <a:t>Session </a:t>
            </a:r>
            <a:r>
              <a:rPr lang="en-US" sz="1600" dirty="0" smtClean="0"/>
              <a:t>E</a:t>
            </a:r>
            <a:r>
              <a:rPr lang="en-GB" sz="1600" dirty="0" err="1" smtClean="0"/>
              <a:t>stablishment</a:t>
            </a:r>
            <a:r>
              <a:rPr lang="en-GB" sz="1600" dirty="0" smtClean="0"/>
              <a:t> </a:t>
            </a:r>
            <a:r>
              <a:rPr lang="en-GB" sz="1600" dirty="0" smtClean="0"/>
              <a:t>procedure, </a:t>
            </a:r>
            <a:r>
              <a:rPr lang="en-GB" sz="1600" dirty="0" smtClean="0"/>
              <a:t>the AMF performs SMF Selection (which is further broken down into NSSF interaction &amp; </a:t>
            </a:r>
            <a:r>
              <a:rPr lang="en-GB" sz="1600" dirty="0"/>
              <a:t>NRF interaction). </a:t>
            </a:r>
            <a:r>
              <a:rPr lang="en-GB" sz="1600" dirty="0" smtClean="0"/>
              <a:t>Below are the corresponding 23.502 figures for the Non Roaming/LBO scenario and for the HR roaming scenario.</a:t>
            </a:r>
            <a:endParaRPr lang="sv-SE" sz="1600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9341461"/>
              </p:ext>
            </p:extLst>
          </p:nvPr>
        </p:nvGraphicFramePr>
        <p:xfrm>
          <a:off x="1363620" y="2217174"/>
          <a:ext cx="2667000" cy="177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4" name="Picture" r:id="rId3" imgW="2896142" imgH="2159351" progId="Word.Picture.8">
                  <p:embed/>
                </p:oleObj>
              </mc:Choice>
              <mc:Fallback>
                <p:oleObj name="Picture" r:id="rId3" imgW="2896142" imgH="2159351" progId="Word.Pictur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-3040" b="7887"/>
                      <a:stretch>
                        <a:fillRect/>
                      </a:stretch>
                    </p:blipFill>
                    <p:spPr bwMode="auto">
                      <a:xfrm>
                        <a:off x="1363620" y="2217174"/>
                        <a:ext cx="2667000" cy="1771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92097" y="4049072"/>
            <a:ext cx="36757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SMF Selection for non-roaming/LBO (23.502 Rel-15 </a:t>
            </a:r>
            <a:r>
              <a:rPr lang="en-GB" sz="1400" dirty="0" smtClean="0"/>
              <a:t>Figure </a:t>
            </a:r>
            <a:r>
              <a:rPr lang="en-GB" sz="1400" dirty="0"/>
              <a:t>4.3.2.2.3.2-1</a:t>
            </a:r>
            <a:r>
              <a:rPr lang="en-US" sz="1400" dirty="0" smtClean="0"/>
              <a:t>)</a:t>
            </a:r>
            <a:endParaRPr lang="en-US" sz="1400" dirty="0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0031766"/>
              </p:ext>
            </p:extLst>
          </p:nvPr>
        </p:nvGraphicFramePr>
        <p:xfrm>
          <a:off x="5694626" y="1705150"/>
          <a:ext cx="4826000" cy="25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" name="Picture" r:id="rId5" imgW="5339880" imgH="3140640" progId="Word.Picture.8">
                  <p:embed/>
                </p:oleObj>
              </mc:Choice>
              <mc:Fallback>
                <p:oleObj name="Picture" r:id="rId5" imgW="5339880" imgH="3140640" progId="Word.Picture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 r="-3040" b="7887"/>
                      <a:stretch>
                        <a:fillRect/>
                      </a:stretch>
                    </p:blipFill>
                    <p:spPr bwMode="auto">
                      <a:xfrm>
                        <a:off x="5694626" y="1705150"/>
                        <a:ext cx="4826000" cy="2540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162867" y="4245150"/>
            <a:ext cx="37126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SMF Selection for HR-roaming </a:t>
            </a:r>
            <a:endParaRPr lang="en-US" sz="1400" dirty="0" smtClean="0"/>
          </a:p>
          <a:p>
            <a:pPr algn="ctr"/>
            <a:r>
              <a:rPr lang="en-US" sz="1400" dirty="0" smtClean="0"/>
              <a:t>(</a:t>
            </a:r>
            <a:r>
              <a:rPr lang="en-US" sz="1400" dirty="0" smtClean="0"/>
              <a:t>23.502 Rel-15 </a:t>
            </a:r>
            <a:r>
              <a:rPr lang="en-GB" sz="1400" dirty="0" smtClean="0"/>
              <a:t>Figure </a:t>
            </a:r>
            <a:r>
              <a:rPr lang="en-GB" sz="1400" dirty="0"/>
              <a:t>4.3.2.2.3.3-1: Option </a:t>
            </a:r>
            <a:r>
              <a:rPr lang="en-GB" sz="1400" dirty="0" smtClean="0"/>
              <a:t>1</a:t>
            </a:r>
            <a:r>
              <a:rPr lang="en-US" sz="1400" dirty="0" smtClean="0"/>
              <a:t>)</a:t>
            </a:r>
            <a:endParaRPr lang="en-US" sz="1400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="" xmlns:a16="http://schemas.microsoft.com/office/drawing/2014/main" id="{A5CDFCE6-D57C-47A8-83F5-EAD00852A55D}"/>
              </a:ext>
            </a:extLst>
          </p:cNvPr>
          <p:cNvSpPr txBox="1">
            <a:spLocks/>
          </p:cNvSpPr>
          <p:nvPr/>
        </p:nvSpPr>
        <p:spPr>
          <a:xfrm>
            <a:off x="308810" y="4926496"/>
            <a:ext cx="11791343" cy="17130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sz="1600" dirty="0"/>
              <a:t>In Rel-16, it’s been specified how delegated SMF discovery and selection works via the SCP for the non-roaming case. </a:t>
            </a:r>
            <a:r>
              <a:rPr lang="en-US" sz="1600" dirty="0"/>
              <a:t>However, it’s still FFS how SMF discovery and selection works in the HR </a:t>
            </a:r>
            <a:r>
              <a:rPr lang="en-US" sz="1600" dirty="0" smtClean="0"/>
              <a:t>case</a:t>
            </a:r>
            <a:r>
              <a:rPr lang="en-US" sz="1600" dirty="0"/>
              <a:t> </a:t>
            </a:r>
            <a:r>
              <a:rPr lang="en-US" sz="1600" dirty="0" smtClean="0"/>
              <a:t>as per the following editor’s note in </a:t>
            </a:r>
            <a:r>
              <a:rPr lang="en-US" sz="1600" dirty="0" err="1" smtClean="0"/>
              <a:t>subclause</a:t>
            </a:r>
            <a:r>
              <a:rPr lang="en-US" sz="1600" dirty="0" smtClean="0"/>
              <a:t> 6.3.2 of TS 23.501:</a:t>
            </a:r>
          </a:p>
          <a:p>
            <a:pPr marL="457200" lvl="1" indent="0">
              <a:buNone/>
            </a:pPr>
            <a:r>
              <a:rPr lang="en-GB" sz="1200" i="1" dirty="0">
                <a:solidFill>
                  <a:srgbClr val="FF0000"/>
                </a:solidFill>
              </a:rPr>
              <a:t>Editor's </a:t>
            </a:r>
            <a:r>
              <a:rPr lang="en-GB" sz="1200" i="1" dirty="0" smtClean="0">
                <a:solidFill>
                  <a:srgbClr val="FF0000"/>
                </a:solidFill>
              </a:rPr>
              <a:t>note: It </a:t>
            </a:r>
            <a:r>
              <a:rPr lang="en-GB" sz="1200" i="1" dirty="0">
                <a:solidFill>
                  <a:srgbClr val="FF0000"/>
                </a:solidFill>
              </a:rPr>
              <a:t>is FFS how the SCP handles the selection of the </a:t>
            </a:r>
            <a:r>
              <a:rPr lang="en-GB" sz="1200" i="1" dirty="0" err="1">
                <a:solidFill>
                  <a:srgbClr val="FF0000"/>
                </a:solidFill>
              </a:rPr>
              <a:t>vSMF</a:t>
            </a:r>
            <a:r>
              <a:rPr lang="en-GB" sz="1200" i="1" dirty="0">
                <a:solidFill>
                  <a:srgbClr val="FF0000"/>
                </a:solidFill>
              </a:rPr>
              <a:t> and </a:t>
            </a:r>
            <a:r>
              <a:rPr lang="en-GB" sz="1200" i="1" dirty="0" err="1">
                <a:solidFill>
                  <a:srgbClr val="FF0000"/>
                </a:solidFill>
              </a:rPr>
              <a:t>hSMF</a:t>
            </a:r>
            <a:r>
              <a:rPr lang="en-GB" sz="1200" i="1" dirty="0">
                <a:solidFill>
                  <a:srgbClr val="FF0000"/>
                </a:solidFill>
              </a:rPr>
              <a:t> in the HR roaming case and it is also FFS how the </a:t>
            </a:r>
            <a:r>
              <a:rPr lang="en-GB" sz="1200" i="1" dirty="0" err="1">
                <a:solidFill>
                  <a:srgbClr val="FF0000"/>
                </a:solidFill>
              </a:rPr>
              <a:t>vSMF</a:t>
            </a:r>
            <a:r>
              <a:rPr lang="en-GB" sz="1200" i="1" dirty="0">
                <a:solidFill>
                  <a:srgbClr val="FF0000"/>
                </a:solidFill>
              </a:rPr>
              <a:t> is informed of the selected </a:t>
            </a:r>
            <a:r>
              <a:rPr lang="en-GB" sz="1200" i="1" dirty="0" err="1">
                <a:solidFill>
                  <a:srgbClr val="FF0000"/>
                </a:solidFill>
              </a:rPr>
              <a:t>hSMF</a:t>
            </a:r>
            <a:r>
              <a:rPr lang="en-GB" sz="1200" i="1" dirty="0">
                <a:solidFill>
                  <a:srgbClr val="FF0000"/>
                </a:solidFill>
              </a:rPr>
              <a:t> in the case of delegated discovery and HR case.</a:t>
            </a:r>
            <a:endParaRPr lang="en-US" sz="2200" i="1" dirty="0">
              <a:solidFill>
                <a:srgbClr val="FF0000"/>
              </a:solidFill>
            </a:endParaRPr>
          </a:p>
          <a:p>
            <a:r>
              <a:rPr lang="en-US" sz="1600" dirty="0" smtClean="0"/>
              <a:t>This </a:t>
            </a:r>
            <a:r>
              <a:rPr lang="en-US" sz="1600" dirty="0"/>
              <a:t>paper discusses how the Rel-16 ‘SCP delegated mode of discovery and selection’ </a:t>
            </a:r>
            <a:r>
              <a:rPr lang="en-US" sz="1600" dirty="0"/>
              <a:t>may </a:t>
            </a:r>
            <a:r>
              <a:rPr lang="en-US" sz="1600" dirty="0" smtClean="0"/>
              <a:t>fit into </a:t>
            </a:r>
            <a:r>
              <a:rPr lang="en-US" sz="1600" dirty="0"/>
              <a:t>the </a:t>
            </a:r>
            <a:r>
              <a:rPr lang="en-GB" sz="1600" dirty="0"/>
              <a:t>PDU Session </a:t>
            </a:r>
            <a:r>
              <a:rPr lang="en-US" sz="1600" dirty="0"/>
              <a:t>E</a:t>
            </a:r>
            <a:r>
              <a:rPr lang="en-GB" sz="1600" dirty="0" err="1"/>
              <a:t>stablishment</a:t>
            </a:r>
            <a:r>
              <a:rPr lang="en-US" sz="1600" dirty="0"/>
              <a:t> procedure </a:t>
            </a:r>
            <a:r>
              <a:rPr lang="en-US" sz="1600" dirty="0"/>
              <a:t>for </a:t>
            </a:r>
            <a:r>
              <a:rPr lang="en-US" sz="1600" dirty="0" smtClean="0"/>
              <a:t>the </a:t>
            </a:r>
            <a:r>
              <a:rPr lang="en-GB" sz="1600" dirty="0" smtClean="0"/>
              <a:t>HR </a:t>
            </a:r>
            <a:r>
              <a:rPr lang="en-GB" sz="1600" dirty="0"/>
              <a:t>roaming </a:t>
            </a:r>
            <a:r>
              <a:rPr lang="en-GB" sz="1600" dirty="0"/>
              <a:t>scenario </a:t>
            </a:r>
            <a:r>
              <a:rPr lang="en-US" sz="1600" dirty="0"/>
              <a:t>based </a:t>
            </a:r>
            <a:r>
              <a:rPr lang="en-US" sz="1600" dirty="0"/>
              <a:t>on the TR 23.742 conclusions for KI #3 and based on the already updated sections in Rel-16 23.501.</a:t>
            </a:r>
          </a:p>
        </p:txBody>
      </p:sp>
    </p:spTree>
    <p:extLst>
      <p:ext uri="{BB962C8B-B14F-4D97-AF65-F5344CB8AC3E}">
        <p14:creationId xmlns:p14="http://schemas.microsoft.com/office/powerpoint/2010/main" val="216145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46EFEDF-79A5-459C-B01A-AA19E30A4B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853" y="148363"/>
            <a:ext cx="11155947" cy="568129"/>
          </a:xfrm>
        </p:spPr>
        <p:txBody>
          <a:bodyPr>
            <a:noAutofit/>
          </a:bodyPr>
          <a:lstStyle/>
          <a:p>
            <a:r>
              <a:rPr lang="sv-SE" sz="3600" b="1" dirty="0" smtClean="0"/>
              <a:t>Rel-16 Current Non </a:t>
            </a:r>
            <a:r>
              <a:rPr lang="sv-SE" sz="3600" b="1" dirty="0" smtClean="0"/>
              <a:t>Roaming/LBO </a:t>
            </a:r>
            <a:r>
              <a:rPr lang="sv-SE" sz="3600" b="1" dirty="0" smtClean="0"/>
              <a:t>scenario for SMF selection</a:t>
            </a:r>
            <a:endParaRPr lang="sv-SE" sz="3600" b="1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0069964"/>
              </p:ext>
            </p:extLst>
          </p:nvPr>
        </p:nvGraphicFramePr>
        <p:xfrm>
          <a:off x="1103821" y="2050189"/>
          <a:ext cx="2667000" cy="177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0" name="Picture" r:id="rId3" imgW="2895480" imgH="2158920" progId="Word.Picture.8">
                  <p:embed/>
                </p:oleObj>
              </mc:Choice>
              <mc:Fallback>
                <p:oleObj name="Picture" r:id="rId3" imgW="2895480" imgH="2158920" progId="Word.Pictur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 r="-3040" b="7887"/>
                      <a:stretch>
                        <a:fillRect/>
                      </a:stretch>
                    </p:blipFill>
                    <p:spPr bwMode="auto">
                      <a:xfrm>
                        <a:off x="1103821" y="2050189"/>
                        <a:ext cx="2667000" cy="1771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4430595" y="322397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6701637"/>
              </p:ext>
            </p:extLst>
          </p:nvPr>
        </p:nvGraphicFramePr>
        <p:xfrm>
          <a:off x="4553380" y="2024684"/>
          <a:ext cx="6508750" cy="357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1" name="Visio" r:id="rId5" imgW="7562986" imgH="4153031" progId="Visio.Drawing.15">
                  <p:embed/>
                </p:oleObj>
              </mc:Choice>
              <mc:Fallback>
                <p:oleObj name="Visio" r:id="rId5" imgW="7562986" imgH="4153031" progId="Visio.Drawing.15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3380" y="2024684"/>
                        <a:ext cx="6508750" cy="3575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24"/>
          <p:cNvSpPr>
            <a:spLocks noChangeArrowheads="1"/>
          </p:cNvSpPr>
          <p:nvPr/>
        </p:nvSpPr>
        <p:spPr bwMode="auto">
          <a:xfrm>
            <a:off x="0" y="520293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1089428" y="3942624"/>
            <a:ext cx="31790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SMF Selection for non-roaming </a:t>
            </a:r>
            <a:r>
              <a:rPr lang="en-US" dirty="0" smtClean="0"/>
              <a:t>(23.502 </a:t>
            </a:r>
            <a:r>
              <a:rPr lang="en-GB" dirty="0"/>
              <a:t>Figure 4.3.2.2.3.2-1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5207660" y="5348466"/>
            <a:ext cx="52228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SMF Selection for non-roaming</a:t>
            </a:r>
            <a:r>
              <a:rPr lang="en-US" dirty="0" smtClean="0"/>
              <a:t> </a:t>
            </a:r>
            <a:r>
              <a:rPr lang="en-US" b="1" dirty="0" smtClean="0"/>
              <a:t>delegated via SCP </a:t>
            </a:r>
            <a:r>
              <a:rPr lang="en-US" dirty="0" smtClean="0"/>
              <a:t>(Integrated </a:t>
            </a:r>
            <a:r>
              <a:rPr lang="en-US" dirty="0" smtClean="0"/>
              <a:t>with the PDU Session Establishment service request and response)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6024140" y="1982763"/>
            <a:ext cx="31790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Serving PLMN</a:t>
            </a:r>
            <a:endParaRPr lang="en-US" sz="1100" dirty="0"/>
          </a:p>
        </p:txBody>
      </p:sp>
      <p:sp>
        <p:nvSpPr>
          <p:cNvPr id="25" name="Content Placeholder 2">
            <a:extLst>
              <a:ext uri="{FF2B5EF4-FFF2-40B4-BE49-F238E27FC236}">
                <a16:creationId xmlns="" xmlns:a16="http://schemas.microsoft.com/office/drawing/2014/main" id="{A5CDFCE6-D57C-47A8-83F5-EAD00852A55D}"/>
              </a:ext>
            </a:extLst>
          </p:cNvPr>
          <p:cNvSpPr txBox="1">
            <a:spLocks/>
          </p:cNvSpPr>
          <p:nvPr/>
        </p:nvSpPr>
        <p:spPr>
          <a:xfrm>
            <a:off x="698369" y="6371632"/>
            <a:ext cx="10515600" cy="5316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 smtClean="0"/>
              <a:t>NOTE: NSSF interaction is assumed to be outside of the scope of SCP.</a:t>
            </a:r>
            <a:endParaRPr lang="sv-SE" sz="2000" dirty="0"/>
          </a:p>
        </p:txBody>
      </p:sp>
      <p:sp>
        <p:nvSpPr>
          <p:cNvPr id="26" name="TextBox 25"/>
          <p:cNvSpPr txBox="1"/>
          <p:nvPr/>
        </p:nvSpPr>
        <p:spPr>
          <a:xfrm>
            <a:off x="1241828" y="1600237"/>
            <a:ext cx="3179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Rel-15 (No SCP)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5552358" y="1600200"/>
            <a:ext cx="3179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Rel-16 (SCP delegated mode)</a:t>
            </a:r>
            <a:endParaRPr lang="en-US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="" xmlns:a16="http://schemas.microsoft.com/office/drawing/2014/main" id="{A5CDFCE6-D57C-47A8-83F5-EAD00852A5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40620"/>
            <a:ext cx="10515600" cy="76198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2000" dirty="0" smtClean="0"/>
              <a:t>Below is the </a:t>
            </a:r>
            <a:r>
              <a:rPr lang="en-US" sz="2000" dirty="0" smtClean="0"/>
              <a:t>current non-roaming ‘Rel-16 </a:t>
            </a:r>
            <a:r>
              <a:rPr lang="en-US" sz="2000" dirty="0" smtClean="0"/>
              <a:t>SCP Delegated mode version’ of the PDU Session establishment procedure. This </a:t>
            </a:r>
            <a:r>
              <a:rPr lang="en-US" sz="2000" dirty="0"/>
              <a:t>includes the initial service request </a:t>
            </a:r>
            <a:r>
              <a:rPr lang="en-US" sz="2000" dirty="0" smtClean="0"/>
              <a:t>followed by the SMF selection (performed by the SCP)</a:t>
            </a:r>
            <a:r>
              <a:rPr lang="en-GB" sz="2000" dirty="0" smtClean="0"/>
              <a:t>. </a:t>
            </a:r>
            <a:endParaRPr lang="sv-SE" sz="2000" dirty="0"/>
          </a:p>
        </p:txBody>
      </p:sp>
      <p:cxnSp>
        <p:nvCxnSpPr>
          <p:cNvPr id="4" name="Curved Connector 3"/>
          <p:cNvCxnSpPr/>
          <p:nvPr/>
        </p:nvCxnSpPr>
        <p:spPr>
          <a:xfrm flipV="1">
            <a:off x="2242159" y="2956142"/>
            <a:ext cx="2899775" cy="31316"/>
          </a:xfrm>
          <a:prstGeom prst="curvedConnector3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urved Connector 7"/>
          <p:cNvCxnSpPr/>
          <p:nvPr/>
        </p:nvCxnSpPr>
        <p:spPr>
          <a:xfrm>
            <a:off x="3125244" y="3432132"/>
            <a:ext cx="4709786" cy="225468"/>
          </a:xfrm>
          <a:prstGeom prst="curvedConnector3">
            <a:avLst>
              <a:gd name="adj1" fmla="val 34043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145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46EFEDF-79A5-459C-B01A-AA19E30A4B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866" y="194025"/>
            <a:ext cx="9182487" cy="50146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sv-SE" sz="3600" b="1" dirty="0"/>
              <a:t>Home </a:t>
            </a:r>
            <a:r>
              <a:rPr lang="sv-SE" sz="3600" b="1" dirty="0" smtClean="0"/>
              <a:t>Routed SMF selection alternative 1a</a:t>
            </a:r>
            <a:br>
              <a:rPr lang="sv-SE" sz="3600" b="1" dirty="0" smtClean="0"/>
            </a:br>
            <a:r>
              <a:rPr lang="en-GB" sz="2000" b="1" i="1" dirty="0" smtClean="0"/>
              <a:t>Visited SCP based </a:t>
            </a:r>
            <a:r>
              <a:rPr lang="en-GB" sz="2000" b="1" i="1" dirty="0"/>
              <a:t>Delegated Discovery of </a:t>
            </a:r>
            <a:r>
              <a:rPr lang="en-GB" sz="2000" b="1" i="1" dirty="0" smtClean="0"/>
              <a:t>the H-SMF</a:t>
            </a:r>
            <a:endParaRPr lang="sv-SE" sz="2600" b="1" dirty="0"/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7964786"/>
              </p:ext>
            </p:extLst>
          </p:nvPr>
        </p:nvGraphicFramePr>
        <p:xfrm>
          <a:off x="5338763" y="925513"/>
          <a:ext cx="6184900" cy="5162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2" name="Visio" r:id="rId3" imgW="7797751" imgH="6489875" progId="Visio.Drawing.15">
                  <p:embed/>
                </p:oleObj>
              </mc:Choice>
              <mc:Fallback>
                <p:oleObj name="Visio" r:id="rId3" imgW="7797751" imgH="6489875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8763" y="925513"/>
                        <a:ext cx="6184900" cy="51625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24"/>
          <p:cNvSpPr>
            <a:spLocks noChangeArrowheads="1"/>
          </p:cNvSpPr>
          <p:nvPr/>
        </p:nvSpPr>
        <p:spPr bwMode="auto">
          <a:xfrm>
            <a:off x="0" y="478231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1295046" y="976840"/>
            <a:ext cx="1665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Rel-15 (No SCP)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6349714" y="776785"/>
            <a:ext cx="4512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Proposed Rel-16 SCP delegated mode</a:t>
            </a:r>
            <a:endParaRPr lang="en-US" sz="1400" b="1" dirty="0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0043617"/>
              </p:ext>
            </p:extLst>
          </p:nvPr>
        </p:nvGraphicFramePr>
        <p:xfrm>
          <a:off x="625574" y="3634623"/>
          <a:ext cx="3931756" cy="2069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3" name="Picture" r:id="rId5" imgW="5341102" imgH="3141267" progId="Word.Picture.8">
                  <p:embed/>
                </p:oleObj>
              </mc:Choice>
              <mc:Fallback>
                <p:oleObj name="Picture" r:id="rId5" imgW="5341102" imgH="3141267" progId="Word.Pictur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-3040" b="7887"/>
                      <a:stretch>
                        <a:fillRect/>
                      </a:stretch>
                    </p:blipFill>
                    <p:spPr bwMode="auto">
                      <a:xfrm>
                        <a:off x="625574" y="3634623"/>
                        <a:ext cx="3931756" cy="206934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3638622"/>
              </p:ext>
            </p:extLst>
          </p:nvPr>
        </p:nvGraphicFramePr>
        <p:xfrm>
          <a:off x="1022010" y="1346172"/>
          <a:ext cx="2667000" cy="177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4" name="Picture" r:id="rId7" imgW="2896142" imgH="2159351" progId="Word.Picture.8">
                  <p:embed/>
                </p:oleObj>
              </mc:Choice>
              <mc:Fallback>
                <p:oleObj name="Picture" r:id="rId7" imgW="2896142" imgH="2159351" progId="Word.Pictur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-3040" b="7887"/>
                      <a:stretch>
                        <a:fillRect/>
                      </a:stretch>
                    </p:blipFill>
                    <p:spPr bwMode="auto">
                      <a:xfrm>
                        <a:off x="1022010" y="1346172"/>
                        <a:ext cx="2667000" cy="1771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5676644" y="6117702"/>
            <a:ext cx="63271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smtClean="0"/>
              <a:t>V-SCP </a:t>
            </a:r>
            <a:r>
              <a:rPr lang="en-US" sz="1200" dirty="0"/>
              <a:t>performs Discovery and Selection of both V-SMF and H-SMF. </a:t>
            </a:r>
            <a:endParaRPr lang="en-US" sz="12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smtClean="0"/>
              <a:t>AMF-NSSF </a:t>
            </a:r>
            <a:r>
              <a:rPr lang="en-US" sz="1200" dirty="0" smtClean="0"/>
              <a:t>and </a:t>
            </a:r>
            <a:r>
              <a:rPr lang="en-US" sz="1200" dirty="0" err="1" smtClean="0"/>
              <a:t>vSCP-vNRF</a:t>
            </a:r>
            <a:r>
              <a:rPr lang="en-US" sz="1200" dirty="0" smtClean="0"/>
              <a:t> interactions not optimized, </a:t>
            </a:r>
            <a:r>
              <a:rPr lang="en-US" sz="1200" dirty="0" smtClean="0"/>
              <a:t>i.e. </a:t>
            </a:r>
            <a:r>
              <a:rPr lang="en-US" sz="1200" dirty="0" smtClean="0"/>
              <a:t>they are done first for VPLMN and only then for HPLMN as currently defined for the AMF in </a:t>
            </a:r>
            <a:r>
              <a:rPr lang="en-US" sz="1200" dirty="0" smtClean="0"/>
              <a:t>23.502</a:t>
            </a:r>
            <a:endParaRPr lang="en-US" sz="1200" dirty="0"/>
          </a:p>
        </p:txBody>
      </p:sp>
      <p:sp>
        <p:nvSpPr>
          <p:cNvPr id="4" name="TextBox 3"/>
          <p:cNvSpPr txBox="1"/>
          <p:nvPr/>
        </p:nvSpPr>
        <p:spPr>
          <a:xfrm>
            <a:off x="1169212" y="3077527"/>
            <a:ext cx="20465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V-SMF discovery &amp; selection</a:t>
            </a:r>
            <a:endParaRPr lang="en-US" sz="1200" b="1" dirty="0"/>
          </a:p>
        </p:txBody>
      </p:sp>
      <p:cxnSp>
        <p:nvCxnSpPr>
          <p:cNvPr id="8" name="Curved Connector 7"/>
          <p:cNvCxnSpPr/>
          <p:nvPr/>
        </p:nvCxnSpPr>
        <p:spPr>
          <a:xfrm flipV="1">
            <a:off x="2129509" y="2030877"/>
            <a:ext cx="3547135" cy="252055"/>
          </a:xfrm>
          <a:prstGeom prst="curvedConnector3">
            <a:avLst>
              <a:gd name="adj1" fmla="val 46367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urved Connector 27"/>
          <p:cNvCxnSpPr/>
          <p:nvPr/>
        </p:nvCxnSpPr>
        <p:spPr>
          <a:xfrm flipV="1">
            <a:off x="3909213" y="2700242"/>
            <a:ext cx="2197015" cy="1914716"/>
          </a:xfrm>
          <a:prstGeom prst="curvedConnector3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urved Connector 31"/>
          <p:cNvCxnSpPr/>
          <p:nvPr/>
        </p:nvCxnSpPr>
        <p:spPr>
          <a:xfrm flipV="1">
            <a:off x="3215726" y="4849177"/>
            <a:ext cx="3982873" cy="446979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urved Connector 33"/>
          <p:cNvCxnSpPr/>
          <p:nvPr/>
        </p:nvCxnSpPr>
        <p:spPr>
          <a:xfrm>
            <a:off x="3007087" y="2707755"/>
            <a:ext cx="4025815" cy="1204662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1241833" y="5791502"/>
            <a:ext cx="20465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H-SMF discovery &amp; selection</a:t>
            </a:r>
            <a:endParaRPr lang="en-US" sz="1200" b="1" dirty="0"/>
          </a:p>
        </p:txBody>
      </p:sp>
      <p:sp>
        <p:nvSpPr>
          <p:cNvPr id="36" name="Oval 35"/>
          <p:cNvSpPr/>
          <p:nvPr/>
        </p:nvSpPr>
        <p:spPr>
          <a:xfrm>
            <a:off x="9162288" y="5367528"/>
            <a:ext cx="438912" cy="2011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783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4430595" y="322397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5033120"/>
              </p:ext>
            </p:extLst>
          </p:nvPr>
        </p:nvGraphicFramePr>
        <p:xfrm>
          <a:off x="5588945" y="1438596"/>
          <a:ext cx="6367036" cy="35662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0" name="Visio" r:id="rId3" imgW="8426290" imgH="4718225" progId="Visio.Drawing.15">
                  <p:embed/>
                </p:oleObj>
              </mc:Choice>
              <mc:Fallback>
                <p:oleObj name="Visio" r:id="rId3" imgW="8426290" imgH="4718225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8945" y="1438596"/>
                        <a:ext cx="6367036" cy="356620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24"/>
          <p:cNvSpPr>
            <a:spLocks noChangeArrowheads="1"/>
          </p:cNvSpPr>
          <p:nvPr/>
        </p:nvSpPr>
        <p:spPr bwMode="auto">
          <a:xfrm>
            <a:off x="0" y="478231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5630377" y="937189"/>
            <a:ext cx="63802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Rel-16 SCP delegated mode. </a:t>
            </a:r>
            <a:endParaRPr lang="en-US" sz="1600" b="1" dirty="0" smtClean="0"/>
          </a:p>
          <a:p>
            <a:pPr algn="ctr"/>
            <a:r>
              <a:rPr lang="en-US" sz="1600" b="1" dirty="0" smtClean="0"/>
              <a:t>V-SCP </a:t>
            </a:r>
            <a:r>
              <a:rPr lang="en-US" sz="1600" b="1" dirty="0" smtClean="0"/>
              <a:t>performs Discovery and Selection of both V-SMF and H-SMF. </a:t>
            </a:r>
          </a:p>
          <a:p>
            <a:pPr algn="ctr"/>
            <a:endParaRPr lang="en-US" sz="1100" b="1" dirty="0" smtClean="0"/>
          </a:p>
        </p:txBody>
      </p:sp>
      <p:sp>
        <p:nvSpPr>
          <p:cNvPr id="22" name="Title 1">
            <a:extLst>
              <a:ext uri="{FF2B5EF4-FFF2-40B4-BE49-F238E27FC236}">
                <a16:creationId xmlns="" xmlns:a16="http://schemas.microsoft.com/office/drawing/2014/main" id="{646EFEDF-79A5-459C-B01A-AA19E30A4B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726" y="189754"/>
            <a:ext cx="8683737" cy="46739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sv-SE" sz="3600" b="1" dirty="0"/>
              <a:t>Home</a:t>
            </a:r>
            <a:r>
              <a:rPr lang="sv-SE" sz="3600" b="1" dirty="0"/>
              <a:t> </a:t>
            </a:r>
            <a:r>
              <a:rPr lang="sv-SE" sz="3600" b="1" dirty="0"/>
              <a:t>Routed SMF selection </a:t>
            </a:r>
            <a:r>
              <a:rPr lang="sv-SE" sz="3600" b="1" dirty="0" smtClean="0"/>
              <a:t>alternative 1b</a:t>
            </a:r>
            <a:br>
              <a:rPr lang="sv-SE" sz="3600" b="1" dirty="0" smtClean="0"/>
            </a:br>
            <a:r>
              <a:rPr lang="sv-SE" sz="2000" b="1" i="1" dirty="0" smtClean="0"/>
              <a:t>Optimized </a:t>
            </a:r>
            <a:r>
              <a:rPr lang="en-GB" sz="2000" b="1" i="1" dirty="0" smtClean="0"/>
              <a:t>Visited </a:t>
            </a:r>
            <a:r>
              <a:rPr lang="en-GB" sz="2000" b="1" i="1" dirty="0"/>
              <a:t>SCP based Delegated Discovery of the H-SMF</a:t>
            </a:r>
            <a:endParaRPr lang="sv-SE" sz="32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5380669" y="5154850"/>
            <a:ext cx="640220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400" b="1" dirty="0" smtClean="0"/>
          </a:p>
          <a:p>
            <a:r>
              <a:rPr lang="en-US" sz="1400" dirty="0" smtClean="0"/>
              <a:t>Optimized </a:t>
            </a:r>
            <a:r>
              <a:rPr lang="en-US" sz="1400" dirty="0" smtClean="0"/>
              <a:t>NSSF Selection &amp; Optimized </a:t>
            </a:r>
            <a:r>
              <a:rPr lang="en-US" sz="1400" dirty="0"/>
              <a:t>NRF </a:t>
            </a:r>
            <a:r>
              <a:rPr lang="en-US" sz="1400" dirty="0" smtClean="0"/>
              <a:t>Discovery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Local </a:t>
            </a:r>
            <a:r>
              <a:rPr lang="en-US" sz="1400" dirty="0" smtClean="0"/>
              <a:t>NSSF selection and remote NSSF selection are done by the AMF in ONE </a:t>
            </a:r>
            <a:r>
              <a:rPr lang="en-US" sz="1400" dirty="0" smtClean="0"/>
              <a:t>shot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 smtClean="0"/>
              <a:t>vSCP</a:t>
            </a:r>
            <a:r>
              <a:rPr lang="en-US" sz="1400" dirty="0" smtClean="0"/>
              <a:t> retrieves </a:t>
            </a:r>
            <a:r>
              <a:rPr lang="en-US" sz="1400" dirty="0" err="1" smtClean="0"/>
              <a:t>vSMF</a:t>
            </a:r>
            <a:r>
              <a:rPr lang="en-US" sz="1400" dirty="0" smtClean="0"/>
              <a:t> and </a:t>
            </a:r>
            <a:r>
              <a:rPr lang="en-US" sz="1400" dirty="0" err="1" smtClean="0"/>
              <a:t>hSMF</a:t>
            </a:r>
            <a:r>
              <a:rPr lang="en-US" sz="1400" dirty="0" smtClean="0"/>
              <a:t> in one shot </a:t>
            </a:r>
            <a:r>
              <a:rPr lang="en-US" sz="1400" dirty="0" smtClean="0"/>
              <a:t>from </a:t>
            </a:r>
            <a:r>
              <a:rPr lang="en-US" sz="1400" dirty="0" err="1" smtClean="0"/>
              <a:t>vNRF</a:t>
            </a:r>
            <a:r>
              <a:rPr lang="en-US" sz="1400" dirty="0" smtClean="0"/>
              <a:t> (requires </a:t>
            </a:r>
            <a:r>
              <a:rPr lang="en-US" sz="1400" dirty="0" smtClean="0"/>
              <a:t>a slight input/output parameters adjustments to both NSSF and NRF Rel-15 services))</a:t>
            </a:r>
            <a:endParaRPr lang="en-US" sz="1400" dirty="0"/>
          </a:p>
        </p:txBody>
      </p:sp>
      <p:sp>
        <p:nvSpPr>
          <p:cNvPr id="24" name="TextBox 23"/>
          <p:cNvSpPr txBox="1"/>
          <p:nvPr/>
        </p:nvSpPr>
        <p:spPr>
          <a:xfrm>
            <a:off x="1368689" y="987801"/>
            <a:ext cx="1665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Rel-15 (No SCP)</a:t>
            </a:r>
            <a:endParaRPr lang="en-US" dirty="0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042546"/>
              </p:ext>
            </p:extLst>
          </p:nvPr>
        </p:nvGraphicFramePr>
        <p:xfrm>
          <a:off x="699217" y="3616210"/>
          <a:ext cx="3931756" cy="2069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1" name="Picture" r:id="rId5" imgW="5341102" imgH="3141267" progId="Word.Picture.8">
                  <p:embed/>
                </p:oleObj>
              </mc:Choice>
              <mc:Fallback>
                <p:oleObj name="Picture" r:id="rId5" imgW="5341102" imgH="3141267" progId="Word.Pictur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-3040" b="7887"/>
                      <a:stretch>
                        <a:fillRect/>
                      </a:stretch>
                    </p:blipFill>
                    <p:spPr bwMode="auto">
                      <a:xfrm>
                        <a:off x="699217" y="3616210"/>
                        <a:ext cx="3931756" cy="206934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5132867"/>
              </p:ext>
            </p:extLst>
          </p:nvPr>
        </p:nvGraphicFramePr>
        <p:xfrm>
          <a:off x="1005233" y="1450051"/>
          <a:ext cx="2667000" cy="177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2" name="Picture" r:id="rId7" imgW="2896142" imgH="2159351" progId="Word.Picture.8">
                  <p:embed/>
                </p:oleObj>
              </mc:Choice>
              <mc:Fallback>
                <p:oleObj name="Picture" r:id="rId7" imgW="2896142" imgH="2159351" progId="Word.Pictur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-3040" b="7887"/>
                      <a:stretch>
                        <a:fillRect/>
                      </a:stretch>
                    </p:blipFill>
                    <p:spPr bwMode="auto">
                      <a:xfrm>
                        <a:off x="1005233" y="1450051"/>
                        <a:ext cx="2667000" cy="1771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1178175" y="3308997"/>
            <a:ext cx="20465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V-SMF discovery &amp; selection</a:t>
            </a:r>
            <a:endParaRPr lang="en-US" sz="12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1315476" y="5773089"/>
            <a:ext cx="20465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H-SMF discovery &amp; selection</a:t>
            </a:r>
            <a:endParaRPr lang="en-US" sz="1200" b="1" dirty="0"/>
          </a:p>
        </p:txBody>
      </p:sp>
      <p:cxnSp>
        <p:nvCxnSpPr>
          <p:cNvPr id="3" name="Curved Connector 2"/>
          <p:cNvCxnSpPr/>
          <p:nvPr/>
        </p:nvCxnSpPr>
        <p:spPr>
          <a:xfrm>
            <a:off x="2201432" y="2399533"/>
            <a:ext cx="3720689" cy="205716"/>
          </a:xfrm>
          <a:prstGeom prst="curvedConnector3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urved Connector 35"/>
          <p:cNvCxnSpPr/>
          <p:nvPr/>
        </p:nvCxnSpPr>
        <p:spPr>
          <a:xfrm flipV="1">
            <a:off x="3886870" y="2617463"/>
            <a:ext cx="2035251" cy="2014806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urved Connector 42"/>
          <p:cNvCxnSpPr/>
          <p:nvPr/>
        </p:nvCxnSpPr>
        <p:spPr>
          <a:xfrm flipV="1">
            <a:off x="3224689" y="3771351"/>
            <a:ext cx="3937088" cy="1487983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urved Connector 45"/>
          <p:cNvCxnSpPr/>
          <p:nvPr/>
        </p:nvCxnSpPr>
        <p:spPr>
          <a:xfrm>
            <a:off x="3034175" y="2828452"/>
            <a:ext cx="4127602" cy="940627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Oval 47"/>
          <p:cNvSpPr/>
          <p:nvPr/>
        </p:nvSpPr>
        <p:spPr>
          <a:xfrm>
            <a:off x="8509000" y="3975100"/>
            <a:ext cx="723900" cy="177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9232900" y="4302943"/>
            <a:ext cx="406400" cy="19285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49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46EFEDF-79A5-459C-B01A-AA19E30A4B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622" y="204901"/>
            <a:ext cx="6918545" cy="46739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sv-SE" sz="3600" b="1" dirty="0"/>
              <a:t>Home</a:t>
            </a:r>
            <a:r>
              <a:rPr lang="sv-SE" sz="3600" b="1" dirty="0"/>
              <a:t> </a:t>
            </a:r>
            <a:r>
              <a:rPr lang="sv-SE" sz="3600" b="1" dirty="0" smtClean="0"/>
              <a:t>Routed </a:t>
            </a:r>
            <a:r>
              <a:rPr lang="sv-SE" sz="3600" b="1" dirty="0" smtClean="0"/>
              <a:t>alternative 2</a:t>
            </a:r>
            <a:br>
              <a:rPr lang="sv-SE" sz="3600" b="1" dirty="0" smtClean="0"/>
            </a:br>
            <a:r>
              <a:rPr lang="en-GB" sz="2000" b="1" i="1" dirty="0" smtClean="0"/>
              <a:t>Home </a:t>
            </a:r>
            <a:r>
              <a:rPr lang="en-GB" sz="2000" b="1" i="1" dirty="0"/>
              <a:t>SCP based Delegated Discovery of the H-SMF</a:t>
            </a:r>
            <a:endParaRPr lang="sv-SE" sz="3600" b="1" dirty="0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4430595" y="322397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" name="Rectangle 24"/>
          <p:cNvSpPr>
            <a:spLocks noChangeArrowheads="1"/>
          </p:cNvSpPr>
          <p:nvPr/>
        </p:nvSpPr>
        <p:spPr bwMode="auto">
          <a:xfrm>
            <a:off x="0" y="478231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4833330" y="681603"/>
            <a:ext cx="74076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Rel-16 SCP delegated </a:t>
            </a:r>
            <a:r>
              <a:rPr lang="en-US" sz="1600" b="1" dirty="0" smtClean="0"/>
              <a:t>mode</a:t>
            </a:r>
          </a:p>
          <a:p>
            <a:pPr algn="ctr"/>
            <a:r>
              <a:rPr lang="en-US" sz="1600" dirty="0"/>
              <a:t>V-SCP performs Discovery and Selection of V-SMF only. </a:t>
            </a:r>
          </a:p>
          <a:p>
            <a:pPr algn="ctr"/>
            <a:r>
              <a:rPr lang="en-US" sz="1600" dirty="0"/>
              <a:t>H-SCP performs Discovery and Selection of H-SMF.  </a:t>
            </a:r>
            <a:endParaRPr lang="en-US" sz="1100" dirty="0"/>
          </a:p>
          <a:p>
            <a:pPr algn="ctr"/>
            <a:r>
              <a:rPr lang="en-US" sz="1600" b="1" dirty="0" smtClean="0"/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295046" y="976840"/>
            <a:ext cx="1665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Rel-15 (No SCP)</a:t>
            </a:r>
            <a:endParaRPr lang="en-US" dirty="0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4195832"/>
              </p:ext>
            </p:extLst>
          </p:nvPr>
        </p:nvGraphicFramePr>
        <p:xfrm>
          <a:off x="625574" y="3634623"/>
          <a:ext cx="3931756" cy="2069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4" name="Picture" r:id="rId3" imgW="5341102" imgH="3141267" progId="Word.Picture.8">
                  <p:embed/>
                </p:oleObj>
              </mc:Choice>
              <mc:Fallback>
                <p:oleObj name="Picture" r:id="rId3" imgW="5341102" imgH="3141267" progId="Word.Pictur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-3040" b="7887"/>
                      <a:stretch>
                        <a:fillRect/>
                      </a:stretch>
                    </p:blipFill>
                    <p:spPr bwMode="auto">
                      <a:xfrm>
                        <a:off x="625574" y="3634623"/>
                        <a:ext cx="3931756" cy="206934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4857174"/>
              </p:ext>
            </p:extLst>
          </p:nvPr>
        </p:nvGraphicFramePr>
        <p:xfrm>
          <a:off x="1022010" y="1346172"/>
          <a:ext cx="2667000" cy="177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5" name="Picture" r:id="rId5" imgW="2896142" imgH="2159351" progId="Word.Picture.8">
                  <p:embed/>
                </p:oleObj>
              </mc:Choice>
              <mc:Fallback>
                <p:oleObj name="Picture" r:id="rId5" imgW="2896142" imgH="2159351" progId="Word.Pictur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-3040" b="7887"/>
                      <a:stretch>
                        <a:fillRect/>
                      </a:stretch>
                    </p:blipFill>
                    <p:spPr bwMode="auto">
                      <a:xfrm>
                        <a:off x="1022010" y="1346172"/>
                        <a:ext cx="2667000" cy="1771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1169212" y="3077527"/>
            <a:ext cx="20465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V-SMF discovery &amp; selection</a:t>
            </a:r>
            <a:endParaRPr lang="en-US" sz="12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1241833" y="5791502"/>
            <a:ext cx="20465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H-SMF discovery &amp; selection</a:t>
            </a:r>
            <a:endParaRPr lang="en-US" sz="1200" b="1" dirty="0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0419289"/>
              </p:ext>
            </p:extLst>
          </p:nvPr>
        </p:nvGraphicFramePr>
        <p:xfrm>
          <a:off x="5689600" y="1346172"/>
          <a:ext cx="5695132" cy="47532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6" name="Visio" r:id="rId7" imgW="7797751" imgH="6489875" progId="Visio.Drawing.15">
                  <p:embed/>
                </p:oleObj>
              </mc:Choice>
              <mc:Fallback>
                <p:oleObj name="Visio" r:id="rId7" imgW="7797751" imgH="6489875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89600" y="1346172"/>
                        <a:ext cx="5695132" cy="475328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Oval 5"/>
          <p:cNvSpPr/>
          <p:nvPr/>
        </p:nvSpPr>
        <p:spPr>
          <a:xfrm>
            <a:off x="9188450" y="4438650"/>
            <a:ext cx="387350" cy="1714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0361495" y="4590699"/>
            <a:ext cx="330200" cy="1968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96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FE5C569-8CBE-490F-8199-03D3B3CD2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0" y="255397"/>
            <a:ext cx="10515600" cy="512699"/>
          </a:xfrm>
        </p:spPr>
        <p:txBody>
          <a:bodyPr>
            <a:noAutofit/>
          </a:bodyPr>
          <a:lstStyle/>
          <a:p>
            <a:r>
              <a:rPr lang="sv-SE" sz="3600" b="1" dirty="0" smtClean="0"/>
              <a:t>Summary and Proposals</a:t>
            </a:r>
            <a:endParaRPr lang="sv-SE" sz="36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EE95B3D-35B6-49F1-8BC6-76DDC7B42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950976"/>
            <a:ext cx="10515600" cy="563270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2900" b="1" dirty="0" smtClean="0"/>
              <a:t>Summary</a:t>
            </a:r>
          </a:p>
          <a:p>
            <a:r>
              <a:rPr lang="en-US" sz="2300" dirty="0" smtClean="0"/>
              <a:t>Alternative 1a simply requires the AMF to skip the discovery steps, while providing the results of slice selection to the SCP (V-NRF id and H-NRF id). </a:t>
            </a:r>
          </a:p>
          <a:p>
            <a:r>
              <a:rPr lang="en-US" sz="2300" dirty="0" smtClean="0"/>
              <a:t>Alternative 1b is an optimization of 1a with the slice selection and discovery steps each collapsed into one, however, it requires changes to multiple existing procedures (slice selection, discovery, etc.)</a:t>
            </a:r>
          </a:p>
          <a:p>
            <a:r>
              <a:rPr lang="en-US" sz="2300" dirty="0" smtClean="0"/>
              <a:t>Proposal 2 </a:t>
            </a:r>
            <a:r>
              <a:rPr lang="en-US" sz="2300" dirty="0" smtClean="0"/>
              <a:t>delegates H-SMF discovery and selection to the H-PLMN/H-SCP, leveraging delegated discovery end to end. It does however require knowledge at the V-PLMN of the capabilities of the H-PLMN to perform delegated discovery.</a:t>
            </a:r>
            <a:endParaRPr lang="en-US" sz="2300" dirty="0" smtClean="0"/>
          </a:p>
          <a:p>
            <a:pPr marL="0" indent="0">
              <a:buNone/>
            </a:pPr>
            <a:endParaRPr lang="en-US" sz="2200" dirty="0" smtClean="0"/>
          </a:p>
          <a:p>
            <a:pPr marL="0" indent="0">
              <a:buNone/>
            </a:pPr>
            <a:r>
              <a:rPr lang="en-US" sz="2900" b="1" dirty="0" smtClean="0"/>
              <a:t>Go forward alternatives</a:t>
            </a:r>
          </a:p>
          <a:p>
            <a:r>
              <a:rPr lang="en-US" sz="2100" dirty="0" smtClean="0"/>
              <a:t>Alternatives 1a and 2 are aligned with the current delegated discovery with the burden being respectively placed on the V-PLMN and H-PLMN. </a:t>
            </a:r>
          </a:p>
          <a:p>
            <a:r>
              <a:rPr lang="en-US" sz="2100" dirty="0" smtClean="0"/>
              <a:t>On the other hand, while alternative 1b provides optimizations, its impact to the current procedures is quite large.</a:t>
            </a:r>
          </a:p>
          <a:p>
            <a:r>
              <a:rPr lang="en-US" sz="2100" dirty="0" smtClean="0"/>
              <a:t>Our proposal is to define alternatives 1a and 2 as potential solutions to SMF delegated discovery in HR scenario based on operator configuration and policies. These changes are documented in the following accompanying CRs</a:t>
            </a:r>
          </a:p>
          <a:p>
            <a:pPr lvl="1"/>
            <a:r>
              <a:rPr lang="en-US" sz="2100" dirty="0"/>
              <a:t>S2-1903400 for TS 23.501</a:t>
            </a:r>
          </a:p>
          <a:p>
            <a:pPr lvl="1"/>
            <a:r>
              <a:rPr lang="en-US" sz="2100" dirty="0"/>
              <a:t>S2-1903401 for TS 23.502</a:t>
            </a:r>
            <a:endParaRPr lang="sv-SE" sz="2100" dirty="0"/>
          </a:p>
        </p:txBody>
      </p:sp>
    </p:spTree>
    <p:extLst>
      <p:ext uri="{BB962C8B-B14F-4D97-AF65-F5344CB8AC3E}">
        <p14:creationId xmlns:p14="http://schemas.microsoft.com/office/powerpoint/2010/main" val="1354511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2096</TotalTime>
  <Words>710</Words>
  <Application>Microsoft Office PowerPoint</Application>
  <PresentationFormat>Widescreen</PresentationFormat>
  <Paragraphs>57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4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Malgun Gothic</vt:lpstr>
      <vt:lpstr>Arial</vt:lpstr>
      <vt:lpstr>Calibri</vt:lpstr>
      <vt:lpstr>Calibri Light</vt:lpstr>
      <vt:lpstr>Times New Roman</vt:lpstr>
      <vt:lpstr>Office Theme</vt:lpstr>
      <vt:lpstr>Picture</vt:lpstr>
      <vt:lpstr>Microsoft Word Picture</vt:lpstr>
      <vt:lpstr>Visio</vt:lpstr>
      <vt:lpstr>Microsoft Visio Drawing</vt:lpstr>
      <vt:lpstr>Discussion on SMF Delegated Discovery and Selection  for HR scenario</vt:lpstr>
      <vt:lpstr>Background/purpose</vt:lpstr>
      <vt:lpstr>Rel-16 Current Non Roaming/LBO scenario for SMF selection</vt:lpstr>
      <vt:lpstr>Home Routed SMF selection alternative 1a Visited SCP based Delegated Discovery of the H-SMF</vt:lpstr>
      <vt:lpstr>Home Routed SMF selection alternative 1b Optimized Visited SCP based Delegated Discovery of the H-SMF</vt:lpstr>
      <vt:lpstr>Home Routed alternative 2 Home SCP based Delegated Discovery of the H-SMF</vt:lpstr>
      <vt:lpstr>Summary and 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ATSSS and EPS IWK</dc:title>
  <dc:creator>oracle</dc:creator>
  <cp:lastModifiedBy>Oracle</cp:lastModifiedBy>
  <cp:revision>292</cp:revision>
  <dcterms:created xsi:type="dcterms:W3CDTF">2019-03-13T14:10:32Z</dcterms:created>
  <dcterms:modified xsi:type="dcterms:W3CDTF">2019-04-02T13:08:15Z</dcterms:modified>
</cp:coreProperties>
</file>