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7" d="100"/>
          <a:sy n="87" d="100"/>
        </p:scale>
        <p:origin x="528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1B425B-24EA-42AE-B619-4C108642CA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42EE169-1013-4E02-BE30-26403FECAA2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82C732D-3702-4F0F-BFFB-A1C7850792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87EDBF-CD53-473C-A760-6A45361529F4}" type="datetimeFigureOut">
              <a:rPr lang="en-US" smtClean="0"/>
              <a:t>10/16/2018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381402E-37F8-4353-9192-6D23F8E2B8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9D5C857-B71E-4ADA-A203-77E6D72CE1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4E4251-5ABC-46D7-88EE-36E73015A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40612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C1C8FD-8CB9-4011-B0C2-C6B86C8CE5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9AD04F9-D160-4212-A9A7-3B5F6E3CC5E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B4F4BD-6BC3-4381-922F-700537624B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87EDBF-CD53-473C-A760-6A45361529F4}" type="datetimeFigureOut">
              <a:rPr lang="en-US" smtClean="0"/>
              <a:t>10/16/2018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ACA9002-00EB-4909-B2BA-16CAEACEE3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D1F5A86-A96C-4A7F-A301-1320946E6C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4E4251-5ABC-46D7-88EE-36E73015A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77433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3AC9E3D-BF04-4F05-8842-A873D6E59FE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51EB1BB-DBF7-4DC8-BE35-D562A08F0A2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8F2870F-9794-466B-961A-2090E2F9CA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87EDBF-CD53-473C-A760-6A45361529F4}" type="datetimeFigureOut">
              <a:rPr lang="en-US" smtClean="0"/>
              <a:t>10/16/2018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519CEC7-A853-4D61-99BC-D2B4B1D9A4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05F715F-51AF-4C52-8BFE-57DC12473D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4E4251-5ABC-46D7-88EE-36E73015A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51625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5C4DA4-E1E5-49DC-B538-B49E7EC8A7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399B321-A8EE-4DA5-A26B-9418BF690F6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167DDB-3AC5-4539-B819-29CB1967E5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87EDBF-CD53-473C-A760-6A45361529F4}" type="datetimeFigureOut">
              <a:rPr lang="en-US" smtClean="0"/>
              <a:t>10/16/2018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5D92F6C-A674-4ABA-9BBE-E75870851A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2DC64BE-02E6-4CF4-B88D-58676F5781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4E4251-5ABC-46D7-88EE-36E73015A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65298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8D81CA-B8B3-42D2-8B1F-489E2B24D6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A693A02-0F9F-46BC-ABCA-0450069DFF9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4EE7457-204A-495E-B71C-48180EBF09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87EDBF-CD53-473C-A760-6A45361529F4}" type="datetimeFigureOut">
              <a:rPr lang="en-US" smtClean="0"/>
              <a:t>10/16/2018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87B8EA5-EF15-44A5-9509-DDE5F669F6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153A403-D282-48F4-A662-F96D6D6AEE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4E4251-5ABC-46D7-88EE-36E73015A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05718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C96018-485B-4EE9-99B1-1B8CA3797E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30ADED2-485B-41E0-B636-55CB4A87350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2E38B70-B361-4206-A38E-3149DEA75B5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93AD13B-3980-40E8-90E2-62F912986F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87EDBF-CD53-473C-A760-6A45361529F4}" type="datetimeFigureOut">
              <a:rPr lang="en-US" smtClean="0"/>
              <a:t>10/16/2018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29E6714-4C8A-4F4B-A0B9-34726F0C1A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0283C66-CC80-4699-972E-E84D382557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4E4251-5ABC-46D7-88EE-36E73015A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48472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99D49F-CDA7-43F5-8ACC-27D26EBE3F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B861868-7803-43F0-B7F3-A354E029015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5BB5FE2-6727-4D90-963A-75FFB32784C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5C4F0A4-3BE3-4F9E-8EAE-A678535B167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69318BC-0ACF-44C2-BFF4-B0EFC9C191B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BE2E7B2-391B-4259-AE58-E7BFB80125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87EDBF-CD53-473C-A760-6A45361529F4}" type="datetimeFigureOut">
              <a:rPr lang="en-US" smtClean="0"/>
              <a:t>10/16/2018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42421CE-8F03-49EF-93BA-7326D8BFAD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D8487CA-F255-4D72-B70E-646D0D8402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4E4251-5ABC-46D7-88EE-36E73015A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96031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071223-E86D-4BD8-97F4-8F35D21195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07C0E76-B3FC-4204-838E-68A4830DC5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87EDBF-CD53-473C-A760-6A45361529F4}" type="datetimeFigureOut">
              <a:rPr lang="en-US" smtClean="0"/>
              <a:t>10/16/2018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04FC096-0A5C-4176-A465-C57FAD2C95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978702C-C151-4CFC-B325-EB35ACAEC7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4E4251-5ABC-46D7-88EE-36E73015A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64036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9D3FE6E-4FE5-4120-A049-690178E2D3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87EDBF-CD53-473C-A760-6A45361529F4}" type="datetimeFigureOut">
              <a:rPr lang="en-US" smtClean="0"/>
              <a:t>10/16/2018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6B2BF22-6562-4092-95CE-D349418F63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1F0CDE7-AC71-4B16-83DC-FF2FD55C25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4E4251-5ABC-46D7-88EE-36E73015A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43306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720B43-0922-429B-B681-59083D14EF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82A5C38-C938-48AA-8479-9015863DB5D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91C8441-AA36-4392-98D3-0B75EABFF6C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1AE4E31-AF8D-4F5A-A0B2-70495F2D53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87EDBF-CD53-473C-A760-6A45361529F4}" type="datetimeFigureOut">
              <a:rPr lang="en-US" smtClean="0"/>
              <a:t>10/16/2018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B2E9E3D-341C-4FA1-B953-84286B40EE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0A6EEC5-92B5-49FF-BAD4-29CF520ABB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4E4251-5ABC-46D7-88EE-36E73015A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74215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663B2C-D16F-4864-8567-1DA7405683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D01794A-2628-4A89-AF17-2D62E23E620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B6F9A7D-F64B-44CD-B826-A144BE29EB7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FCA1441-2D5B-46D3-94CB-750B38C539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87EDBF-CD53-473C-A760-6A45361529F4}" type="datetimeFigureOut">
              <a:rPr lang="en-US" smtClean="0"/>
              <a:t>10/16/2018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C127373-5E49-4705-B235-14D41F32D8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497C7F2-F674-4533-980B-28364400D8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4E4251-5ABC-46D7-88EE-36E73015A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65987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8429633-2F17-4D49-89E8-E360D48A0C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DF866E-BA45-43A7-BE1F-1675BF08F7E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4A253C-592D-4E45-9063-D52FD9EE806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87EDBF-CD53-473C-A760-6A45361529F4}" type="datetimeFigureOut">
              <a:rPr lang="en-US" smtClean="0"/>
              <a:t>10/16/2018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7E937CF-7F04-4110-9B37-80C12C40306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619E518-0CF6-425F-AD7B-7AEC83C8925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4E4251-5ABC-46D7-88EE-36E73015A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1509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file:///C:\Users\AppData\Roaming\Microsoft\Word\Docs\S2-1810613.zip" TargetMode="External"/><Relationship Id="rId2" Type="http://schemas.openxmlformats.org/officeDocument/2006/relationships/hyperlink" Target="file:///C:\Users\AppData\Roaming\Microsoft\Word\Docs\S2-1810562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file:///C:\Users\AppData\Roaming\Microsoft\Word\Docs\S2-1810564.zip" TargetMode="External"/><Relationship Id="rId5" Type="http://schemas.openxmlformats.org/officeDocument/2006/relationships/hyperlink" Target="file:///C:\Users\AppData\Roaming\Microsoft\Word\Docs\S2-1810746.zip" TargetMode="External"/><Relationship Id="rId4" Type="http://schemas.openxmlformats.org/officeDocument/2006/relationships/hyperlink" Target="file:///C:\Users\AppData\Roaming\Microsoft\Word\Docs\S2-1810745.zip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0D41A5-F268-40DB-AAF0-4405ECEF68D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2</a:t>
            </a:r>
            <a:r>
              <a:rPr lang="en-US" baseline="30000" dirty="0"/>
              <a:t>nd</a:t>
            </a:r>
            <a:r>
              <a:rPr lang="en-US" dirty="0"/>
              <a:t> FS_CIoT_5G drafting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8B25B5C-5B3D-4B18-AC86-64AF610E0F7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October 16, 2018</a:t>
            </a:r>
          </a:p>
          <a:p>
            <a:r>
              <a:rPr lang="en-US" dirty="0"/>
              <a:t>Rapporteur (Qualcomm)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40021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62488A-6223-49ED-8878-89F243D84D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Key issue 15 papers</a:t>
            </a:r>
          </a:p>
        </p:txBody>
      </p:sp>
      <p:graphicFrame>
        <p:nvGraphicFramePr>
          <p:cNvPr id="7" name="Content Placeholder 6">
            <a:extLst>
              <a:ext uri="{FF2B5EF4-FFF2-40B4-BE49-F238E27FC236}">
                <a16:creationId xmlns:a16="http://schemas.microsoft.com/office/drawing/2014/main" id="{F89E585B-EDF8-44CD-A98E-C80CCD53E78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38616337"/>
              </p:ext>
            </p:extLst>
          </p:nvPr>
        </p:nvGraphicFramePr>
        <p:xfrm>
          <a:off x="949572" y="1649570"/>
          <a:ext cx="10515600" cy="4452343"/>
        </p:xfrm>
        <a:graphic>
          <a:graphicData uri="http://schemas.openxmlformats.org/drawingml/2006/table">
            <a:tbl>
              <a:tblPr firstRow="1" firstCol="1" bandRow="1"/>
              <a:tblGrid>
                <a:gridCol w="673365">
                  <a:extLst>
                    <a:ext uri="{9D8B030D-6E8A-4147-A177-3AD203B41FA5}">
                      <a16:colId xmlns:a16="http://schemas.microsoft.com/office/drawing/2014/main" val="469184719"/>
                    </a:ext>
                  </a:extLst>
                </a:gridCol>
                <a:gridCol w="722482">
                  <a:extLst>
                    <a:ext uri="{9D8B030D-6E8A-4147-A177-3AD203B41FA5}">
                      <a16:colId xmlns:a16="http://schemas.microsoft.com/office/drawing/2014/main" val="2442267877"/>
                    </a:ext>
                  </a:extLst>
                </a:gridCol>
                <a:gridCol w="722482">
                  <a:extLst>
                    <a:ext uri="{9D8B030D-6E8A-4147-A177-3AD203B41FA5}">
                      <a16:colId xmlns:a16="http://schemas.microsoft.com/office/drawing/2014/main" val="3622559709"/>
                    </a:ext>
                  </a:extLst>
                </a:gridCol>
                <a:gridCol w="722482">
                  <a:extLst>
                    <a:ext uri="{9D8B030D-6E8A-4147-A177-3AD203B41FA5}">
                      <a16:colId xmlns:a16="http://schemas.microsoft.com/office/drawing/2014/main" val="1156086287"/>
                    </a:ext>
                  </a:extLst>
                </a:gridCol>
                <a:gridCol w="2519181">
                  <a:extLst>
                    <a:ext uri="{9D8B030D-6E8A-4147-A177-3AD203B41FA5}">
                      <a16:colId xmlns:a16="http://schemas.microsoft.com/office/drawing/2014/main" val="1753041988"/>
                    </a:ext>
                  </a:extLst>
                </a:gridCol>
                <a:gridCol w="1074217">
                  <a:extLst>
                    <a:ext uri="{9D8B030D-6E8A-4147-A177-3AD203B41FA5}">
                      <a16:colId xmlns:a16="http://schemas.microsoft.com/office/drawing/2014/main" val="1510944354"/>
                    </a:ext>
                  </a:extLst>
                </a:gridCol>
                <a:gridCol w="361240">
                  <a:extLst>
                    <a:ext uri="{9D8B030D-6E8A-4147-A177-3AD203B41FA5}">
                      <a16:colId xmlns:a16="http://schemas.microsoft.com/office/drawing/2014/main" val="1779060852"/>
                    </a:ext>
                  </a:extLst>
                </a:gridCol>
                <a:gridCol w="1074217">
                  <a:extLst>
                    <a:ext uri="{9D8B030D-6E8A-4147-A177-3AD203B41FA5}">
                      <a16:colId xmlns:a16="http://schemas.microsoft.com/office/drawing/2014/main" val="1959375642"/>
                    </a:ext>
                  </a:extLst>
                </a:gridCol>
                <a:gridCol w="413168">
                  <a:extLst>
                    <a:ext uri="{9D8B030D-6E8A-4147-A177-3AD203B41FA5}">
                      <a16:colId xmlns:a16="http://schemas.microsoft.com/office/drawing/2014/main" val="2056469267"/>
                    </a:ext>
                  </a:extLst>
                </a:gridCol>
                <a:gridCol w="2232766">
                  <a:extLst>
                    <a:ext uri="{9D8B030D-6E8A-4147-A177-3AD203B41FA5}">
                      <a16:colId xmlns:a16="http://schemas.microsoft.com/office/drawing/2014/main" val="1841405766"/>
                    </a:ext>
                  </a:extLst>
                </a:gridCol>
              </a:tblGrid>
              <a:tr h="21950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FF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 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456" marR="6456" marT="6456" marB="645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FF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 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456" marR="6456" marT="6456" marB="645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FF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 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456" marR="6456" marT="6456" marB="645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FF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 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456" marR="6456" marT="6456" marB="645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Key issue 15/CN steering (key issue updates)</a:t>
                      </a:r>
                      <a:endParaRPr lang="en-US" sz="1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456" marR="6456" marT="6456" marB="645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FF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 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456" marR="6456" marT="6456" marB="645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FF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 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456" marR="6456" marT="6456" marB="645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FF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 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456" marR="6456" marT="6456" marB="645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 dirty="0">
                          <a:solidFill>
                            <a:srgbClr val="00FF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 </a:t>
                      </a:r>
                      <a:endParaRPr lang="en-US" sz="1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456" marR="6456" marT="6456" marB="645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 dirty="0">
                          <a:solidFill>
                            <a:srgbClr val="00FF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 </a:t>
                      </a:r>
                      <a:endParaRPr lang="en-US" sz="1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456" marR="6456" marT="6456" marB="645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1143763"/>
                  </a:ext>
                </a:extLst>
              </a:tr>
              <a:tr h="65751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6.9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456" marR="6456" marT="6456" marB="645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 u="sng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  <a:hlinkClick r:id="rId2" action="ppaction://hlinkfile"/>
                        </a:rPr>
                        <a:t>S2-1810562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456" marR="6456" marT="6456" marB="645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1F5A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P-CR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456" marR="6456" marT="6456" marB="645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Approval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456" marR="6456" marT="6456" marB="645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23.724: Evaluation of Load balancing across CN types in key issue #15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456" marR="6456" marT="6456" marB="645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Qualcomm Incorporated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456" marR="6456" marT="6456" marB="645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Rel-16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456" marR="6456" marT="6456" marB="645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FS_CIoT_5G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456" marR="6456" marT="6456" marB="645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456" marR="6456" marT="6456" marB="645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DoCoMo / Huawei preferred to keep load based steering in key issue; to be rediscussed in official session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56" marR="6456" marT="6456" marB="645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46002035"/>
                  </a:ext>
                </a:extLst>
              </a:tr>
              <a:tr h="21950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FF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 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456" marR="6456" marT="6456" marB="645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FF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 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456" marR="6456" marT="6456" marB="645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FF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 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456" marR="6456" marT="6456" marB="645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FF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 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456" marR="6456" marT="6456" marB="645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Key Issue 15: CN Steering aspects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456" marR="6456" marT="6456" marB="645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FF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 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456" marR="6456" marT="6456" marB="645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FF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 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456" marR="6456" marT="6456" marB="645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FF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 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456" marR="6456" marT="6456" marB="645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 dirty="0">
                          <a:solidFill>
                            <a:srgbClr val="00FF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 </a:t>
                      </a:r>
                      <a:endParaRPr lang="en-US" sz="1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456" marR="6456" marT="6456" marB="645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FF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56" marR="6456" marT="6456" marB="645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1403381"/>
                  </a:ext>
                </a:extLst>
              </a:tr>
              <a:tr h="21950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FF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 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456" marR="6456" marT="6456" marB="645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FF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 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456" marR="6456" marT="6456" marB="645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FF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 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456" marR="6456" marT="6456" marB="645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FF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 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456" marR="6456" marT="6456" marB="645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Key issue 15/CN steering (solution updates)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456" marR="6456" marT="6456" marB="645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FF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 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456" marR="6456" marT="6456" marB="645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FF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 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456" marR="6456" marT="6456" marB="645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FF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 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456" marR="6456" marT="6456" marB="645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FF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 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456" marR="6456" marT="6456" marB="645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FF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56" marR="6456" marT="6456" marB="645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82376627"/>
                  </a:ext>
                </a:extLst>
              </a:tr>
              <a:tr h="83927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6.9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456" marR="6456" marT="6456" marB="645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 u="sng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  <a:hlinkClick r:id="rId3" action="ppaction://hlinkfile"/>
                        </a:rPr>
                        <a:t>S2-1810613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456" marR="6456" marT="6456" marB="645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1F5A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P-CR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456" marR="6456" marT="6456" marB="645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Approval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456" marR="6456" marT="6456" marB="645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23.724: KI#15: Update solution 42 and solution 43 for redirection from one CN type to another</a:t>
                      </a:r>
                      <a:endParaRPr lang="en-US" sz="1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456" marR="6456" marT="6456" marB="645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Huawei, HiSilicon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456" marR="6456" marT="6456" marB="645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Rel-16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456" marR="6456" marT="6456" marB="645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FS_CIoT_5G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456" marR="6456" marT="6456" marB="645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456" marR="6456" marT="6456" marB="645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Adds timer + inter-CN redirection indication to NAS and RRC-based redirection solutions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56" marR="6456" marT="6456" marB="645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38197601"/>
                  </a:ext>
                </a:extLst>
              </a:tr>
              <a:tr h="63268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6.9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456" marR="6456" marT="6456" marB="645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 u="sng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  <a:hlinkClick r:id="rId4" action="ppaction://hlinkfile"/>
                        </a:rPr>
                        <a:t>S2-1810745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456" marR="6456" marT="6456" marB="645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1F5A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P-CR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456" marR="6456" marT="6456" marB="645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Approval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456" marR="6456" marT="6456" marB="645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23.724: Update to Solution 42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456" marR="6456" marT="6456" marB="645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NTT DOCOMO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456" marR="6456" marT="6456" marB="645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Rel-16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456" marR="6456" marT="6456" marB="645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FS_CIoT_5G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456" marR="6456" marT="6456" marB="645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456" marR="6456" marT="6456" marB="645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Adds inter-CN redirection indication to NAS solution; overlaps with 613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56" marR="6456" marT="6456" marB="645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21280231"/>
                  </a:ext>
                </a:extLst>
              </a:tr>
              <a:tr h="42609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6.9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456" marR="6456" marT="6456" marB="645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 u="sng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  <a:hlinkClick r:id="rId5" action="ppaction://hlinkfile"/>
                        </a:rPr>
                        <a:t>S2-1810746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456" marR="6456" marT="6456" marB="645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1F5A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P-CR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456" marR="6456" marT="6456" marB="645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Approval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456" marR="6456" marT="6456" marB="645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23.724: Update to Solution 43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456" marR="6456" marT="6456" marB="645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NTT DOCOMO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456" marR="6456" marT="6456" marB="645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Rel-16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456" marR="6456" marT="6456" marB="645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FS_CIoT_5G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456" marR="6456" marT="6456" marB="645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456" marR="6456" marT="6456" marB="645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Overlaps with 613; revise; clarify RRC CN type details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56" marR="6456" marT="6456" marB="645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70336786"/>
                  </a:ext>
                </a:extLst>
              </a:tr>
              <a:tr h="21950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FF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 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456" marR="6456" marT="6456" marB="645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FF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 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456" marR="6456" marT="6456" marB="645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FF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 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456" marR="6456" marT="6456" marB="645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FF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 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456" marR="6456" marT="6456" marB="645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Key issue 15/CN steering (new solutions)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456" marR="6456" marT="6456" marB="645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FF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 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456" marR="6456" marT="6456" marB="645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FF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 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456" marR="6456" marT="6456" marB="645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FF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 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456" marR="6456" marT="6456" marB="645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FF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 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456" marR="6456" marT="6456" marB="645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FF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56" marR="6456" marT="6456" marB="645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32342158"/>
                  </a:ext>
                </a:extLst>
              </a:tr>
              <a:tr h="63268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6.9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456" marR="6456" marT="6456" marB="645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 u="sng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  <a:hlinkClick r:id="rId6" action="ppaction://hlinkfile"/>
                        </a:rPr>
                        <a:t>S2-1810564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456" marR="6456" marT="6456" marB="645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1F5A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P-CR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456" marR="6456" marT="6456" marB="645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Approval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456" marR="6456" marT="6456" marB="645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23.724: Core Network steering via CN type selection rules configuration/reconfiguration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456" marR="6456" marT="6456" marB="645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Qualcomm Incorporated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456" marR="6456" marT="6456" marB="645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Rel-16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456" marR="6456" marT="6456" marB="645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FS_CIoT_5G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456" marR="6456" marT="6456" marB="645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456" marR="6456" marT="6456" marB="645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Revise; clarify if UE goes to CM-IDLE after receiving CN policy in UCU. add </a:t>
                      </a:r>
                      <a:r>
                        <a:rPr lang="en-GB" sz="11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cosigners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56" marR="6456" marT="6456" marB="645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53023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4234361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125</TotalTime>
  <Words>283</Words>
  <Application>Microsoft Office PowerPoint</Application>
  <PresentationFormat>Widescreen</PresentationFormat>
  <Paragraphs>89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</vt:lpstr>
      <vt:lpstr>Calibri</vt:lpstr>
      <vt:lpstr>Calibri Light</vt:lpstr>
      <vt:lpstr>Times New Roman</vt:lpstr>
      <vt:lpstr>Office Theme</vt:lpstr>
      <vt:lpstr>2nd FS_CIoT_5G drafting</vt:lpstr>
      <vt:lpstr>Key issue 15 papers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CIoT drafting</dc:title>
  <dc:creator>QC_1</dc:creator>
  <cp:lastModifiedBy>QC_1</cp:lastModifiedBy>
  <cp:revision>15</cp:revision>
  <dcterms:created xsi:type="dcterms:W3CDTF">2018-10-15T02:46:16Z</dcterms:created>
  <dcterms:modified xsi:type="dcterms:W3CDTF">2018-10-16T09:56:06Z</dcterms:modified>
</cp:coreProperties>
</file>