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325" r:id="rId3"/>
    <p:sldId id="326" r:id="rId4"/>
    <p:sldId id="327" r:id="rId5"/>
    <p:sldId id="328" r:id="rId6"/>
    <p:sldId id="329" r:id="rId7"/>
    <p:sldId id="330" r:id="rId8"/>
    <p:sldId id="331" r:id="rId9"/>
    <p:sldId id="332"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3A17D1"/>
    <a:srgbClr val="F6BF5C"/>
    <a:srgbClr val="E5551B"/>
    <a:srgbClr val="D95A27"/>
    <a:srgbClr val="62A14D"/>
    <a:srgbClr val="000000"/>
    <a:srgbClr val="CCECFF"/>
    <a:srgbClr val="7CCA62"/>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1808" autoAdjust="0"/>
    <p:restoredTop sz="94614" autoAdjust="0"/>
  </p:normalViewPr>
  <p:slideViewPr>
    <p:cSldViewPr snapToGrid="0">
      <p:cViewPr>
        <p:scale>
          <a:sx n="90" d="100"/>
          <a:sy n="90" d="100"/>
        </p:scale>
        <p:origin x="318" y="618"/>
      </p:cViewPr>
      <p:guideLst>
        <p:guide orient="horz" pos="2160"/>
        <p:guide pos="2880"/>
      </p:guideLst>
    </p:cSldViewPr>
  </p:slideViewPr>
  <p:notesTextViewPr>
    <p:cViewPr>
      <p:scale>
        <a:sx n="1" d="1"/>
        <a:sy n="1" d="1"/>
      </p:scale>
      <p:origin x="0" y="0"/>
    </p:cViewPr>
  </p:notesTextViewPr>
  <p:sorterViewPr>
    <p:cViewPr varScale="1">
      <p:scale>
        <a:sx n="1" d="1"/>
        <a:sy n="1" d="1"/>
      </p:scale>
      <p:origin x="0" y="-8654"/>
    </p:cViewPr>
  </p:sorterViewPr>
  <p:notesViewPr>
    <p:cSldViewPr snapToGrid="0">
      <p:cViewPr varScale="1">
        <p:scale>
          <a:sx n="50" d="100"/>
          <a:sy n="50" d="100"/>
        </p:scale>
        <p:origin x="-3030" y="-9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a:p>
        </p:txBody>
      </p:sp>
    </p:spTree>
    <p:extLst>
      <p:ext uri="{BB962C8B-B14F-4D97-AF65-F5344CB8AC3E}">
        <p14:creationId xmlns:p14="http://schemas.microsoft.com/office/powerpoint/2010/main" val="16586336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de-DE"/>
          </a:p>
        </p:txBody>
      </p:sp>
    </p:spTree>
    <p:extLst>
      <p:ext uri="{BB962C8B-B14F-4D97-AF65-F5344CB8AC3E}">
        <p14:creationId xmlns:p14="http://schemas.microsoft.com/office/powerpoint/2010/main" val="3304164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07596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1002458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42285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966235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75402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2447954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0912104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Tree>
    <p:extLst>
      <p:ext uri="{BB962C8B-B14F-4D97-AF65-F5344CB8AC3E}">
        <p14:creationId xmlns:p14="http://schemas.microsoft.com/office/powerpoint/2010/main" val="323184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p14="http://schemas.microsoft.com/office/powerpoint/2010/main" val="2019279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37849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de-D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00137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7200" y="6483350"/>
            <a:ext cx="538664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a:t>Click to edit Master title style</a:t>
            </a:r>
            <a:endParaRPr lang="en-GB" altLang="de-DE"/>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a:t> Click to edit Master text styles</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endParaRPr lang="en-GB" altLang="de-DE" dirty="0"/>
          </a:p>
        </p:txBody>
      </p:sp>
      <p:pic>
        <p:nvPicPr>
          <p:cNvPr id="1030"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pic>
        <p:nvPicPr>
          <p:cNvPr id="1033" name="Picture 7"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a:solidFill>
                <a:schemeClr val="bg1"/>
              </a:solidFill>
            </a:endParaRPr>
          </a:p>
        </p:txBody>
      </p:sp>
      <p:sp>
        <p:nvSpPr>
          <p:cNvPr id="13" name="Rectangle 6">
            <a:extLst>
              <a:ext uri="{FF2B5EF4-FFF2-40B4-BE49-F238E27FC236}">
                <a16:creationId xmlns:a16="http://schemas.microsoft.com/office/drawing/2014/main" id="{9A3F0A0B-5FDF-466C-824E-37D07F2AA5B6}"/>
              </a:ext>
            </a:extLst>
          </p:cNvPr>
          <p:cNvSpPr>
            <a:spLocks noChangeArrowheads="1"/>
          </p:cNvSpPr>
          <p:nvPr userDrawn="1"/>
        </p:nvSpPr>
        <p:spPr bwMode="auto">
          <a:xfrm>
            <a:off x="537104" y="6468904"/>
            <a:ext cx="543143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a:solidFill>
                  <a:schemeClr val="bg1"/>
                </a:solidFill>
              </a:rPr>
              <a:t>© 3GPP 2018     SA2-184944</a:t>
            </a:r>
            <a:r>
              <a:rPr lang="en-GB" altLang="de-DE" baseline="0" dirty="0">
                <a:solidFill>
                  <a:schemeClr val="bg1"/>
                </a:solidFill>
              </a:rPr>
              <a:t>  </a:t>
            </a:r>
            <a:r>
              <a:rPr lang="en-GB" altLang="de-DE" dirty="0">
                <a:solidFill>
                  <a:schemeClr val="bg1"/>
                </a:solidFill>
              </a:rPr>
              <a:t> TSG SA2#127bis Newport Beach, </a:t>
            </a:r>
            <a:r>
              <a:rPr lang="en-GB" altLang="de-DE" baseline="0" dirty="0">
                <a:solidFill>
                  <a:schemeClr val="bg1"/>
                </a:solidFill>
              </a:rPr>
              <a:t>USA, </a:t>
            </a:r>
            <a:r>
              <a:rPr lang="en-GB" altLang="de-DE" dirty="0">
                <a:solidFill>
                  <a:schemeClr val="bg1"/>
                </a:solidFill>
              </a:rPr>
              <a:t>May 28 – June 1</a:t>
            </a: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br>
              <a:rPr lang="en-US" dirty="0">
                <a:effectLst>
                  <a:outerShdw blurRad="38100" dist="38100" dir="2700000" algn="tl">
                    <a:srgbClr val="C0C0C0"/>
                  </a:outerShdw>
                </a:effectLst>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a:latin typeface="Arial" charset="0"/>
              </a:rPr>
              <a:t>Qualcomm </a:t>
            </a:r>
            <a:r>
              <a:rPr lang="fr-FR" altLang="de-DE" sz="2400" dirty="0" err="1">
                <a:latin typeface="Arial" charset="0"/>
              </a:rPr>
              <a:t>Incorporated</a:t>
            </a:r>
            <a:endParaRPr lang="de-DE" altLang="de-DE" sz="2400" dirty="0">
              <a:latin typeface="Arial" charset="0"/>
            </a:endParaRPr>
          </a:p>
        </p:txBody>
      </p:sp>
      <p:sp>
        <p:nvSpPr>
          <p:cNvPr id="12351" name="Text Box 63"/>
          <p:cNvSpPr txBox="1">
            <a:spLocks noChangeArrowheads="1"/>
          </p:cNvSpPr>
          <p:nvPr/>
        </p:nvSpPr>
        <p:spPr bwMode="auto">
          <a:xfrm>
            <a:off x="447472" y="1989138"/>
            <a:ext cx="827823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a:solidFill>
                  <a:srgbClr val="FF3300"/>
                </a:solidFill>
                <a:effectLst>
                  <a:outerShdw blurRad="38100" dist="38100" dir="2700000" algn="tl">
                    <a:srgbClr val="C0C0C0"/>
                  </a:outerShdw>
                </a:effectLst>
                <a:latin typeface="Calibri" pitchFamily="34" charset="0"/>
              </a:rPr>
              <a:t>Discussion on use and configuration of Configured NSSAI</a:t>
            </a:r>
            <a:endParaRPr lang="en-US" sz="2000" dirty="0">
              <a:solidFill>
                <a:srgbClr val="948A54"/>
              </a:solidFill>
              <a:effectLst>
                <a:outerShdw blurRad="38100" dist="38100" dir="2700000" algn="tl">
                  <a:srgbClr val="C0C0C0"/>
                </a:outerShdw>
              </a:effectLst>
              <a:latin typeface="Calibri" pitchFamily="34" charset="0"/>
            </a:endParaRPr>
          </a:p>
        </p:txBody>
      </p:sp>
      <p:sp>
        <p:nvSpPr>
          <p:cNvPr id="6" name="Rectangle 6">
            <a:extLst>
              <a:ext uri="{FF2B5EF4-FFF2-40B4-BE49-F238E27FC236}">
                <a16:creationId xmlns:a16="http://schemas.microsoft.com/office/drawing/2014/main" id="{F2B9A4F1-0EDD-4C4A-B967-4235C4F6DCF5}"/>
              </a:ext>
            </a:extLst>
          </p:cNvPr>
          <p:cNvSpPr>
            <a:spLocks noChangeArrowheads="1"/>
          </p:cNvSpPr>
          <p:nvPr/>
        </p:nvSpPr>
        <p:spPr bwMode="auto">
          <a:xfrm>
            <a:off x="537104" y="6468904"/>
            <a:ext cx="543143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a:solidFill>
                  <a:schemeClr val="bg1"/>
                </a:solidFill>
              </a:rPr>
              <a:t>© 3GPP 2018     SA2-184944</a:t>
            </a:r>
            <a:r>
              <a:rPr lang="en-GB" altLang="de-DE" baseline="0" dirty="0">
                <a:solidFill>
                  <a:schemeClr val="bg1"/>
                </a:solidFill>
              </a:rPr>
              <a:t>  </a:t>
            </a:r>
            <a:r>
              <a:rPr lang="en-GB" altLang="de-DE" dirty="0">
                <a:solidFill>
                  <a:schemeClr val="bg1"/>
                </a:solidFill>
              </a:rPr>
              <a:t> TSG SA2#127bis Newport Beach, </a:t>
            </a:r>
            <a:r>
              <a:rPr lang="en-GB" altLang="de-DE" baseline="0" dirty="0">
                <a:solidFill>
                  <a:schemeClr val="bg1"/>
                </a:solidFill>
              </a:rPr>
              <a:t>USA, </a:t>
            </a:r>
            <a:r>
              <a:rPr lang="en-GB" altLang="de-DE" dirty="0">
                <a:solidFill>
                  <a:schemeClr val="bg1"/>
                </a:solidFill>
              </a:rPr>
              <a:t>May 28 – June 1</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a:effectLst>
                  <a:outerShdw blurRad="38100" dist="38100" dir="2700000" algn="tl">
                    <a:srgbClr val="C0C0C0"/>
                  </a:outerShdw>
                </a:effectLst>
              </a:rPr>
              <a:t>Background</a:t>
            </a:r>
          </a:p>
        </p:txBody>
      </p:sp>
      <p:sp>
        <p:nvSpPr>
          <p:cNvPr id="57347" name="Rectangle 3"/>
          <p:cNvSpPr>
            <a:spLocks noGrp="1"/>
          </p:cNvSpPr>
          <p:nvPr>
            <p:ph type="body" idx="1"/>
          </p:nvPr>
        </p:nvSpPr>
        <p:spPr>
          <a:xfrm>
            <a:off x="457200" y="1409700"/>
            <a:ext cx="8229600" cy="4525963"/>
          </a:xfrm>
        </p:spPr>
        <p:txBody>
          <a:bodyPr/>
          <a:lstStyle/>
          <a:p>
            <a:r>
              <a:rPr lang="en-US" dirty="0"/>
              <a:t>Release 15 slicing has defined:</a:t>
            </a:r>
          </a:p>
          <a:p>
            <a:pPr lvl="1"/>
            <a:r>
              <a:rPr lang="en-US" dirty="0"/>
              <a:t>Configured NSSAI for HPLMN  </a:t>
            </a:r>
          </a:p>
          <a:p>
            <a:pPr lvl="1"/>
            <a:r>
              <a:rPr lang="en-US" dirty="0"/>
              <a:t>Configured NSSAI for (V)PLMN</a:t>
            </a:r>
          </a:p>
          <a:p>
            <a:pPr lvl="1"/>
            <a:r>
              <a:rPr lang="en-US" dirty="0"/>
              <a:t>Sort of defines the Configured NSSAI for all PLMNs for which there is no dedicated C-NSSAI</a:t>
            </a:r>
          </a:p>
          <a:p>
            <a:pPr lvl="2"/>
            <a:r>
              <a:rPr lang="en-US" dirty="0"/>
              <a:t>“Configured NSSAI that is not associated to any PLMN” is the term adopted by CT1 which has a more explicit definition of it</a:t>
            </a:r>
          </a:p>
          <a:p>
            <a:r>
              <a:rPr lang="en-US" dirty="0"/>
              <a:t>In </a:t>
            </a:r>
            <a:r>
              <a:rPr lang="en-US" dirty="0" err="1"/>
              <a:t>eDECOR</a:t>
            </a:r>
            <a:r>
              <a:rPr lang="en-US" dirty="0"/>
              <a:t>, the HPLMN is capable of preconfiguring (default) values of DCN ID in the UE</a:t>
            </a:r>
          </a:p>
          <a:p>
            <a:pPr lvl="1"/>
            <a:r>
              <a:rPr lang="en-US" dirty="0"/>
              <a:t>Values can be configured in USIM or in the ME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a:bodyPr>
          <a:lstStyle/>
          <a:p>
            <a:r>
              <a:rPr lang="en-US" dirty="0"/>
              <a:t>The current assumption in Rel. 15 in SA2 is that values configured by the HPLMN (not upon registration procedures or update procedures) are “magically” configured in the UE via implementation dependent mechanism</a:t>
            </a:r>
          </a:p>
          <a:p>
            <a:pPr lvl="1"/>
            <a:r>
              <a:rPr lang="en-US" dirty="0"/>
              <a:t>No specific mechanism is defined (and OMA DM is not available)</a:t>
            </a:r>
          </a:p>
          <a:p>
            <a:pPr lvl="1"/>
            <a:r>
              <a:rPr lang="en-US" dirty="0"/>
              <a:t>Not even the (pre) configuration in USIM is considered</a:t>
            </a:r>
          </a:p>
          <a:p>
            <a:r>
              <a:rPr lang="en-US" dirty="0"/>
              <a:t>Therefore, there is no way EVER to modify such “pre-configured” values from the HPLMN</a:t>
            </a:r>
          </a:p>
          <a:p>
            <a:endParaRPr lang="en-US" dirty="0"/>
          </a:p>
        </p:txBody>
      </p:sp>
    </p:spTree>
    <p:extLst>
      <p:ext uri="{BB962C8B-B14F-4D97-AF65-F5344CB8AC3E}">
        <p14:creationId xmlns:p14="http://schemas.microsoft.com/office/powerpoint/2010/main" val="994807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Configured NSSAI</a:t>
            </a:r>
            <a:br>
              <a:rPr lang="en-US" dirty="0"/>
            </a:br>
            <a:r>
              <a:rPr lang="en-US" sz="2400" dirty="0"/>
              <a:t>Who should define and configured them?</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fontScale="85000" lnSpcReduction="20000"/>
          </a:bodyPr>
          <a:lstStyle/>
          <a:p>
            <a:r>
              <a:rPr lang="en-US" dirty="0"/>
              <a:t>UE provisioned with Configured NSSAI</a:t>
            </a:r>
          </a:p>
          <a:p>
            <a:pPr lvl="1"/>
            <a:r>
              <a:rPr lang="en-US" dirty="0"/>
              <a:t>Configured NSSAI for HPLMN  </a:t>
            </a:r>
            <a:r>
              <a:rPr lang="en-US" dirty="0">
                <a:sym typeface="Wingdings" panose="05000000000000000000" pitchFamily="2" charset="2"/>
              </a:rPr>
              <a:t> configured by HPLMN</a:t>
            </a:r>
          </a:p>
          <a:p>
            <a:pPr lvl="1"/>
            <a:r>
              <a:rPr lang="en-US" dirty="0"/>
              <a:t>Configured NSSAI for (V)PLMN </a:t>
            </a:r>
            <a:r>
              <a:rPr lang="en-US" dirty="0">
                <a:sym typeface="Wingdings" panose="05000000000000000000" pitchFamily="2" charset="2"/>
              </a:rPr>
              <a:t> pre-configured by HPLMN also</a:t>
            </a:r>
          </a:p>
          <a:p>
            <a:pPr lvl="2"/>
            <a:r>
              <a:rPr lang="en-US" dirty="0">
                <a:sym typeface="Wingdings" panose="05000000000000000000" pitchFamily="2" charset="2"/>
              </a:rPr>
              <a:t>Rel. 15 stage 3 assumes this is possible, stage 2 has no mention of that</a:t>
            </a:r>
          </a:p>
          <a:p>
            <a:pPr lvl="1"/>
            <a:r>
              <a:rPr lang="en-US" dirty="0"/>
              <a:t>Configured NSSAI that is not associated to any PLMN </a:t>
            </a:r>
            <a:r>
              <a:rPr lang="en-US" dirty="0">
                <a:sym typeface="Wingdings" panose="05000000000000000000" pitchFamily="2" charset="2"/>
              </a:rPr>
              <a:t> configured by HPLMN</a:t>
            </a:r>
            <a:endParaRPr lang="en-US" dirty="0"/>
          </a:p>
          <a:p>
            <a:pPr lvl="2"/>
            <a:r>
              <a:rPr lang="en-US" dirty="0"/>
              <a:t>	</a:t>
            </a:r>
          </a:p>
          <a:p>
            <a:r>
              <a:rPr lang="en-US" dirty="0"/>
              <a:t>Shall the HPLMN be enabled to updated the configured NSSAIs defined by the UE? Yes, it simplifies roaming and provides the HPLMN stronger control</a:t>
            </a:r>
          </a:p>
          <a:p>
            <a:pPr lvl="1"/>
            <a:r>
              <a:rPr lang="en-US" dirty="0"/>
              <a:t>At present any pre-configured Configured NSSAI for the HPLMN cannot be modified</a:t>
            </a:r>
          </a:p>
          <a:p>
            <a:pPr lvl="1"/>
            <a:r>
              <a:rPr lang="en-US" dirty="0"/>
              <a:t>At present, there is no mechanism to modify the Configured NSSAI that is not associated to any PLMN </a:t>
            </a:r>
          </a:p>
        </p:txBody>
      </p:sp>
    </p:spTree>
    <p:extLst>
      <p:ext uri="{BB962C8B-B14F-4D97-AF65-F5344CB8AC3E}">
        <p14:creationId xmlns:p14="http://schemas.microsoft.com/office/powerpoint/2010/main" val="3763779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Update to Configured NSSAI</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fontScale="70000" lnSpcReduction="20000"/>
          </a:bodyPr>
          <a:lstStyle/>
          <a:p>
            <a:r>
              <a:rPr lang="en-US" dirty="0"/>
              <a:t>Configured NSSAI that is not associated to any PLMN</a:t>
            </a:r>
            <a:endParaRPr lang="en-US" b="1" dirty="0"/>
          </a:p>
          <a:p>
            <a:pPr lvl="1"/>
            <a:r>
              <a:rPr lang="en-US" b="1" dirty="0"/>
              <a:t>Must be </a:t>
            </a:r>
            <a:r>
              <a:rPr lang="en-US" dirty="0"/>
              <a:t>defined by HPLMN</a:t>
            </a:r>
          </a:p>
          <a:p>
            <a:pPr lvl="1"/>
            <a:r>
              <a:rPr lang="en-US" dirty="0"/>
              <a:t>Should not be modifiable by VPLMN</a:t>
            </a:r>
          </a:p>
          <a:p>
            <a:pPr lvl="1"/>
            <a:r>
              <a:rPr lang="en-US" b="1" dirty="0"/>
              <a:t>Observation 1: HPLMN must be able to update it in the UE</a:t>
            </a:r>
          </a:p>
          <a:p>
            <a:pPr lvl="1"/>
            <a:r>
              <a:rPr lang="en-US" b="1" dirty="0"/>
              <a:t>Observation 2: nothing is defined about updating such configuration in the UE</a:t>
            </a:r>
          </a:p>
          <a:p>
            <a:pPr lvl="1"/>
            <a:endParaRPr lang="en-US" b="1" dirty="0"/>
          </a:p>
          <a:p>
            <a:r>
              <a:rPr lang="en-US" dirty="0"/>
              <a:t>Configured NSSAI for the HPLMN</a:t>
            </a:r>
          </a:p>
          <a:p>
            <a:pPr lvl="1"/>
            <a:r>
              <a:rPr lang="en-US" dirty="0"/>
              <a:t>Must be defined by the HPLMN</a:t>
            </a:r>
          </a:p>
          <a:p>
            <a:pPr lvl="1"/>
            <a:r>
              <a:rPr lang="en-US" dirty="0"/>
              <a:t>Should not be modifiable by VPLMN</a:t>
            </a:r>
          </a:p>
          <a:p>
            <a:pPr lvl="1"/>
            <a:r>
              <a:rPr lang="en-US" dirty="0"/>
              <a:t>Used by the UE when connecting to HPLMN, obsolete value requires inefficient procedures when UE “returns” home</a:t>
            </a:r>
          </a:p>
          <a:p>
            <a:pPr lvl="1"/>
            <a:r>
              <a:rPr lang="en-US" b="1" dirty="0"/>
              <a:t>Observation 3: HPLMN must be able to update it in the UE</a:t>
            </a:r>
          </a:p>
          <a:p>
            <a:pPr lvl="1"/>
            <a:r>
              <a:rPr lang="en-US" dirty="0"/>
              <a:t>At present 501 enables update of C-NSSAI for HPLMN only when the UE in in HPLMN</a:t>
            </a:r>
          </a:p>
          <a:p>
            <a:pPr lvl="2"/>
            <a:r>
              <a:rPr lang="en-GB" sz="1700" i="1" dirty="0"/>
              <a:t>“If the HPLMN performs the configuration update of a UE registered in the HPLMN (e.g. due to a change in the Subscribed S-NSSAI(s)), this results in updates to the Configured NSSAI for the HPLMN. Updates to the Allowed NSSAI and/or, if present, to the associated mapping of the Allowed NSSAI to the Configured NSSAI for the HPLMN are also possible if the configuration update affects S-NSSAI(s) in the current Allowed NSSAI.”</a:t>
            </a:r>
          </a:p>
        </p:txBody>
      </p:sp>
    </p:spTree>
    <p:extLst>
      <p:ext uri="{BB962C8B-B14F-4D97-AF65-F5344CB8AC3E}">
        <p14:creationId xmlns:p14="http://schemas.microsoft.com/office/powerpoint/2010/main" val="674901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Update to Configured NSSAI</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a:bodyPr>
          <a:lstStyle/>
          <a:p>
            <a:r>
              <a:rPr lang="en-US" dirty="0"/>
              <a:t>Configured NSSAI for VPLMN</a:t>
            </a:r>
          </a:p>
          <a:p>
            <a:pPr lvl="1"/>
            <a:r>
              <a:rPr lang="en-US" dirty="0"/>
              <a:t>VPLMN can provide the VPLMN defined value to the UE in NAS procedures, no need to modify this</a:t>
            </a:r>
          </a:p>
          <a:p>
            <a:pPr lvl="1"/>
            <a:r>
              <a:rPr lang="en-US" dirty="0">
                <a:sym typeface="Wingdings" panose="05000000000000000000" pitchFamily="2" charset="2"/>
              </a:rPr>
              <a:t>However, Rel. 15 stage 3 assumes that pre-configuration of such value by the HPLMN is possible (to align functionality to </a:t>
            </a:r>
            <a:r>
              <a:rPr lang="en-US" dirty="0" err="1">
                <a:sym typeface="Wingdings" panose="05000000000000000000" pitchFamily="2" charset="2"/>
              </a:rPr>
              <a:t>eDECOR</a:t>
            </a:r>
            <a:r>
              <a:rPr lang="en-US" dirty="0">
                <a:sym typeface="Wingdings" panose="05000000000000000000" pitchFamily="2" charset="2"/>
              </a:rPr>
              <a:t>), stage 2 has no mention of that</a:t>
            </a:r>
          </a:p>
          <a:p>
            <a:pPr lvl="1"/>
            <a:r>
              <a:rPr lang="en-US" b="1" dirty="0">
                <a:sym typeface="Wingdings" panose="05000000000000000000" pitchFamily="2" charset="2"/>
              </a:rPr>
              <a:t>Observation 4: stage 2 should align to stage 3</a:t>
            </a:r>
            <a:endParaRPr lang="en-US" b="1" dirty="0"/>
          </a:p>
          <a:p>
            <a:pPr lvl="1"/>
            <a:endParaRPr lang="en-US" dirty="0"/>
          </a:p>
        </p:txBody>
      </p:sp>
    </p:spTree>
    <p:extLst>
      <p:ext uri="{BB962C8B-B14F-4D97-AF65-F5344CB8AC3E}">
        <p14:creationId xmlns:p14="http://schemas.microsoft.com/office/powerpoint/2010/main" val="3834450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Use of Configured NSSAI for Serving PLMN</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a:xfrm>
            <a:off x="457200" y="1600200"/>
            <a:ext cx="8229600" cy="4789967"/>
          </a:xfrm>
        </p:spPr>
        <p:txBody>
          <a:bodyPr>
            <a:normAutofit fontScale="70000" lnSpcReduction="20000"/>
          </a:bodyPr>
          <a:lstStyle/>
          <a:p>
            <a:r>
              <a:rPr lang="en-US" dirty="0"/>
              <a:t>A UE registering to a Serving PLMN for which it has no Configured NSSAI and no Allowed NSSAI, based on the current specifications, cannot provide any Requested NSSAI:</a:t>
            </a:r>
          </a:p>
          <a:p>
            <a:pPr marL="163703" lvl="1" indent="0">
              <a:buNone/>
            </a:pPr>
            <a:endParaRPr lang="en-US" sz="1400" dirty="0"/>
          </a:p>
          <a:p>
            <a:pPr marL="163703" lvl="1" indent="0">
              <a:buNone/>
            </a:pPr>
            <a:r>
              <a:rPr lang="en-US" sz="1800" dirty="0"/>
              <a:t>“</a:t>
            </a:r>
            <a:r>
              <a:rPr lang="en-GB" sz="1800" i="1" dirty="0"/>
              <a:t>The Requested NSSAI shall be one of:</a:t>
            </a:r>
            <a:endParaRPr lang="en-US" sz="1800" i="1" dirty="0"/>
          </a:p>
          <a:p>
            <a:pPr marL="347663" lvl="2" indent="0">
              <a:buNone/>
            </a:pPr>
            <a:r>
              <a:rPr lang="en-GB" sz="1800" i="1" dirty="0"/>
              <a:t>-	the Configured-NSSAI, or a subset thereof as described below, e.g. if the UE has no Allowed NSSAI for the </a:t>
            </a:r>
            <a:r>
              <a:rPr lang="x-none" sz="1800" i="1" dirty="0"/>
              <a:t>serving </a:t>
            </a:r>
            <a:r>
              <a:rPr lang="en-GB" sz="1800" i="1" dirty="0"/>
              <a:t>PLMN; or</a:t>
            </a:r>
            <a:endParaRPr lang="en-US" sz="1800" i="1" dirty="0"/>
          </a:p>
          <a:p>
            <a:pPr marL="347663" lvl="2" indent="0">
              <a:buNone/>
            </a:pPr>
            <a:r>
              <a:rPr lang="en-GB" sz="1800" i="1" dirty="0"/>
              <a:t>-	the Allowed-NSSAI for the Access Type over which the Requested NSSAI is sent, or a subset thereof and Access Type; or</a:t>
            </a:r>
            <a:endParaRPr lang="en-US" sz="1800" i="1" dirty="0"/>
          </a:p>
          <a:p>
            <a:pPr marL="347663" lvl="2" indent="0">
              <a:buNone/>
            </a:pPr>
            <a:r>
              <a:rPr lang="en-GB" sz="1800" i="1" dirty="0"/>
              <a:t>-	the Allowed-NSSAI for the Access Type over which the Requested NSSAI is sent, or a subset thereof, plus one or more S-NSSAIs from the Configured-NSSAI as described below.</a:t>
            </a:r>
            <a:endParaRPr lang="en-US" sz="1800" i="1" dirty="0"/>
          </a:p>
          <a:p>
            <a:pPr marL="163703" lvl="1" indent="0">
              <a:buNone/>
            </a:pPr>
            <a:r>
              <a:rPr lang="en-GB" sz="1800" i="1" u="sng" dirty="0"/>
              <a:t>The subset of Configured-NSSAI </a:t>
            </a:r>
            <a:r>
              <a:rPr lang="en-US" sz="1800" i="1" u="sng" dirty="0"/>
              <a:t>provided in the Requested NSSAI </a:t>
            </a:r>
            <a:r>
              <a:rPr lang="en-GB" sz="1800" i="1" u="sng" dirty="0"/>
              <a:t>consists of one or more S-NSSAI(s) in the Configured NSSAI applicable to this PLMN</a:t>
            </a:r>
            <a:r>
              <a:rPr lang="en-GB" sz="1800" i="1" dirty="0"/>
              <a:t>, for which no corresponding S-NSSAI is present in the Allowed NSSAI. </a:t>
            </a:r>
            <a:r>
              <a:rPr lang="en-US" sz="1800" dirty="0"/>
              <a:t>”</a:t>
            </a:r>
          </a:p>
          <a:p>
            <a:endParaRPr lang="en-US" dirty="0"/>
          </a:p>
          <a:p>
            <a:r>
              <a:rPr lang="en-US" dirty="0"/>
              <a:t>UE would provide no Requested NSSAI, and AMF/NSSF would determine a Configured NSSAI for the VPLMN and provide it to the UE.</a:t>
            </a:r>
          </a:p>
          <a:p>
            <a:pPr lvl="1"/>
            <a:r>
              <a:rPr lang="en-US" dirty="0"/>
              <a:t>The procedure requires a registration to be followed by a re-registration</a:t>
            </a:r>
          </a:p>
          <a:p>
            <a:r>
              <a:rPr lang="en-US" dirty="0"/>
              <a:t>However, why can’t the Configured NSSAI that is not associated to any PLMN be used? </a:t>
            </a:r>
          </a:p>
          <a:p>
            <a:pPr lvl="1"/>
            <a:r>
              <a:rPr lang="en-US" dirty="0"/>
              <a:t>At present, it is not clear that such value can be used</a:t>
            </a:r>
          </a:p>
        </p:txBody>
      </p:sp>
    </p:spTree>
    <p:extLst>
      <p:ext uri="{BB962C8B-B14F-4D97-AF65-F5344CB8AC3E}">
        <p14:creationId xmlns:p14="http://schemas.microsoft.com/office/powerpoint/2010/main" val="4053897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What is missing</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fontScale="92500" lnSpcReduction="10000"/>
          </a:bodyPr>
          <a:lstStyle/>
          <a:p>
            <a:r>
              <a:rPr lang="en-US" dirty="0"/>
              <a:t>Update of Configured NSSAI for HPLMN:</a:t>
            </a:r>
          </a:p>
          <a:p>
            <a:pPr lvl="1"/>
            <a:r>
              <a:rPr lang="en-US" dirty="0"/>
              <a:t>New value must be provided to AMF: already possible</a:t>
            </a:r>
          </a:p>
          <a:p>
            <a:pPr lvl="1"/>
            <a:r>
              <a:rPr lang="en-US" dirty="0"/>
              <a:t>New value must be provided to the UE: missing</a:t>
            </a:r>
          </a:p>
          <a:p>
            <a:r>
              <a:rPr lang="en-US" dirty="0"/>
              <a:t>Update of Configured NSSAI all PLMNs for which there is no dedicated Configured NSSAI:</a:t>
            </a:r>
          </a:p>
          <a:p>
            <a:pPr lvl="1"/>
            <a:r>
              <a:rPr lang="en-US" dirty="0"/>
              <a:t>New value must be provided to the UE</a:t>
            </a:r>
          </a:p>
          <a:p>
            <a:r>
              <a:rPr lang="en-US" dirty="0"/>
              <a:t>Enable the HPLMN to provide and update pre-configured value of Configured NSSAI for VPLMN</a:t>
            </a:r>
          </a:p>
          <a:p>
            <a:pPr lvl="1"/>
            <a:r>
              <a:rPr lang="en-US" dirty="0"/>
              <a:t>Similar to </a:t>
            </a:r>
            <a:r>
              <a:rPr lang="en-US" dirty="0" err="1"/>
              <a:t>eDECOR</a:t>
            </a:r>
            <a:r>
              <a:rPr lang="en-US" dirty="0"/>
              <a:t> mechanism and </a:t>
            </a:r>
            <a:r>
              <a:rPr lang="en-US" dirty="0" err="1"/>
              <a:t>preconfiguration</a:t>
            </a:r>
            <a:r>
              <a:rPr lang="en-US" dirty="0"/>
              <a:t> of DCN ID</a:t>
            </a:r>
          </a:p>
          <a:p>
            <a:r>
              <a:rPr lang="en-US" b="1" dirty="0"/>
              <a:t>Observation 5: we are missing a mechanism to deliver the two Configured NSSAIs to the UE</a:t>
            </a:r>
          </a:p>
        </p:txBody>
      </p:sp>
    </p:spTree>
    <p:extLst>
      <p:ext uri="{BB962C8B-B14F-4D97-AF65-F5344CB8AC3E}">
        <p14:creationId xmlns:p14="http://schemas.microsoft.com/office/powerpoint/2010/main" val="1017504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0437F-CB5D-45C2-8B52-3F8D58D4A967}"/>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0F26ECCA-B27E-497A-8A3C-E17216015A49}"/>
              </a:ext>
            </a:extLst>
          </p:cNvPr>
          <p:cNvSpPr>
            <a:spLocks noGrp="1"/>
          </p:cNvSpPr>
          <p:nvPr>
            <p:ph idx="1"/>
          </p:nvPr>
        </p:nvSpPr>
        <p:spPr/>
        <p:txBody>
          <a:bodyPr>
            <a:normAutofit fontScale="85000" lnSpcReduction="10000"/>
          </a:bodyPr>
          <a:lstStyle/>
          <a:p>
            <a:r>
              <a:rPr lang="en-US" dirty="0"/>
              <a:t>Clarify that the Configured NSSAI used for creating the Request NSSAI may be the Configured NSSAI that is not associated to any PLMN configured by the HPLMN</a:t>
            </a:r>
          </a:p>
          <a:p>
            <a:r>
              <a:rPr lang="en-US" dirty="0"/>
              <a:t>Clarify the use of Configured NSSAI for VPLMN in TS 23.501 may be the one provided to UE by HPLMN (default/preconfigured value)</a:t>
            </a:r>
          </a:p>
          <a:p>
            <a:r>
              <a:rPr lang="en-US" dirty="0"/>
              <a:t>Enable the delivery of the Configured NSSAIs from HPLMN to the UE via policy mechanisms</a:t>
            </a:r>
          </a:p>
          <a:p>
            <a:pPr lvl="1"/>
            <a:r>
              <a:rPr lang="en-US" dirty="0"/>
              <a:t>Intent is to change the preconfigured values in ME, does not apply to any pre-configured values that may be stored in the USIM. </a:t>
            </a:r>
          </a:p>
          <a:p>
            <a:pPr lvl="1"/>
            <a:r>
              <a:rPr lang="en-US" dirty="0"/>
              <a:t>NOTE: if the preconfigured value for a PLMN is changed, UE needs to delete everything it has for that PLMN</a:t>
            </a:r>
          </a:p>
          <a:p>
            <a:pPr lvl="1"/>
            <a:r>
              <a:rPr lang="en-US" dirty="0"/>
              <a:t>Values are optional elements in the UE policy</a:t>
            </a:r>
          </a:p>
        </p:txBody>
      </p:sp>
    </p:spTree>
    <p:extLst>
      <p:ext uri="{BB962C8B-B14F-4D97-AF65-F5344CB8AC3E}">
        <p14:creationId xmlns:p14="http://schemas.microsoft.com/office/powerpoint/2010/main" val="3348401228"/>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TotalTime>
  <Words>788</Words>
  <Application>Microsoft Office PowerPoint</Application>
  <PresentationFormat>On-screen Show (4:3)</PresentationFormat>
  <Paragraphs>75</Paragraphs>
  <Slides>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Times New Roman</vt:lpstr>
      <vt:lpstr>Wingdings</vt:lpstr>
      <vt:lpstr>3gpp</vt:lpstr>
      <vt:lpstr>  </vt:lpstr>
      <vt:lpstr>Background</vt:lpstr>
      <vt:lpstr>Background</vt:lpstr>
      <vt:lpstr>Configured NSSAI Who should define and configured them?</vt:lpstr>
      <vt:lpstr>Update to Configured NSSAI</vt:lpstr>
      <vt:lpstr>Update to Configured NSSAI</vt:lpstr>
      <vt:lpstr>Use of Configured NSSAI for Serving PLMN</vt:lpstr>
      <vt:lpstr>What is missing</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QC01_LBSA2</cp:lastModifiedBy>
  <cp:revision>1504</cp:revision>
  <dcterms:created xsi:type="dcterms:W3CDTF">2013-07-29T09:19:59Z</dcterms:created>
  <dcterms:modified xsi:type="dcterms:W3CDTF">2018-05-21T20:42:29Z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1495719496</vt:lpwstr>
  </property>
</Properties>
</file>