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5" r:id="rId2"/>
    <p:sldId id="316" r:id="rId3"/>
    <p:sldId id="256" r:id="rId4"/>
    <p:sldId id="281" r:id="rId5"/>
    <p:sldId id="278" r:id="rId6"/>
    <p:sldId id="288" r:id="rId7"/>
    <p:sldId id="289" r:id="rId8"/>
    <p:sldId id="284" r:id="rId9"/>
    <p:sldId id="311" r:id="rId10"/>
    <p:sldId id="299" r:id="rId11"/>
    <p:sldId id="285" r:id="rId12"/>
    <p:sldId id="290" r:id="rId13"/>
    <p:sldId id="310" r:id="rId14"/>
    <p:sldId id="271" r:id="rId15"/>
    <p:sldId id="296" r:id="rId16"/>
    <p:sldId id="301" r:id="rId17"/>
    <p:sldId id="294" r:id="rId18"/>
    <p:sldId id="297" r:id="rId19"/>
    <p:sldId id="305" r:id="rId20"/>
    <p:sldId id="302" r:id="rId21"/>
    <p:sldId id="306" r:id="rId22"/>
    <p:sldId id="303" r:id="rId23"/>
    <p:sldId id="304" r:id="rId24"/>
    <p:sldId id="307" r:id="rId25"/>
    <p:sldId id="318" r:id="rId26"/>
    <p:sldId id="312" r:id="rId27"/>
    <p:sldId id="313" r:id="rId28"/>
    <p:sldId id="314" r:id="rId29"/>
    <p:sldId id="31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485" y="62"/>
      </p:cViewPr>
      <p:guideLst/>
    </p:cSldViewPr>
  </p:slideViewPr>
  <p:notesTextViewPr>
    <p:cViewPr>
      <p:scale>
        <a:sx n="1" d="1"/>
        <a:sy n="1" d="1"/>
      </p:scale>
      <p:origin x="0" y="0"/>
    </p:cViewPr>
  </p:notesTextViewPr>
  <p:sorterViewPr>
    <p:cViewPr>
      <p:scale>
        <a:sx n="100" d="100"/>
        <a:sy n="100" d="100"/>
      </p:scale>
      <p:origin x="0" y="-688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17/02/2018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362093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17/02/2018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199283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17/02/2018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246843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0C3B50-9F30-47B2-9552-E02D3DC05095}" type="datetimeFigureOut">
              <a:rPr lang="en-AU" smtClean="0"/>
              <a:t>17/02/2018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298707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0C3B50-9F30-47B2-9552-E02D3DC05095}" type="datetimeFigureOut">
              <a:rPr lang="en-AU" smtClean="0"/>
              <a:t>17/02/2018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12550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F0C3B50-9F30-47B2-9552-E02D3DC05095}" type="datetimeFigureOut">
              <a:rPr lang="en-AU" smtClean="0"/>
              <a:t>17/02/2018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174412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F0C3B50-9F30-47B2-9552-E02D3DC05095}" type="datetimeFigureOut">
              <a:rPr lang="en-AU" smtClean="0"/>
              <a:t>17/02/2018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941173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F0C3B50-9F30-47B2-9552-E02D3DC05095}" type="datetimeFigureOut">
              <a:rPr lang="en-AU" smtClean="0"/>
              <a:t>17/02/2018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4117013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0C3B50-9F30-47B2-9552-E02D3DC05095}" type="datetimeFigureOut">
              <a:rPr lang="en-AU" smtClean="0"/>
              <a:t>17/02/2018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546661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3B50-9F30-47B2-9552-E02D3DC05095}" type="datetimeFigureOut">
              <a:rPr lang="en-AU" smtClean="0"/>
              <a:t>17/02/2018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3565756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3B50-9F30-47B2-9552-E02D3DC05095}" type="datetimeFigureOut">
              <a:rPr lang="en-AU" smtClean="0"/>
              <a:t>17/02/2018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27008A0-9DB4-43F7-B8E8-11AD6E081143}" type="slidenum">
              <a:rPr lang="en-AU" smtClean="0"/>
              <a:t>‹#›</a:t>
            </a:fld>
            <a:endParaRPr lang="en-AU"/>
          </a:p>
        </p:txBody>
      </p:sp>
    </p:spTree>
    <p:extLst>
      <p:ext uri="{BB962C8B-B14F-4D97-AF65-F5344CB8AC3E}">
        <p14:creationId xmlns:p14="http://schemas.microsoft.com/office/powerpoint/2010/main" val="229436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0C3B50-9F30-47B2-9552-E02D3DC05095}" type="datetimeFigureOut">
              <a:rPr lang="en-AU" smtClean="0"/>
              <a:t>17/02/2018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008A0-9DB4-43F7-B8E8-11AD6E081143}" type="slidenum">
              <a:rPr lang="en-AU" smtClean="0"/>
              <a:t>‹#›</a:t>
            </a:fld>
            <a:endParaRPr lang="en-AU"/>
          </a:p>
        </p:txBody>
      </p:sp>
    </p:spTree>
    <p:extLst>
      <p:ext uri="{BB962C8B-B14F-4D97-AF65-F5344CB8AC3E}">
        <p14:creationId xmlns:p14="http://schemas.microsoft.com/office/powerpoint/2010/main" val="753320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6.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9.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8257" y="490122"/>
            <a:ext cx="10749024" cy="6024726"/>
          </a:xfrm>
          <a:prstGeom prst="rect">
            <a:avLst/>
          </a:prstGeom>
        </p:spPr>
        <p:txBody>
          <a:bodyPr wrap="square">
            <a:spAutoFit/>
          </a:bodyPr>
          <a:lstStyle/>
          <a:p>
            <a:pPr hangingPunct="0">
              <a:spcAft>
                <a:spcPts val="900"/>
              </a:spcAft>
              <a:tabLst>
                <a:tab pos="6120130" algn="r"/>
              </a:tabLst>
            </a:pPr>
            <a:r>
              <a:rPr lang="en-GB" b="1" dirty="0">
                <a:solidFill>
                  <a:srgbClr val="000000"/>
                </a:solidFill>
                <a:latin typeface="Arial" panose="020B0604020202020204" pitchFamily="34" charset="0"/>
                <a:ea typeface="Times New Roman" panose="02020603050405020304" pitchFamily="18" charset="0"/>
              </a:rPr>
              <a:t>3GPP TSG SA WG2 Meeting #126	</a:t>
            </a:r>
            <a:r>
              <a:rPr lang="en-GB" b="1" dirty="0" smtClean="0">
                <a:solidFill>
                  <a:srgbClr val="000000"/>
                </a:solidFill>
                <a:latin typeface="Arial" panose="020B0604020202020204" pitchFamily="34" charset="0"/>
                <a:ea typeface="Times New Roman" panose="02020603050405020304" pitchFamily="18" charset="0"/>
              </a:rPr>
              <a:t>				S2-181608</a:t>
            </a:r>
            <a:endParaRPr lang="en-AU" sz="1200" dirty="0">
              <a:solidFill>
                <a:srgbClr val="000000"/>
              </a:solidFill>
              <a:latin typeface="Times New Roman" panose="02020603050405020304" pitchFamily="18" charset="0"/>
              <a:ea typeface="Times New Roman" panose="02020603050405020304" pitchFamily="18" charset="0"/>
            </a:endParaRPr>
          </a:p>
          <a:p>
            <a:r>
              <a:rPr lang="en-GB" b="1" dirty="0">
                <a:solidFill>
                  <a:srgbClr val="000000"/>
                </a:solidFill>
                <a:latin typeface="Arial" panose="020B0604020202020204" pitchFamily="34" charset="0"/>
                <a:ea typeface="Times New Roman" panose="02020603050405020304" pitchFamily="18" charset="0"/>
              </a:rPr>
              <a:t>26 February – 02 March 2018, Montreal, </a:t>
            </a:r>
            <a:r>
              <a:rPr lang="en-GB" b="1" dirty="0" smtClean="0">
                <a:solidFill>
                  <a:srgbClr val="000000"/>
                </a:solidFill>
                <a:latin typeface="Arial" panose="020B0604020202020204" pitchFamily="34" charset="0"/>
                <a:ea typeface="Times New Roman" panose="02020603050405020304" pitchFamily="18" charset="0"/>
              </a:rPr>
              <a:t>Canada</a:t>
            </a:r>
          </a:p>
          <a:p>
            <a:endParaRPr lang="en-GB" b="1" dirty="0" smtClean="0">
              <a:solidFill>
                <a:srgbClr val="000000"/>
              </a:solidFill>
              <a:latin typeface="Arial" panose="020B0604020202020204" pitchFamily="34" charset="0"/>
            </a:endParaRPr>
          </a:p>
          <a:p>
            <a:endParaRPr lang="en-GB" b="1" dirty="0">
              <a:solidFill>
                <a:srgbClr val="000000"/>
              </a:solidFill>
              <a:latin typeface="Arial" panose="020B0604020202020204" pitchFamily="34" charset="0"/>
            </a:endParaRPr>
          </a:p>
          <a:p>
            <a:endParaRPr lang="en-GB" b="1" dirty="0" smtClean="0">
              <a:solidFill>
                <a:srgbClr val="000000"/>
              </a:solidFill>
              <a:latin typeface="Arial" panose="020B0604020202020204" pitchFamily="34" charset="0"/>
            </a:endParaRPr>
          </a:p>
          <a:p>
            <a:endParaRPr lang="en-GB" b="1" dirty="0">
              <a:solidFill>
                <a:srgbClr val="000000"/>
              </a:solidFill>
              <a:latin typeface="Arial" panose="020B0604020202020204" pitchFamily="34" charset="0"/>
            </a:endParaRPr>
          </a:p>
          <a:p>
            <a:endParaRPr lang="en-GB" b="1" dirty="0" smtClean="0">
              <a:solidFill>
                <a:srgbClr val="000000"/>
              </a:solidFill>
              <a:latin typeface="Arial" panose="020B0604020202020204" pitchFamily="34" charset="0"/>
            </a:endParaRPr>
          </a:p>
          <a:p>
            <a:endParaRPr lang="en-GB" b="1" dirty="0">
              <a:solidFill>
                <a:srgbClr val="000000"/>
              </a:solidFill>
              <a:latin typeface="Arial" panose="020B0604020202020204" pitchFamily="34" charset="0"/>
            </a:endParaRPr>
          </a:p>
          <a:p>
            <a:pPr hangingPunct="0"/>
            <a:r>
              <a:rPr lang="en-GB" sz="2400" b="1" dirty="0"/>
              <a:t>Source:	</a:t>
            </a:r>
            <a:r>
              <a:rPr lang="en-GB" sz="2400" b="1" dirty="0" smtClean="0"/>
              <a:t>		Telstra</a:t>
            </a:r>
            <a:endParaRPr lang="en-AU" sz="2400" dirty="0"/>
          </a:p>
          <a:p>
            <a:pPr hangingPunct="0"/>
            <a:r>
              <a:rPr lang="en-GB" sz="2400" b="1" dirty="0"/>
              <a:t>Title:	</a:t>
            </a:r>
            <a:r>
              <a:rPr lang="en-GB" sz="2400" b="1" dirty="0" smtClean="0"/>
              <a:t>			Summary </a:t>
            </a:r>
            <a:r>
              <a:rPr lang="en-GB" sz="2400" b="1" dirty="0"/>
              <a:t>of Telstra CRs for INOBEAR</a:t>
            </a:r>
            <a:endParaRPr lang="en-AU" sz="2400" dirty="0"/>
          </a:p>
          <a:p>
            <a:pPr hangingPunct="0"/>
            <a:r>
              <a:rPr lang="en-GB" sz="2400" b="1" dirty="0"/>
              <a:t>Document for:	</a:t>
            </a:r>
            <a:r>
              <a:rPr lang="en-GB" sz="2400" b="1" dirty="0" smtClean="0"/>
              <a:t>	Discussion</a:t>
            </a:r>
            <a:endParaRPr lang="en-AU" sz="2400" dirty="0"/>
          </a:p>
          <a:p>
            <a:pPr hangingPunct="0"/>
            <a:r>
              <a:rPr lang="en-GB" sz="2400" b="1" dirty="0"/>
              <a:t>Agenda Item:	</a:t>
            </a:r>
            <a:r>
              <a:rPr lang="en-GB" sz="2400" b="1" dirty="0" smtClean="0"/>
              <a:t>		6.15</a:t>
            </a:r>
            <a:endParaRPr lang="en-AU" sz="2400" dirty="0"/>
          </a:p>
          <a:p>
            <a:pPr hangingPunct="0"/>
            <a:r>
              <a:rPr lang="en-GB" sz="2400" b="1" dirty="0"/>
              <a:t>Work Item / Release:	</a:t>
            </a:r>
            <a:r>
              <a:rPr lang="en-GB" sz="2400" b="1" dirty="0" smtClean="0"/>
              <a:t>	INOBEAR </a:t>
            </a:r>
            <a:r>
              <a:rPr lang="en-GB" sz="2400" b="1" dirty="0"/>
              <a:t>/ </a:t>
            </a:r>
            <a:r>
              <a:rPr lang="en-GB" sz="2400" b="1" dirty="0" smtClean="0"/>
              <a:t>Rel-15</a:t>
            </a:r>
          </a:p>
          <a:p>
            <a:pPr hangingPunct="0"/>
            <a:endParaRPr lang="en-GB" sz="2400" i="1" dirty="0" smtClean="0"/>
          </a:p>
          <a:p>
            <a:pPr hangingPunct="0"/>
            <a:r>
              <a:rPr lang="en-GB" sz="2400" i="1" dirty="0" smtClean="0"/>
              <a:t>Abstract </a:t>
            </a:r>
            <a:r>
              <a:rPr lang="en-GB" sz="2400" i="1" dirty="0"/>
              <a:t>of the contribution:</a:t>
            </a:r>
            <a:r>
              <a:rPr lang="en-GB" sz="2400" dirty="0"/>
              <a:t> </a:t>
            </a:r>
            <a:r>
              <a:rPr lang="en-GB" sz="2400" i="1" dirty="0"/>
              <a:t>The discussion paper provides a summary of how the different CRs presented in Montreal meeting address procedures and other sections of TS 23.401, TS23.402 and TS23.167 for INOBEAR</a:t>
            </a:r>
            <a:r>
              <a:rPr lang="en-GB" sz="2400" i="1" dirty="0" smtClean="0"/>
              <a:t>.</a:t>
            </a:r>
            <a:endParaRPr lang="en-AU" sz="2400" dirty="0"/>
          </a:p>
          <a:p>
            <a:endParaRPr lang="en-AU" dirty="0"/>
          </a:p>
        </p:txBody>
      </p:sp>
    </p:spTree>
    <p:extLst>
      <p:ext uri="{BB962C8B-B14F-4D97-AF65-F5344CB8AC3E}">
        <p14:creationId xmlns:p14="http://schemas.microsoft.com/office/powerpoint/2010/main" val="17826598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1445995221"/>
              </p:ext>
            </p:extLst>
          </p:nvPr>
        </p:nvGraphicFramePr>
        <p:xfrm>
          <a:off x="284480" y="1136086"/>
          <a:ext cx="4420685" cy="5282469"/>
        </p:xfrm>
        <a:graphic>
          <a:graphicData uri="http://schemas.openxmlformats.org/presentationml/2006/ole">
            <mc:AlternateContent xmlns:mc="http://schemas.openxmlformats.org/markup-compatibility/2006">
              <mc:Choice xmlns:v="urn:schemas-microsoft-com:vml" Requires="v">
                <p:oleObj spid="_x0000_s8223" name="Picture" r:id="rId3" imgW="5964792" imgH="6586212" progId="Word.Picture.8">
                  <p:embed/>
                </p:oleObj>
              </mc:Choice>
              <mc:Fallback>
                <p:oleObj name="Picture" r:id="rId3" imgW="5964792" imgH="6586212"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80" y="1136086"/>
                        <a:ext cx="4420685" cy="5282469"/>
                      </a:xfrm>
                      <a:prstGeom prst="rect">
                        <a:avLst/>
                      </a:prstGeom>
                      <a:noFill/>
                    </p:spPr>
                  </p:pic>
                </p:oleObj>
              </mc:Fallback>
            </mc:AlternateContent>
          </a:graphicData>
        </a:graphic>
      </p:graphicFrame>
      <p:sp>
        <p:nvSpPr>
          <p:cNvPr id="2" name="Title 1"/>
          <p:cNvSpPr>
            <a:spLocks noGrp="1"/>
          </p:cNvSpPr>
          <p:nvPr>
            <p:ph type="title"/>
          </p:nvPr>
        </p:nvSpPr>
        <p:spPr>
          <a:xfrm>
            <a:off x="412071" y="172021"/>
            <a:ext cx="11235431" cy="937687"/>
          </a:xfrm>
        </p:spPr>
        <p:txBody>
          <a:bodyPr>
            <a:noAutofit/>
          </a:bodyPr>
          <a:lstStyle/>
          <a:p>
            <a:r>
              <a:rPr lang="en-AU" sz="3200" dirty="0"/>
              <a:t>Impacted procedures : </a:t>
            </a:r>
            <a:r>
              <a:rPr lang="en-GB" sz="3200" dirty="0"/>
              <a:t>Routing Area </a:t>
            </a:r>
            <a:r>
              <a:rPr lang="en-GB" sz="3200" dirty="0" smtClean="0"/>
              <a:t>Update </a:t>
            </a:r>
            <a:br>
              <a:rPr lang="en-GB" sz="3200" dirty="0" smtClean="0"/>
            </a:br>
            <a:r>
              <a:rPr lang="en-GB" sz="3200" dirty="0" smtClean="0"/>
              <a:t>(from E-UTRAN, using </a:t>
            </a:r>
            <a:r>
              <a:rPr lang="en-GB" sz="3200" dirty="0" err="1" smtClean="0"/>
              <a:t>Gn</a:t>
            </a:r>
            <a:r>
              <a:rPr lang="en-GB" sz="3200" dirty="0" smtClean="0"/>
              <a:t> to SGSN)</a:t>
            </a:r>
            <a:endParaRPr lang="en-AU" sz="3200" dirty="0"/>
          </a:p>
        </p:txBody>
      </p:sp>
      <p:sp>
        <p:nvSpPr>
          <p:cNvPr id="10" name="TextBox 9"/>
          <p:cNvSpPr txBox="1"/>
          <p:nvPr/>
        </p:nvSpPr>
        <p:spPr>
          <a:xfrm>
            <a:off x="5024762" y="965290"/>
            <a:ext cx="7167238" cy="3046988"/>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D.3.5 in TS </a:t>
            </a:r>
            <a:r>
              <a:rPr lang="en-AU" sz="1600" dirty="0" smtClean="0"/>
              <a:t>23.401</a:t>
            </a:r>
            <a:endParaRPr lang="en-AU" sz="1600" dirty="0" smtClean="0"/>
          </a:p>
          <a:p>
            <a:r>
              <a:rPr lang="en-AU" sz="1600" b="1" dirty="0"/>
              <a:t>High level impact</a:t>
            </a:r>
            <a:endParaRPr lang="en-AU" sz="1600" dirty="0" smtClean="0"/>
          </a:p>
          <a:p>
            <a:pPr marL="285750" indent="-285750" hangingPunct="0">
              <a:buFont typeface="Arial" panose="020B0604020202020204" pitchFamily="34" charset="0"/>
              <a:buChar char="•"/>
            </a:pPr>
            <a:r>
              <a:rPr lang="en-AU" sz="1600" dirty="0"/>
              <a:t>Formally 11 bearer contexts can be forwarded to SGSN, but it will release those PDP contexts it cannot support in the destination RAN.</a:t>
            </a:r>
            <a:endParaRPr lang="en-AU" sz="1600" dirty="0"/>
          </a:p>
          <a:p>
            <a:pPr marL="285750" indent="-285750">
              <a:buFont typeface="Arial" panose="020B0604020202020204" pitchFamily="34" charset="0"/>
              <a:buChar char="•"/>
            </a:pPr>
            <a:r>
              <a:rPr lang="en-AU" sz="1600" dirty="0"/>
              <a:t>The MME shall prioritise/down-select the PDN connections/dedicated EPS bearers and send only those bearers that use backward-compatible EBI values (i.e. valid as NSAPI) / maximum 11 bearers to the SGSN.</a:t>
            </a:r>
            <a:endParaRPr lang="en-AU" sz="1600" b="1" dirty="0" smtClean="0"/>
          </a:p>
          <a:p>
            <a:r>
              <a:rPr lang="en-AU" sz="1600" b="1" dirty="0"/>
              <a:t>I</a:t>
            </a:r>
            <a:r>
              <a:rPr lang="en-AU" sz="1600" b="1" dirty="0" smtClean="0"/>
              <a:t>mpacted </a:t>
            </a:r>
            <a:r>
              <a:rPr lang="en-AU" sz="1600" b="1" dirty="0" smtClean="0"/>
              <a:t>steps</a:t>
            </a:r>
            <a:endParaRPr lang="en-AU" sz="1600" b="1" dirty="0"/>
          </a:p>
          <a:p>
            <a:pPr marL="285750" indent="-285750" hangingPunct="0">
              <a:buFont typeface="Arial" panose="020B0604020202020204" pitchFamily="34" charset="0"/>
              <a:buChar char="•"/>
            </a:pPr>
            <a:r>
              <a:rPr lang="en-AU" sz="1600" dirty="0"/>
              <a:t>The MME does the down-selection </a:t>
            </a:r>
            <a:r>
              <a:rPr lang="en-AU" sz="1600" dirty="0" smtClean="0"/>
              <a:t>of bearers </a:t>
            </a:r>
            <a:r>
              <a:rPr lang="en-AU" sz="1600" dirty="0" smtClean="0"/>
              <a:t>in step2 (SGSN Context </a:t>
            </a:r>
            <a:r>
              <a:rPr lang="en-AU" sz="1600" dirty="0"/>
              <a:t>Response).</a:t>
            </a:r>
          </a:p>
          <a:p>
            <a:pPr marL="285750" indent="-285750">
              <a:buFont typeface="Arial" panose="020B0604020202020204" pitchFamily="34" charset="0"/>
              <a:buChar char="•"/>
            </a:pPr>
            <a:r>
              <a:rPr lang="en-AU" sz="1600" dirty="0"/>
              <a:t>At the end of the procedure, the PDN connections/EPS bearers that cannot be retained as PDP contexts shall be released by the MME</a:t>
            </a:r>
            <a:r>
              <a:rPr lang="en-AU" sz="1600" dirty="0" smtClean="0"/>
              <a:t>.</a:t>
            </a:r>
            <a:r>
              <a:rPr lang="en-AU" sz="1600" b="1" dirty="0"/>
              <a:t> </a:t>
            </a:r>
            <a:endParaRPr lang="en-AU" sz="1600" b="1" dirty="0" smtClean="0"/>
          </a:p>
          <a:p>
            <a:pPr marL="285750" indent="-285750">
              <a:buFont typeface="Arial" panose="020B0604020202020204" pitchFamily="34" charset="0"/>
              <a:buChar char="•"/>
            </a:pPr>
            <a:r>
              <a:rPr lang="en-AU" sz="1600" b="1" dirty="0" smtClean="0">
                <a:solidFill>
                  <a:srgbClr val="C00000"/>
                </a:solidFill>
              </a:rPr>
              <a:t>This shall be added to the text</a:t>
            </a:r>
            <a:endParaRPr lang="en-AU" sz="1600" dirty="0" smtClean="0">
              <a:solidFill>
                <a:srgbClr val="C00000"/>
              </a:solidFill>
            </a:endParaRPr>
          </a:p>
        </p:txBody>
      </p:sp>
      <p:sp>
        <p:nvSpPr>
          <p:cNvPr id="11" name="Oval 10"/>
          <p:cNvSpPr/>
          <p:nvPr/>
        </p:nvSpPr>
        <p:spPr>
          <a:xfrm>
            <a:off x="1818072" y="2115880"/>
            <a:ext cx="1800688" cy="2278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412071" y="6319519"/>
            <a:ext cx="4293094" cy="2235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p:cNvSpPr/>
          <p:nvPr/>
        </p:nvSpPr>
        <p:spPr>
          <a:xfrm>
            <a:off x="2255816" y="5740573"/>
            <a:ext cx="1677880" cy="4749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83944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2302833355"/>
              </p:ext>
            </p:extLst>
          </p:nvPr>
        </p:nvGraphicFramePr>
        <p:xfrm>
          <a:off x="230820" y="1037720"/>
          <a:ext cx="4882718" cy="3376946"/>
        </p:xfrm>
        <a:graphic>
          <a:graphicData uri="http://schemas.openxmlformats.org/presentationml/2006/ole">
            <mc:AlternateContent xmlns:mc="http://schemas.openxmlformats.org/markup-compatibility/2006">
              <mc:Choice xmlns:v="urn:schemas-microsoft-com:vml" Requires="v">
                <p:oleObj spid="_x0000_s5229" name="Picture" r:id="rId3" imgW="5897875" imgH="3870931" progId="Word.Picture.8">
                  <p:embed/>
                </p:oleObj>
              </mc:Choice>
              <mc:Fallback>
                <p:oleObj name="Picture" r:id="rId3" imgW="5897875" imgH="3870931"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20" y="1037720"/>
                        <a:ext cx="4882718" cy="3376946"/>
                      </a:xfrm>
                      <a:prstGeom prst="rect">
                        <a:avLst/>
                      </a:prstGeom>
                      <a:noFill/>
                      <a:extLst/>
                    </p:spPr>
                  </p:pic>
                </p:oleObj>
              </mc:Fallback>
            </mc:AlternateContent>
          </a:graphicData>
        </a:graphic>
      </p:graphicFrame>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AU" sz="3200" dirty="0" smtClean="0"/>
              <a:t>UE triggered service request</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5282214" y="822747"/>
            <a:ext cx="6909786" cy="6001643"/>
          </a:xfrm>
          <a:prstGeom prst="rect">
            <a:avLst/>
          </a:prstGeom>
          <a:noFill/>
        </p:spPr>
        <p:txBody>
          <a:bodyPr wrap="square" rtlCol="0">
            <a:spAutoFit/>
          </a:bodyPr>
          <a:lstStyle/>
          <a:p>
            <a:pPr marL="285750" indent="-285750">
              <a:buFont typeface="Arial" panose="020B0604020202020204" pitchFamily="34" charset="0"/>
              <a:buChar char="•"/>
            </a:pPr>
            <a:r>
              <a:rPr lang="en-AU" sz="1200" dirty="0">
                <a:latin typeface="Arial" panose="020B0604020202020204" pitchFamily="34" charset="0"/>
                <a:cs typeface="Arial" panose="020B0604020202020204" pitchFamily="34" charset="0"/>
              </a:rPr>
              <a:t>S</a:t>
            </a:r>
            <a:r>
              <a:rPr lang="en-AU" sz="1200" dirty="0" smtClean="0">
                <a:latin typeface="Arial" panose="020B0604020202020204" pitchFamily="34" charset="0"/>
                <a:cs typeface="Arial" panose="020B0604020202020204" pitchFamily="34" charset="0"/>
              </a:rPr>
              <a:t>ection 5.3.4.1 of TS 23.401 </a:t>
            </a:r>
            <a:endParaRPr lang="en-AU" sz="1200" dirty="0">
              <a:latin typeface="Arial" panose="020B0604020202020204" pitchFamily="34" charset="0"/>
              <a:cs typeface="Arial" panose="020B0604020202020204" pitchFamily="34" charset="0"/>
            </a:endParaRPr>
          </a:p>
          <a:p>
            <a:r>
              <a:rPr lang="en-AU" sz="1200" b="1" dirty="0" smtClean="0">
                <a:latin typeface="Arial" panose="020B0604020202020204" pitchFamily="34" charset="0"/>
                <a:cs typeface="Arial" panose="020B0604020202020204" pitchFamily="34" charset="0"/>
              </a:rPr>
              <a:t>High </a:t>
            </a:r>
            <a:r>
              <a:rPr lang="en-AU" sz="1200" b="1" dirty="0">
                <a:latin typeface="Arial" panose="020B0604020202020204" pitchFamily="34" charset="0"/>
                <a:cs typeface="Arial" panose="020B0604020202020204" pitchFamily="34" charset="0"/>
              </a:rPr>
              <a:t>level impact</a:t>
            </a:r>
            <a:endParaRPr lang="en-AU" sz="1200" dirty="0" smtClean="0">
              <a:latin typeface="Arial" panose="020B0604020202020204" pitchFamily="34" charset="0"/>
              <a:cs typeface="Arial" panose="020B0604020202020204" pitchFamily="34" charset="0"/>
            </a:endParaRPr>
          </a:p>
          <a:p>
            <a:pPr marL="285750" indent="-285750" hangingPunct="0">
              <a:buFont typeface="Arial" panose="020B0604020202020204" pitchFamily="34" charset="0"/>
              <a:buChar char="•"/>
            </a:pPr>
            <a:r>
              <a:rPr lang="en-AU" sz="1200" dirty="0" smtClean="0">
                <a:latin typeface="Arial" panose="020B0604020202020204" pitchFamily="34" charset="0"/>
                <a:cs typeface="Arial" panose="020B0604020202020204" pitchFamily="34" charset="0"/>
              </a:rPr>
              <a:t>The </a:t>
            </a:r>
            <a:r>
              <a:rPr lang="en-AU" sz="1200" dirty="0" err="1" smtClean="0">
                <a:latin typeface="Arial" panose="020B0604020202020204" pitchFamily="34" charset="0"/>
                <a:cs typeface="Arial" panose="020B0604020202020204" pitchFamily="34" charset="0"/>
              </a:rPr>
              <a:t>eNBs</a:t>
            </a:r>
            <a:r>
              <a:rPr lang="en-AU" sz="1200" dirty="0" smtClean="0">
                <a:latin typeface="Arial" panose="020B0604020202020204" pitchFamily="34" charset="0"/>
                <a:cs typeface="Arial" panose="020B0604020202020204" pitchFamily="34" charset="0"/>
              </a:rPr>
              <a:t> may not be upgraded in the whole PLMN at the same time, i.e. some will support 15 bearers before others.</a:t>
            </a:r>
            <a:endParaRPr lang="en-AU" sz="1200" dirty="0" smtClean="0">
              <a:latin typeface="Arial" panose="020B0604020202020204" pitchFamily="34" charset="0"/>
              <a:cs typeface="Arial" panose="020B0604020202020204" pitchFamily="34" charset="0"/>
            </a:endParaRPr>
          </a:p>
          <a:p>
            <a:pPr marL="285750" indent="-285750" hangingPunct="0">
              <a:buFont typeface="Arial" panose="020B0604020202020204" pitchFamily="34" charset="0"/>
              <a:buChar char="•"/>
            </a:pPr>
            <a:r>
              <a:rPr lang="en-AU" sz="1200" dirty="0" smtClean="0">
                <a:latin typeface="Arial" panose="020B0604020202020204" pitchFamily="34" charset="0"/>
                <a:cs typeface="Arial" panose="020B0604020202020204" pitchFamily="34" charset="0"/>
              </a:rPr>
              <a:t>If </a:t>
            </a:r>
            <a:r>
              <a:rPr lang="en-AU" sz="1200" dirty="0">
                <a:latin typeface="Arial" panose="020B0604020202020204" pitchFamily="34" charset="0"/>
                <a:cs typeface="Arial" panose="020B0604020202020204" pitchFamily="34" charset="0"/>
              </a:rPr>
              <a:t>the </a:t>
            </a:r>
            <a:r>
              <a:rPr lang="en-AU" sz="1200" dirty="0" smtClean="0">
                <a:latin typeface="Arial" panose="020B0604020202020204" pitchFamily="34" charset="0"/>
                <a:cs typeface="Arial" panose="020B0604020202020204" pitchFamily="34" charset="0"/>
              </a:rPr>
              <a:t>old eNB supported 15 DRABs, but the new </a:t>
            </a:r>
            <a:r>
              <a:rPr lang="en-AU" sz="1200" dirty="0">
                <a:latin typeface="Arial" panose="020B0604020202020204" pitchFamily="34" charset="0"/>
                <a:cs typeface="Arial" panose="020B0604020202020204" pitchFamily="34" charset="0"/>
              </a:rPr>
              <a:t>eNB, where the UE connects to </a:t>
            </a:r>
            <a:r>
              <a:rPr lang="en-AU" sz="1200" dirty="0" smtClean="0">
                <a:latin typeface="Arial" panose="020B0604020202020204" pitchFamily="34" charset="0"/>
                <a:cs typeface="Arial" panose="020B0604020202020204" pitchFamily="34" charset="0"/>
              </a:rPr>
              <a:t>supports only 8 </a:t>
            </a:r>
            <a:r>
              <a:rPr lang="en-AU" sz="1200" dirty="0">
                <a:latin typeface="Arial" panose="020B0604020202020204" pitchFamily="34" charset="0"/>
                <a:cs typeface="Arial" panose="020B0604020202020204" pitchFamily="34" charset="0"/>
              </a:rPr>
              <a:t>bearers, then some </a:t>
            </a:r>
            <a:r>
              <a:rPr lang="en-AU" sz="1200" dirty="0" smtClean="0">
                <a:latin typeface="Arial" panose="020B0604020202020204" pitchFamily="34" charset="0"/>
                <a:cs typeface="Arial" panose="020B0604020202020204" pitchFamily="34" charset="0"/>
              </a:rPr>
              <a:t>bearers contexts may not be preserved and will be </a:t>
            </a:r>
            <a:r>
              <a:rPr lang="en-AU" sz="1200" dirty="0">
                <a:latin typeface="Arial" panose="020B0604020202020204" pitchFamily="34" charset="0"/>
                <a:cs typeface="Arial" panose="020B0604020202020204" pitchFamily="34" charset="0"/>
              </a:rPr>
              <a:t>released.</a:t>
            </a:r>
          </a:p>
          <a:p>
            <a:pPr marL="285750" indent="-285750">
              <a:buFont typeface="Arial" panose="020B0604020202020204" pitchFamily="34" charset="0"/>
              <a:buChar char="•"/>
            </a:pPr>
            <a:r>
              <a:rPr lang="en-AU" sz="1200" dirty="0">
                <a:latin typeface="Arial" panose="020B0604020202020204" pitchFamily="34" charset="0"/>
                <a:cs typeface="Arial" panose="020B0604020202020204" pitchFamily="34" charset="0"/>
              </a:rPr>
              <a:t>The MME shall prioritise the E-RABs </a:t>
            </a:r>
            <a:r>
              <a:rPr lang="en-AU" sz="1200" dirty="0" smtClean="0">
                <a:latin typeface="Arial" panose="020B0604020202020204" pitchFamily="34" charset="0"/>
                <a:cs typeface="Arial" panose="020B0604020202020204" pitchFamily="34" charset="0"/>
              </a:rPr>
              <a:t>and </a:t>
            </a:r>
            <a:r>
              <a:rPr lang="en-AU" sz="1200" dirty="0" smtClean="0">
                <a:latin typeface="Arial" panose="020B0604020202020204" pitchFamily="34" charset="0"/>
                <a:cs typeface="Arial" panose="020B0604020202020204" pitchFamily="34" charset="0"/>
              </a:rPr>
              <a:t>shall need to use S1AP protocol extension to control which bearers will be released if the eNB supports only 8 bearers. </a:t>
            </a:r>
          </a:p>
          <a:p>
            <a:r>
              <a:rPr lang="en-AU" sz="1200" b="1" dirty="0" smtClean="0">
                <a:latin typeface="Arial" panose="020B0604020202020204" pitchFamily="34" charset="0"/>
                <a:cs typeface="Arial" panose="020B0604020202020204" pitchFamily="34" charset="0"/>
              </a:rPr>
              <a:t>I</a:t>
            </a:r>
            <a:r>
              <a:rPr lang="en-AU" sz="1200" b="1" dirty="0" smtClean="0">
                <a:latin typeface="Arial" panose="020B0604020202020204" pitchFamily="34" charset="0"/>
                <a:cs typeface="Arial" panose="020B0604020202020204" pitchFamily="34" charset="0"/>
              </a:rPr>
              <a:t>mpacted </a:t>
            </a:r>
            <a:r>
              <a:rPr lang="en-AU" sz="1200" b="1" dirty="0">
                <a:latin typeface="Arial" panose="020B0604020202020204" pitchFamily="34" charset="0"/>
                <a:cs typeface="Arial" panose="020B0604020202020204" pitchFamily="34" charset="0"/>
              </a:rPr>
              <a:t>steps</a:t>
            </a:r>
            <a:endParaRPr lang="en-AU" sz="1200" dirty="0">
              <a:latin typeface="Arial" panose="020B0604020202020204" pitchFamily="34" charset="0"/>
              <a:cs typeface="Arial" panose="020B0604020202020204" pitchFamily="34" charset="0"/>
            </a:endParaRPr>
          </a:p>
          <a:p>
            <a:pPr marL="285750" indent="-285750" hangingPunct="0">
              <a:buFont typeface="Arial" panose="020B0604020202020204" pitchFamily="34" charset="0"/>
              <a:buChar char="•"/>
            </a:pPr>
            <a:r>
              <a:rPr lang="en-AU" sz="1200" dirty="0" smtClean="0">
                <a:latin typeface="Arial" panose="020B0604020202020204" pitchFamily="34" charset="0"/>
                <a:cs typeface="Arial" panose="020B0604020202020204" pitchFamily="34" charset="0"/>
              </a:rPr>
              <a:t>Step4: The </a:t>
            </a:r>
            <a:r>
              <a:rPr lang="en-AU" sz="1200" dirty="0">
                <a:latin typeface="Arial" panose="020B0604020202020204" pitchFamily="34" charset="0"/>
                <a:cs typeface="Arial" panose="020B0604020202020204" pitchFamily="34" charset="0"/>
              </a:rPr>
              <a:t>bearer prioritisation is executed by MME in </a:t>
            </a:r>
            <a:r>
              <a:rPr lang="en-AU" sz="1200" dirty="0" smtClean="0">
                <a:latin typeface="Arial" panose="020B0604020202020204" pitchFamily="34" charset="0"/>
                <a:cs typeface="Arial" panose="020B0604020202020204" pitchFamily="34" charset="0"/>
              </a:rPr>
              <a:t>this step – when sending </a:t>
            </a:r>
            <a:r>
              <a:rPr lang="en-AU" sz="1200" dirty="0">
                <a:latin typeface="Arial" panose="020B0604020202020204" pitchFamily="34" charset="0"/>
                <a:cs typeface="Arial" panose="020B0604020202020204" pitchFamily="34" charset="0"/>
              </a:rPr>
              <a:t>Initial Context Setup Request</a:t>
            </a:r>
            <a:r>
              <a:rPr lang="en-AU" sz="1200" dirty="0">
                <a:latin typeface="Arial" panose="020B0604020202020204" pitchFamily="34" charset="0"/>
                <a:cs typeface="Arial" panose="020B0604020202020204" pitchFamily="34" charset="0"/>
              </a:rPr>
              <a:t>. </a:t>
            </a:r>
            <a:r>
              <a:rPr lang="en-AU" sz="1200" dirty="0" smtClean="0">
                <a:latin typeface="Arial" panose="020B0604020202020204" pitchFamily="34" charset="0"/>
                <a:cs typeface="Arial" panose="020B0604020202020204" pitchFamily="34" charset="0"/>
              </a:rPr>
              <a:t/>
            </a:r>
            <a:br>
              <a:rPr lang="en-AU" sz="1200" dirty="0" smtClean="0">
                <a:latin typeface="Arial" panose="020B0604020202020204" pitchFamily="34" charset="0"/>
                <a:cs typeface="Arial" panose="020B0604020202020204" pitchFamily="34" charset="0"/>
              </a:rPr>
            </a:br>
            <a:r>
              <a:rPr lang="en-AU" sz="1200" dirty="0" smtClean="0">
                <a:latin typeface="Arial" panose="020B0604020202020204" pitchFamily="34" charset="0"/>
                <a:cs typeface="Arial" panose="020B0604020202020204" pitchFamily="34" charset="0"/>
              </a:rPr>
              <a:t>It is assumed that in S1AP protocol is extended to handle the </a:t>
            </a:r>
            <a:r>
              <a:rPr lang="en-AU" sz="1200" dirty="0" err="1" smtClean="0">
                <a:latin typeface="Arial" panose="020B0604020202020204" pitchFamily="34" charset="0"/>
                <a:cs typeface="Arial" panose="020B0604020202020204" pitchFamily="34" charset="0"/>
              </a:rPr>
              <a:t>fallback</a:t>
            </a:r>
            <a:r>
              <a:rPr lang="en-AU" sz="1200" dirty="0" smtClean="0">
                <a:latin typeface="Arial" panose="020B0604020202020204" pitchFamily="34" charset="0"/>
                <a:cs typeface="Arial" panose="020B0604020202020204" pitchFamily="34" charset="0"/>
              </a:rPr>
              <a:t> for a legacy eNB – that MME shall prioritise the E-RABs and </a:t>
            </a:r>
            <a:r>
              <a:rPr lang="en-AU" sz="1200" dirty="0">
                <a:latin typeface="Arial" panose="020B0604020202020204" pitchFamily="34" charset="0"/>
                <a:cs typeface="Arial" panose="020B0604020202020204" pitchFamily="34" charset="0"/>
              </a:rPr>
              <a:t>request only the backward compatible subset of bearers in the existing “ERAB to Be Setup List</a:t>
            </a:r>
            <a:r>
              <a:rPr lang="en-AU" sz="1200" dirty="0" smtClean="0">
                <a:latin typeface="Arial" panose="020B0604020202020204" pitchFamily="34" charset="0"/>
                <a:cs typeface="Arial" panose="020B0604020202020204" pitchFamily="34" charset="0"/>
              </a:rPr>
              <a:t>” parameter. </a:t>
            </a:r>
            <a:r>
              <a:rPr lang="en-AU" sz="1200" dirty="0">
                <a:latin typeface="Arial" panose="020B0604020202020204" pitchFamily="34" charset="0"/>
                <a:cs typeface="Arial" panose="020B0604020202020204" pitchFamily="34" charset="0"/>
              </a:rPr>
              <a:t>It will send those that use new (not-backward compatible) EBI values and any bearers above 8 to new S1AP in new parameters that are to be defined by </a:t>
            </a:r>
            <a:r>
              <a:rPr lang="en-AU" sz="1200" dirty="0" smtClean="0">
                <a:latin typeface="Arial" panose="020B0604020202020204" pitchFamily="34" charset="0"/>
                <a:cs typeface="Arial" panose="020B0604020202020204" pitchFamily="34" charset="0"/>
              </a:rPr>
              <a:t>the RAN3 group. E.g. an “Extended ERAB to be Setup List” parameter could be introduced. </a:t>
            </a:r>
            <a:endParaRPr lang="en-AU" sz="1200" dirty="0" smtClean="0">
              <a:latin typeface="Arial" panose="020B0604020202020204" pitchFamily="34" charset="0"/>
              <a:cs typeface="Arial" panose="020B0604020202020204" pitchFamily="34" charset="0"/>
            </a:endParaRPr>
          </a:p>
          <a:p>
            <a:pPr marL="285750" indent="-285750" hangingPunct="0">
              <a:buFont typeface="Arial" panose="020B0604020202020204" pitchFamily="34" charset="0"/>
              <a:buChar char="•"/>
            </a:pPr>
            <a:r>
              <a:rPr lang="en-AU" sz="1200" dirty="0" smtClean="0">
                <a:latin typeface="Arial" panose="020B0604020202020204" pitchFamily="34" charset="0"/>
                <a:cs typeface="Arial" panose="020B0604020202020204" pitchFamily="34" charset="0"/>
              </a:rPr>
              <a:t>Step7: The </a:t>
            </a:r>
            <a:r>
              <a:rPr lang="en-AU" sz="1200" dirty="0">
                <a:latin typeface="Arial" panose="020B0604020202020204" pitchFamily="34" charset="0"/>
                <a:cs typeface="Arial" panose="020B0604020202020204" pitchFamily="34" charset="0"/>
              </a:rPr>
              <a:t>eNB responds </a:t>
            </a:r>
            <a:r>
              <a:rPr lang="en-AU" sz="1200" dirty="0" smtClean="0">
                <a:latin typeface="Arial" panose="020B0604020202020204" pitchFamily="34" charset="0"/>
                <a:cs typeface="Arial" panose="020B0604020202020204" pitchFamily="34" charset="0"/>
              </a:rPr>
              <a:t>with</a:t>
            </a:r>
            <a:r>
              <a:rPr lang="en-AU" sz="1200" dirty="0" smtClean="0">
                <a:latin typeface="Arial" panose="020B0604020202020204" pitchFamily="34" charset="0"/>
                <a:cs typeface="Arial" panose="020B0604020202020204" pitchFamily="34" charset="0"/>
              </a:rPr>
              <a:t> </a:t>
            </a:r>
            <a:r>
              <a:rPr lang="en-AU" sz="1200" dirty="0">
                <a:latin typeface="Arial" panose="020B0604020202020204" pitchFamily="34" charset="0"/>
                <a:cs typeface="Arial" panose="020B0604020202020204" pitchFamily="34" charset="0"/>
              </a:rPr>
              <a:t>Initial Context Setup Response and it shall indicate which bearers it </a:t>
            </a:r>
            <a:r>
              <a:rPr lang="en-AU" sz="1200" dirty="0" smtClean="0">
                <a:latin typeface="Arial" panose="020B0604020202020204" pitchFamily="34" charset="0"/>
                <a:cs typeface="Arial" panose="020B0604020202020204" pitchFamily="34" charset="0"/>
              </a:rPr>
              <a:t>succeeded/failed </a:t>
            </a:r>
            <a:r>
              <a:rPr lang="en-AU" sz="1200" dirty="0">
                <a:latin typeface="Arial" panose="020B0604020202020204" pitchFamily="34" charset="0"/>
                <a:cs typeface="Arial" panose="020B0604020202020204" pitchFamily="34" charset="0"/>
              </a:rPr>
              <a:t>to setup (E-RAB Setup List / E-RAB Failed to Setup List) + will need to indicate now explicitly that it processed the new parameters with the extended </a:t>
            </a:r>
            <a:r>
              <a:rPr lang="en-AU" sz="1200" dirty="0" smtClean="0">
                <a:latin typeface="Arial" panose="020B0604020202020204" pitchFamily="34" charset="0"/>
                <a:cs typeface="Arial" panose="020B0604020202020204" pitchFamily="34" charset="0"/>
              </a:rPr>
              <a:t>E-RAB </a:t>
            </a:r>
            <a:r>
              <a:rPr lang="en-AU" sz="1200" dirty="0">
                <a:latin typeface="Arial" panose="020B0604020202020204" pitchFamily="34" charset="0"/>
                <a:cs typeface="Arial" panose="020B0604020202020204" pitchFamily="34" charset="0"/>
              </a:rPr>
              <a:t>list / what it failed to setup from those, if any</a:t>
            </a:r>
            <a:r>
              <a:rPr lang="en-AU" sz="1200" dirty="0" smtClean="0">
                <a:latin typeface="Arial" panose="020B0604020202020204" pitchFamily="34" charset="0"/>
                <a:cs typeface="Arial" panose="020B0604020202020204" pitchFamily="34" charset="0"/>
              </a:rPr>
              <a:t>. This could be included e.g. in an “Extended ERAB Setup List” and </a:t>
            </a:r>
            <a:r>
              <a:rPr lang="en-AU" sz="1200" dirty="0">
                <a:latin typeface="Arial" panose="020B0604020202020204" pitchFamily="34" charset="0"/>
                <a:cs typeface="Arial" panose="020B0604020202020204" pitchFamily="34" charset="0"/>
              </a:rPr>
              <a:t>“Extended E-RAB Failed to Setup </a:t>
            </a:r>
            <a:r>
              <a:rPr lang="en-AU" sz="1200" dirty="0" smtClean="0">
                <a:latin typeface="Arial" panose="020B0604020202020204" pitchFamily="34" charset="0"/>
                <a:cs typeface="Arial" panose="020B0604020202020204" pitchFamily="34" charset="0"/>
              </a:rPr>
              <a:t>List”</a:t>
            </a:r>
          </a:p>
          <a:p>
            <a:pPr marL="285750" indent="-285750" hangingPunct="0">
              <a:buFont typeface="Arial" panose="020B0604020202020204" pitchFamily="34" charset="0"/>
              <a:buChar char="•"/>
            </a:pPr>
            <a:r>
              <a:rPr lang="en-AU" sz="1200" b="1" dirty="0" smtClean="0">
                <a:solidFill>
                  <a:srgbClr val="C00000"/>
                </a:solidFill>
                <a:latin typeface="Arial" panose="020B0604020202020204" pitchFamily="34" charset="0"/>
                <a:cs typeface="Arial" panose="020B0604020202020204" pitchFamily="34" charset="0"/>
              </a:rPr>
              <a:t>Key observation: these aspects are handled on stage3/S1AP protocol level and do not need to be reflected </a:t>
            </a:r>
            <a:r>
              <a:rPr lang="en-AU" sz="1200" b="1" dirty="0">
                <a:solidFill>
                  <a:srgbClr val="C00000"/>
                </a:solidFill>
                <a:latin typeface="Arial" panose="020B0604020202020204" pitchFamily="34" charset="0"/>
                <a:cs typeface="Arial" panose="020B0604020202020204" pitchFamily="34" charset="0"/>
              </a:rPr>
              <a:t>o</a:t>
            </a:r>
            <a:r>
              <a:rPr lang="en-AU" sz="1200" b="1" dirty="0" smtClean="0">
                <a:solidFill>
                  <a:srgbClr val="C00000"/>
                </a:solidFill>
                <a:latin typeface="Arial" panose="020B0604020202020204" pitchFamily="34" charset="0"/>
                <a:cs typeface="Arial" panose="020B0604020202020204" pitchFamily="34" charset="0"/>
              </a:rPr>
              <a:t>n stage2 procedure / in TS23.401. However, it is absolutely important to engage RAN3 to make the S1AP changes to happen. RAN plenary in March should allocate time slots to INOBEAR for Q2/18 in RAN3 as well (not only RAN2). WE propose SA2 to send LS about the RAN3 aspects of INOBEAR to RAN3 and RAN plenary</a:t>
            </a:r>
            <a:endParaRPr lang="en-AU" sz="1200" b="1" dirty="0">
              <a:solidFill>
                <a:srgbClr val="C00000"/>
              </a:solidFill>
              <a:latin typeface="Arial" panose="020B0604020202020204" pitchFamily="34" charset="0"/>
              <a:cs typeface="Arial" panose="020B0604020202020204" pitchFamily="34" charset="0"/>
            </a:endParaRPr>
          </a:p>
          <a:p>
            <a:pPr marL="285750" indent="-285750" hangingPunct="0">
              <a:buFont typeface="Arial" panose="020B0604020202020204" pitchFamily="34" charset="0"/>
              <a:buChar char="•"/>
            </a:pPr>
            <a:r>
              <a:rPr lang="en-AU" sz="1200" dirty="0">
                <a:latin typeface="Arial" panose="020B0604020202020204" pitchFamily="34" charset="0"/>
                <a:cs typeface="Arial" panose="020B0604020202020204" pitchFamily="34" charset="0"/>
              </a:rPr>
              <a:t>At the end of the procedure, </a:t>
            </a:r>
            <a:r>
              <a:rPr lang="en-AU" sz="1200" dirty="0" smtClean="0">
                <a:latin typeface="Arial" panose="020B0604020202020204" pitchFamily="34" charset="0"/>
                <a:cs typeface="Arial" panose="020B0604020202020204" pitchFamily="34" charset="0"/>
              </a:rPr>
              <a:t>the </a:t>
            </a:r>
            <a:r>
              <a:rPr lang="en-AU" sz="1200" dirty="0">
                <a:latin typeface="Arial" panose="020B0604020202020204" pitchFamily="34" charset="0"/>
                <a:cs typeface="Arial" panose="020B0604020202020204" pitchFamily="34" charset="0"/>
              </a:rPr>
              <a:t>MME to release those bearers that have not been setup by the eNB. </a:t>
            </a:r>
            <a:r>
              <a:rPr lang="en-AU" sz="1200" dirty="0" smtClean="0">
                <a:latin typeface="Arial" panose="020B0604020202020204" pitchFamily="34" charset="0"/>
                <a:cs typeface="Arial" panose="020B0604020202020204" pitchFamily="34" charset="0"/>
              </a:rPr>
              <a:t> Similarly to other procedures, this release shall be covered in the text. Howeve</a:t>
            </a:r>
            <a:r>
              <a:rPr lang="en-AU" sz="1200" dirty="0" smtClean="0">
                <a:latin typeface="Arial" panose="020B0604020202020204" pitchFamily="34" charset="0"/>
                <a:cs typeface="Arial" panose="020B0604020202020204" pitchFamily="34" charset="0"/>
              </a:rPr>
              <a:t>r, this is not really different from what is already described in step8: “</a:t>
            </a:r>
            <a:r>
              <a:rPr lang="en-GB" sz="1200" dirty="0"/>
              <a:t>The MME releases the non-accepted bearers by triggering the bearer release procedure as specified in clause 5.4.4.2. </a:t>
            </a:r>
            <a:r>
              <a:rPr lang="en-AU" sz="1200" dirty="0" smtClean="0">
                <a:latin typeface="Arial" panose="020B0604020202020204" pitchFamily="34" charset="0"/>
                <a:cs typeface="Arial" panose="020B0604020202020204" pitchFamily="34" charset="0"/>
              </a:rPr>
              <a:t>” </a:t>
            </a:r>
            <a:r>
              <a:rPr lang="en-AU" sz="1200" b="1" dirty="0" smtClean="0">
                <a:solidFill>
                  <a:srgbClr val="C00000"/>
                </a:solidFill>
                <a:latin typeface="Arial" panose="020B0604020202020204" pitchFamily="34" charset="0"/>
                <a:cs typeface="Arial" panose="020B0604020202020204" pitchFamily="34" charset="0"/>
              </a:rPr>
              <a:t>Therefore, no change is needed for this section.</a:t>
            </a:r>
            <a:endParaRPr lang="en-AU" sz="1200" b="1" dirty="0">
              <a:solidFill>
                <a:srgbClr val="C00000"/>
              </a:solidFill>
              <a:latin typeface="Arial" panose="020B0604020202020204" pitchFamily="34" charset="0"/>
              <a:cs typeface="Arial" panose="020B0604020202020204" pitchFamily="34" charset="0"/>
            </a:endParaRPr>
          </a:p>
        </p:txBody>
      </p:sp>
      <p:sp>
        <p:nvSpPr>
          <p:cNvPr id="4" name="Rectangle 2"/>
          <p:cNvSpPr>
            <a:spLocks noChangeArrowheads="1"/>
          </p:cNvSpPr>
          <p:nvPr/>
        </p:nvSpPr>
        <p:spPr bwMode="auto">
          <a:xfrm>
            <a:off x="230820" y="10808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Oval 8"/>
          <p:cNvSpPr/>
          <p:nvPr/>
        </p:nvSpPr>
        <p:spPr>
          <a:xfrm>
            <a:off x="861134" y="2206122"/>
            <a:ext cx="1988598" cy="33134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p:cNvSpPr/>
          <p:nvPr/>
        </p:nvSpPr>
        <p:spPr>
          <a:xfrm>
            <a:off x="861134" y="2960658"/>
            <a:ext cx="1988598" cy="34762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175963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1" y="172022"/>
            <a:ext cx="11244309" cy="522642"/>
          </a:xfrm>
        </p:spPr>
        <p:txBody>
          <a:bodyPr>
            <a:noAutofit/>
          </a:bodyPr>
          <a:lstStyle/>
          <a:p>
            <a:r>
              <a:rPr lang="en-AU" sz="3200" dirty="0"/>
              <a:t>Impacted procedures : </a:t>
            </a:r>
            <a:r>
              <a:rPr lang="en-AU" sz="3200" dirty="0" smtClean="0"/>
              <a:t>Network triggered service request</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628660" y="1269507"/>
            <a:ext cx="5122415" cy="1815882"/>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5.3.4.3 of TS </a:t>
            </a:r>
            <a:r>
              <a:rPr lang="en-AU" sz="1600" dirty="0" smtClean="0"/>
              <a:t>23.401</a:t>
            </a:r>
            <a:endParaRPr lang="en-AU" sz="1600" dirty="0" smtClean="0"/>
          </a:p>
          <a:p>
            <a:r>
              <a:rPr lang="en-AU" sz="1600" b="1" dirty="0"/>
              <a:t>High level </a:t>
            </a:r>
            <a:r>
              <a:rPr lang="en-AU" sz="1600" b="1" dirty="0" smtClean="0"/>
              <a:t>impact</a:t>
            </a:r>
          </a:p>
          <a:p>
            <a:pPr marL="285750" indent="-285750">
              <a:buFont typeface="Arial" panose="020B0604020202020204" pitchFamily="34" charset="0"/>
              <a:buChar char="•"/>
            </a:pPr>
            <a:r>
              <a:rPr lang="en-AU" sz="1600" dirty="0" smtClean="0"/>
              <a:t>See UE triggered service request </a:t>
            </a:r>
            <a:endParaRPr lang="en-AU" sz="1600" dirty="0" smtClean="0"/>
          </a:p>
          <a:p>
            <a:r>
              <a:rPr lang="en-AU" sz="1600" b="1" dirty="0" smtClean="0"/>
              <a:t>Impacted steps</a:t>
            </a:r>
            <a:endParaRPr lang="en-AU" sz="1600" dirty="0" smtClean="0"/>
          </a:p>
          <a:p>
            <a:pPr marL="285750" indent="-285750">
              <a:buFont typeface="Arial" panose="020B0604020202020204" pitchFamily="34" charset="0"/>
              <a:buChar char="•"/>
            </a:pPr>
            <a:r>
              <a:rPr lang="en-AU" sz="1600" dirty="0" smtClean="0"/>
              <a:t>There </a:t>
            </a:r>
            <a:r>
              <a:rPr lang="en-AU" sz="1600" dirty="0"/>
              <a:t>is no change </a:t>
            </a:r>
            <a:r>
              <a:rPr lang="en-AU" sz="1600" dirty="0" smtClean="0"/>
              <a:t>needed in the text, this is just </a:t>
            </a:r>
            <a:r>
              <a:rPr lang="en-AU" sz="1600" dirty="0" smtClean="0"/>
              <a:t>referring back to the UE triggered service req.</a:t>
            </a:r>
          </a:p>
          <a:p>
            <a:pPr marL="285750" indent="-285750">
              <a:buFont typeface="Arial" panose="020B0604020202020204" pitchFamily="34" charset="0"/>
              <a:buChar char="•"/>
            </a:pPr>
            <a:endParaRPr lang="en-AU" sz="1600" dirty="0"/>
          </a:p>
        </p:txBody>
      </p:sp>
      <p:sp>
        <p:nvSpPr>
          <p:cNvPr id="3" name="Rectangle 2"/>
          <p:cNvSpPr>
            <a:spLocks noChangeArrowheads="1"/>
          </p:cNvSpPr>
          <p:nvPr/>
        </p:nvSpPr>
        <p:spPr bwMode="auto">
          <a:xfrm>
            <a:off x="532660" y="126950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1339446876"/>
              </p:ext>
            </p:extLst>
          </p:nvPr>
        </p:nvGraphicFramePr>
        <p:xfrm>
          <a:off x="532660" y="1269507"/>
          <a:ext cx="5478463" cy="2987675"/>
        </p:xfrm>
        <a:graphic>
          <a:graphicData uri="http://schemas.openxmlformats.org/presentationml/2006/ole">
            <mc:AlternateContent xmlns:mc="http://schemas.openxmlformats.org/markup-compatibility/2006">
              <mc:Choice xmlns:v="urn:schemas-microsoft-com:vml" Requires="v">
                <p:oleObj spid="_x0000_s6233" name="Picture" r:id="rId3" imgW="5831111" imgH="3183798" progId="Word.Picture.8">
                  <p:embed/>
                </p:oleObj>
              </mc:Choice>
              <mc:Fallback>
                <p:oleObj name="Picture" r:id="rId3" imgW="5831111" imgH="3183798"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660" y="1269507"/>
                        <a:ext cx="5478463" cy="298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Oval 7"/>
          <p:cNvSpPr/>
          <p:nvPr/>
        </p:nvSpPr>
        <p:spPr>
          <a:xfrm>
            <a:off x="1731146" y="2778711"/>
            <a:ext cx="1988598" cy="3817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299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99" y="374466"/>
            <a:ext cx="12191999" cy="522642"/>
          </a:xfrm>
        </p:spPr>
        <p:txBody>
          <a:bodyPr>
            <a:normAutofit fontScale="90000"/>
          </a:bodyPr>
          <a:lstStyle/>
          <a:p>
            <a:r>
              <a:rPr lang="en-AU" dirty="0"/>
              <a:t>Summary of procedure impacts and proposed changes </a:t>
            </a:r>
            <a:r>
              <a:rPr lang="en-AU" dirty="0" smtClean="0"/>
              <a:t>/2</a:t>
            </a:r>
            <a:br>
              <a:rPr lang="en-AU" dirty="0" smtClean="0"/>
            </a:br>
            <a:r>
              <a:rPr lang="en-AU" dirty="0" smtClean="0"/>
              <a:t>Handovers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07653112"/>
              </p:ext>
            </p:extLst>
          </p:nvPr>
        </p:nvGraphicFramePr>
        <p:xfrm>
          <a:off x="79898" y="1278386"/>
          <a:ext cx="11888324" cy="4937760"/>
        </p:xfrm>
        <a:graphic>
          <a:graphicData uri="http://schemas.openxmlformats.org/drawingml/2006/table">
            <a:tbl>
              <a:tblPr firstRow="1" bandRow="1">
                <a:tableStyleId>{5C22544A-7EE6-4342-B048-85BDC9FD1C3A}</a:tableStyleId>
              </a:tblPr>
              <a:tblGrid>
                <a:gridCol w="228214"/>
                <a:gridCol w="884123"/>
                <a:gridCol w="1666375"/>
                <a:gridCol w="406979"/>
                <a:gridCol w="5268640"/>
                <a:gridCol w="3433993"/>
              </a:tblGrid>
              <a:tr h="269741">
                <a:tc>
                  <a:txBody>
                    <a:bodyPr/>
                    <a:lstStyle/>
                    <a:p>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Procedure</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Relevant stage2 TS(s) / section(s)</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See</a:t>
                      </a:r>
                    </a:p>
                    <a:p>
                      <a:r>
                        <a:rPr lang="en-AU" sz="1200" dirty="0" smtClean="0">
                          <a:latin typeface="Arial Narrow" panose="020B0606020202030204" pitchFamily="34" charset="0"/>
                        </a:rPr>
                        <a:t>Slide </a:t>
                      </a:r>
                    </a:p>
                    <a:p>
                      <a:r>
                        <a:rPr lang="en-AU" sz="1200" dirty="0" smtClean="0">
                          <a:latin typeface="Arial Narrow" panose="020B0606020202030204" pitchFamily="34" charset="0"/>
                        </a:rPr>
                        <a:t>#</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High level impact</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Conclusions for</a:t>
                      </a:r>
                      <a:r>
                        <a:rPr lang="en-AU" sz="1200" baseline="0" dirty="0" smtClean="0">
                          <a:latin typeface="Arial Narrow" panose="020B0606020202030204" pitchFamily="34" charset="0"/>
                        </a:rPr>
                        <a:t> updating the stage2 TS</a:t>
                      </a:r>
                      <a:endParaRPr lang="en-AU" sz="1200" dirty="0">
                        <a:latin typeface="Arial Narrow" panose="020B0606020202030204" pitchFamily="34" charset="0"/>
                      </a:endParaRPr>
                    </a:p>
                  </a:txBody>
                  <a:tcPr/>
                </a:tc>
              </a:tr>
              <a:tr h="36000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Handover</a:t>
                      </a:r>
                      <a:endParaRPr lang="en-AU" sz="1200" dirty="0" smtClean="0">
                        <a:solidFill>
                          <a:schemeClr val="tx1"/>
                        </a:solidFill>
                        <a:latin typeface="Arial Narrow" panose="020B0606020202030204" pitchFamily="34" charset="0"/>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E-UTRAN </a:t>
                      </a:r>
                      <a:r>
                        <a:rPr lang="en-AU" sz="1200" dirty="0" smtClean="0">
                          <a:solidFill>
                            <a:schemeClr val="tx1"/>
                          </a:solidFill>
                          <a:latin typeface="Arial Narrow" panose="020B0606020202030204" pitchFamily="34" charset="0"/>
                        </a:rPr>
                        <a:t>handover: X2</a:t>
                      </a:r>
                      <a:r>
                        <a:rPr lang="en-AU" sz="1200" baseline="0" dirty="0" smtClean="0">
                          <a:solidFill>
                            <a:schemeClr val="tx1"/>
                          </a:solidFill>
                          <a:latin typeface="Arial Narrow" panose="020B0606020202030204" pitchFamily="34" charset="0"/>
                        </a:rPr>
                        <a:t> based HO</a:t>
                      </a:r>
                      <a:endParaRPr lang="en-AU" sz="1200" dirty="0" smtClean="0">
                        <a:solidFill>
                          <a:schemeClr val="tx1"/>
                        </a:solidFill>
                        <a:latin typeface="Arial Narrow" panose="020B0606020202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TS 36.300</a:t>
                      </a:r>
                      <a:r>
                        <a:rPr lang="en-AU" sz="1200" baseline="0" dirty="0" smtClean="0">
                          <a:solidFill>
                            <a:schemeClr val="tx1"/>
                          </a:solidFill>
                          <a:latin typeface="Arial Narrow" panose="020B0606020202030204" pitchFamily="34" charset="0"/>
                        </a:rPr>
                        <a:t>, section 10.1.2.1 (X2 based HO)</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latin typeface="Arial Narrow" panose="020B0606020202030204" pitchFamily="34" charset="0"/>
                        </a:rPr>
                        <a:t>TS 23.401 sections 5.5.1.1.2&amp;3 (X2 based HO w/o and with SGW relocation); </a:t>
                      </a:r>
                      <a:endParaRPr lang="en-AU" sz="1200" dirty="0" smtClean="0">
                        <a:solidFill>
                          <a:schemeClr val="tx1"/>
                        </a:solidFill>
                        <a:latin typeface="Arial Narrow" panose="020B0606020202030204" pitchFamily="34" charset="0"/>
                      </a:endParaRPr>
                    </a:p>
                  </a:txBody>
                  <a:tcPr/>
                </a:tc>
                <a:tc>
                  <a:txBody>
                    <a:bodyPr/>
                    <a:lstStyle/>
                    <a:p>
                      <a:pPr>
                        <a:lnSpc>
                          <a:spcPct val="100000"/>
                        </a:lnSpc>
                        <a:spcBef>
                          <a:spcPts val="0"/>
                        </a:spcBef>
                        <a:spcAft>
                          <a:spcPts val="0"/>
                        </a:spcAft>
                      </a:pPr>
                      <a:r>
                        <a:rPr lang="en-AU" sz="1200" dirty="0" smtClean="0">
                          <a:solidFill>
                            <a:schemeClr val="tx1"/>
                          </a:solidFill>
                          <a:latin typeface="Arial Narrow" panose="020B0606020202030204" pitchFamily="34" charset="0"/>
                        </a:rPr>
                        <a:t>14-16</a:t>
                      </a:r>
                      <a:endParaRPr lang="en-AU" sz="1200" dirty="0" smtClean="0">
                        <a:solidFill>
                          <a:schemeClr val="tx1"/>
                        </a:solidFill>
                        <a:latin typeface="Arial Narrow" panose="020B0606020202030204" pitchFamily="34" charset="0"/>
                      </a:endParaRPr>
                    </a:p>
                  </a:txBody>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AU" sz="1200" baseline="0" dirty="0" smtClean="0">
                          <a:solidFill>
                            <a:srgbClr val="000000"/>
                          </a:solidFill>
                          <a:effectLst/>
                          <a:latin typeface="Arial Narrow" panose="020B0606020202030204" pitchFamily="34" charset="0"/>
                          <a:ea typeface="SimSun" panose="02010600030101010101" pitchFamily="2" charset="-122"/>
                        </a:rPr>
                        <a:t>SA2 currently</a:t>
                      </a:r>
                      <a:r>
                        <a:rPr lang="en-AU" sz="1200" dirty="0" smtClean="0">
                          <a:solidFill>
                            <a:srgbClr val="000000"/>
                          </a:solidFill>
                          <a:effectLst/>
                          <a:latin typeface="Arial Narrow" panose="020B0606020202030204" pitchFamily="34" charset="0"/>
                          <a:ea typeface="SimSun" panose="02010600030101010101" pitchFamily="2" charset="-122"/>
                        </a:rPr>
                        <a:t> uses the assumption that support of 15 bearers is homogenous across such nodes that have an X2 interface. Therefore, the HO itself is</a:t>
                      </a:r>
                      <a:r>
                        <a:rPr lang="en-AU" sz="1200" baseline="0" dirty="0" smtClean="0">
                          <a:solidFill>
                            <a:srgbClr val="000000"/>
                          </a:solidFill>
                          <a:effectLst/>
                          <a:latin typeface="Arial Narrow" panose="020B0606020202030204" pitchFamily="34" charset="0"/>
                          <a:ea typeface="SimSun" panose="02010600030101010101" pitchFamily="2" charset="-122"/>
                        </a:rPr>
                        <a:t> expected to</a:t>
                      </a:r>
                      <a:r>
                        <a:rPr lang="en-AU" sz="1200" dirty="0" smtClean="0">
                          <a:solidFill>
                            <a:srgbClr val="000000"/>
                          </a:solidFill>
                          <a:effectLst/>
                          <a:latin typeface="Arial Narrow" panose="020B0606020202030204" pitchFamily="34" charset="0"/>
                          <a:ea typeface="SimSun" panose="02010600030101010101" pitchFamily="2" charset="-122"/>
                        </a:rPr>
                        <a:t> retain all bearers.</a:t>
                      </a:r>
                      <a:r>
                        <a:rPr lang="en-AU" sz="1200" baseline="0" dirty="0" smtClean="0">
                          <a:solidFill>
                            <a:srgbClr val="000000"/>
                          </a:solidFill>
                          <a:effectLst/>
                          <a:latin typeface="Arial Narrow" panose="020B0606020202030204" pitchFamily="34" charset="0"/>
                          <a:ea typeface="SimSun" panose="02010600030101010101" pitchFamily="2" charset="-122"/>
                        </a:rPr>
                        <a:t> However, if </a:t>
                      </a:r>
                      <a:r>
                        <a:rPr lang="en-AU" sz="1200" dirty="0" smtClean="0">
                          <a:solidFill>
                            <a:srgbClr val="000000"/>
                          </a:solidFill>
                          <a:effectLst/>
                          <a:latin typeface="Arial Narrow" panose="020B0606020202030204" pitchFamily="34" charset="0"/>
                          <a:ea typeface="SimSun" panose="02010600030101010101" pitchFamily="2" charset="-122"/>
                        </a:rPr>
                        <a:t>the subsequent path switch involves</a:t>
                      </a:r>
                      <a:r>
                        <a:rPr lang="en-AU" sz="1200" baseline="0" dirty="0" smtClean="0">
                          <a:solidFill>
                            <a:srgbClr val="000000"/>
                          </a:solidFill>
                          <a:effectLst/>
                          <a:latin typeface="Arial Narrow" panose="020B0606020202030204" pitchFamily="34" charset="0"/>
                          <a:ea typeface="SimSun" panose="02010600030101010101" pitchFamily="2" charset="-122"/>
                        </a:rPr>
                        <a:t> an MME or SGW change and the target SGW does not support 15 bearers, then some bearers may need to be released after the HO</a:t>
                      </a:r>
                      <a:r>
                        <a:rPr lang="en-AU" sz="1200" dirty="0" smtClean="0">
                          <a:solidFill>
                            <a:srgbClr val="000000"/>
                          </a:solidFill>
                          <a:effectLst/>
                          <a:latin typeface="Arial Narrow" panose="020B0606020202030204" pitchFamily="34" charset="0"/>
                          <a:ea typeface="SimSun" panose="02010600030101010101" pitchFamily="2" charset="-122"/>
                        </a:rPr>
                        <a:t>. </a:t>
                      </a:r>
                      <a:r>
                        <a:rPr lang="en-AU" sz="1200" dirty="0" smtClean="0">
                          <a:solidFill>
                            <a:srgbClr val="000000"/>
                          </a:solidFill>
                          <a:effectLst/>
                          <a:latin typeface="Arial Narrow" panose="020B0606020202030204" pitchFamily="34" charset="0"/>
                          <a:ea typeface="Times New Roman" panose="02020603050405020304" pitchFamily="18" charset="0"/>
                        </a:rPr>
                        <a:t>The GTPv2C</a:t>
                      </a:r>
                      <a:r>
                        <a:rPr lang="en-AU" sz="1200" baseline="0" dirty="0" smtClean="0">
                          <a:solidFill>
                            <a:srgbClr val="000000"/>
                          </a:solidFill>
                          <a:effectLst/>
                          <a:latin typeface="Arial Narrow" panose="020B0606020202030204" pitchFamily="34" charset="0"/>
                          <a:ea typeface="Times New Roman" panose="02020603050405020304" pitchFamily="18" charset="0"/>
                        </a:rPr>
                        <a:t> protocol will need to be extended to support the graceful fall back to 8 bearers. The MME shall prioritise bearers for this. </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a:lnSpc>
                          <a:spcPct val="100000"/>
                        </a:lnSpc>
                        <a:spcBef>
                          <a:spcPts val="0"/>
                        </a:spcBef>
                        <a:spcAft>
                          <a:spcPts val="0"/>
                        </a:spcAft>
                      </a:pPr>
                      <a:r>
                        <a:rPr lang="en-AU" sz="1200" dirty="0" smtClean="0">
                          <a:solidFill>
                            <a:schemeClr val="tx1"/>
                          </a:solidFill>
                          <a:latin typeface="Arial Narrow" panose="020B0606020202030204" pitchFamily="34" charset="0"/>
                        </a:rPr>
                        <a:t>There is no need to update TS36.300 and section</a:t>
                      </a:r>
                      <a:r>
                        <a:rPr lang="en-AU" sz="1200" baseline="0" dirty="0" smtClean="0">
                          <a:solidFill>
                            <a:schemeClr val="tx1"/>
                          </a:solidFill>
                          <a:latin typeface="Arial Narrow" panose="020B0606020202030204" pitchFamily="34" charset="0"/>
                        </a:rPr>
                        <a:t> 5.5.1.1.2 in TS23.401</a:t>
                      </a:r>
                      <a:r>
                        <a:rPr lang="en-AU" sz="1200" dirty="0" smtClean="0">
                          <a:solidFill>
                            <a:schemeClr val="tx1"/>
                          </a:solidFill>
                          <a:latin typeface="Arial Narrow" panose="020B0606020202030204" pitchFamily="34" charset="0"/>
                        </a:rPr>
                        <a:t> </a:t>
                      </a:r>
                    </a:p>
                    <a:p>
                      <a:pPr>
                        <a:lnSpc>
                          <a:spcPct val="100000"/>
                        </a:lnSpc>
                        <a:spcBef>
                          <a:spcPts val="0"/>
                        </a:spcBef>
                        <a:spcAft>
                          <a:spcPts val="0"/>
                        </a:spcAft>
                      </a:pPr>
                      <a:r>
                        <a:rPr lang="en-AU" sz="1200" baseline="0" dirty="0" smtClean="0">
                          <a:solidFill>
                            <a:srgbClr val="C00000"/>
                          </a:solidFill>
                          <a:latin typeface="Arial Narrow" panose="020B0606020202030204" pitchFamily="34" charset="0"/>
                        </a:rPr>
                        <a:t>The section 5.5.1.1.3 in TS23.401 – X2 HO with SGW change – needs to be updated to describe that the source MME may need to release bearers that were not successfully switched to the new SGW.</a:t>
                      </a:r>
                      <a:endParaRPr lang="en-AU" sz="1200" dirty="0" smtClean="0">
                        <a:solidFill>
                          <a:srgbClr val="C00000"/>
                        </a:solidFill>
                        <a:latin typeface="Arial Narrow" panose="020B0606020202030204" pitchFamily="34" charset="0"/>
                      </a:endParaRPr>
                    </a:p>
                  </a:txBody>
                  <a:tcPr/>
                </a:tc>
              </a:tr>
              <a:tr h="360000">
                <a:tc vMerge="1">
                  <a:txBody>
                    <a:bodyPr/>
                    <a:lstStyle/>
                    <a:p>
                      <a:endParaRPr lang="en-AU"/>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E-UTRAN handover S1 based handover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latin typeface="Arial Narrow" panose="020B0606020202030204" pitchFamily="34" charset="0"/>
                        </a:rPr>
                        <a:t>Section 5.5.1.2.2  (S1 based HO) </a:t>
                      </a:r>
                      <a:endParaRPr lang="en-AU" sz="1200" dirty="0" smtClean="0">
                        <a:solidFill>
                          <a:schemeClr val="tx1"/>
                        </a:solidFill>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smtClean="0">
                        <a:solidFill>
                          <a:schemeClr val="tx1"/>
                        </a:solidFill>
                        <a:latin typeface="Arial Narrow" panose="020B0606020202030204" pitchFamily="34" charset="0"/>
                      </a:endParaRPr>
                    </a:p>
                  </a:txBody>
                  <a:tcPr/>
                </a:tc>
                <a:tc>
                  <a:txBody>
                    <a:bodyPr/>
                    <a:lstStyle/>
                    <a:p>
                      <a:pPr>
                        <a:lnSpc>
                          <a:spcPct val="100000"/>
                        </a:lnSpc>
                        <a:spcBef>
                          <a:spcPts val="0"/>
                        </a:spcBef>
                        <a:spcAft>
                          <a:spcPts val="0"/>
                        </a:spcAft>
                      </a:pPr>
                      <a:r>
                        <a:rPr lang="en-AU" sz="1200" dirty="0" smtClean="0">
                          <a:solidFill>
                            <a:schemeClr val="tx1"/>
                          </a:solidFill>
                          <a:latin typeface="Arial Narrow" panose="020B0606020202030204" pitchFamily="34" charset="0"/>
                        </a:rPr>
                        <a:t>17</a:t>
                      </a:r>
                      <a:endParaRPr lang="en-AU" sz="1200" dirty="0" smtClean="0">
                        <a:solidFill>
                          <a:schemeClr val="tx1"/>
                        </a:solidFill>
                        <a:latin typeface="Arial Narrow" panose="020B0606020202030204" pitchFamily="34" charset="0"/>
                      </a:endParaRPr>
                    </a:p>
                  </a:txBody>
                  <a:tcPr/>
                </a:tc>
                <a:tc>
                  <a:txBody>
                    <a:bodyPr/>
                    <a:lstStyle/>
                    <a:p>
                      <a:pPr hangingPunct="0">
                        <a:lnSpc>
                          <a:spcPct val="100000"/>
                        </a:lnSpc>
                        <a:spcBef>
                          <a:spcPts val="0"/>
                        </a:spcBef>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S1 based HO is expected</a:t>
                      </a:r>
                      <a:r>
                        <a:rPr lang="en-AU" sz="1200" baseline="0" dirty="0" smtClean="0">
                          <a:solidFill>
                            <a:srgbClr val="000000"/>
                          </a:solidFill>
                          <a:effectLst/>
                          <a:latin typeface="Arial Narrow" panose="020B0606020202030204" pitchFamily="34" charset="0"/>
                          <a:ea typeface="Times New Roman" panose="02020603050405020304" pitchFamily="18" charset="0"/>
                        </a:rPr>
                        <a:t> to be the procedure where non-homogeneity in the RAN for supporting 15 ERABs is supported; also the HO can involve target MME and/or SGW not supporting 15 EPS bearers.</a:t>
                      </a:r>
                    </a:p>
                    <a:p>
                      <a:pPr hangingPunct="0">
                        <a:lnSpc>
                          <a:spcPct val="100000"/>
                        </a:lnSpc>
                        <a:spcBef>
                          <a:spcPts val="0"/>
                        </a:spcBef>
                        <a:spcAft>
                          <a:spcPts val="0"/>
                        </a:spcAft>
                      </a:pPr>
                      <a:r>
                        <a:rPr lang="en-AU" sz="1200" baseline="0" dirty="0" smtClean="0">
                          <a:solidFill>
                            <a:srgbClr val="000000"/>
                          </a:solidFill>
                          <a:effectLst/>
                          <a:latin typeface="Arial Narrow" panose="020B0606020202030204" pitchFamily="34" charset="0"/>
                          <a:ea typeface="Times New Roman" panose="02020603050405020304" pitchFamily="18" charset="0"/>
                        </a:rPr>
                        <a:t>Some of the existing bearers may be released during the HO, if the target eNB/MME/SGW does not support 15 bearers. The GTPv2-C and S1AP protocols shall be extended to handle such cases/</a:t>
                      </a:r>
                      <a:r>
                        <a:rPr lang="en-AU" sz="1200" baseline="0" dirty="0" err="1" smtClean="0">
                          <a:solidFill>
                            <a:srgbClr val="000000"/>
                          </a:solidFill>
                          <a:effectLst/>
                          <a:latin typeface="Arial Narrow" panose="020B0606020202030204" pitchFamily="34" charset="0"/>
                          <a:ea typeface="Times New Roman" panose="02020603050405020304" pitchFamily="18" charset="0"/>
                        </a:rPr>
                        <a:t>fallback</a:t>
                      </a:r>
                      <a:r>
                        <a:rPr lang="en-AU" sz="1200" baseline="0" dirty="0" smtClean="0">
                          <a:solidFill>
                            <a:srgbClr val="000000"/>
                          </a:solidFill>
                          <a:effectLst/>
                          <a:latin typeface="Arial Narrow" panose="020B0606020202030204" pitchFamily="34" charset="0"/>
                          <a:ea typeface="Times New Roman" panose="02020603050405020304" pitchFamily="18" charset="0"/>
                        </a:rPr>
                        <a:t> to 8 bearers gracefully. </a:t>
                      </a:r>
                    </a:p>
                    <a:p>
                      <a:pPr hangingPunct="0">
                        <a:lnSpc>
                          <a:spcPct val="100000"/>
                        </a:lnSpc>
                        <a:spcBef>
                          <a:spcPts val="0"/>
                        </a:spcBef>
                        <a:spcAft>
                          <a:spcPts val="0"/>
                        </a:spcAft>
                      </a:pPr>
                      <a:r>
                        <a:rPr lang="en-AU" sz="1200" baseline="0" dirty="0" smtClean="0">
                          <a:solidFill>
                            <a:srgbClr val="000000"/>
                          </a:solidFill>
                          <a:effectLst/>
                          <a:latin typeface="Arial Narrow" panose="020B0606020202030204" pitchFamily="34" charset="0"/>
                          <a:ea typeface="Times New Roman" panose="02020603050405020304" pitchFamily="18" charset="0"/>
                        </a:rPr>
                        <a:t>The source MME shall ensure that the bearers are prioritised in line with the operator preferences.</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There are</a:t>
                      </a:r>
                      <a:r>
                        <a:rPr lang="en-AU" sz="1200" baseline="0" dirty="0" smtClean="0">
                          <a:solidFill>
                            <a:srgbClr val="000000"/>
                          </a:solidFill>
                          <a:effectLst/>
                          <a:latin typeface="Arial Narrow" panose="020B0606020202030204" pitchFamily="34" charset="0"/>
                          <a:ea typeface="Times New Roman" panose="02020603050405020304" pitchFamily="18" charset="0"/>
                        </a:rPr>
                        <a:t> several steps impacted, which will be treated entirely on the protocol level (these have to do with the encoding of bearer lists) – these shall be handled by CT4 and RAN3 groups on stage3 level</a:t>
                      </a:r>
                    </a:p>
                    <a:p>
                      <a:pPr hangingPunct="0">
                        <a:spcAft>
                          <a:spcPts val="0"/>
                        </a:spcAft>
                      </a:pPr>
                      <a:r>
                        <a:rPr lang="en-AU" sz="1200" baseline="0" dirty="0" smtClean="0">
                          <a:solidFill>
                            <a:srgbClr val="000000"/>
                          </a:solidFill>
                          <a:effectLst/>
                          <a:latin typeface="Arial Narrow" panose="020B0606020202030204" pitchFamily="34" charset="0"/>
                          <a:ea typeface="Times New Roman" panose="02020603050405020304" pitchFamily="18" charset="0"/>
                        </a:rPr>
                        <a:t>However the bearer release in cases impacts the procedure, and should be indicated in stag2 flow. </a:t>
                      </a:r>
                      <a:r>
                        <a:rPr lang="en-AU" sz="1200" b="0" baseline="0" dirty="0" smtClean="0">
                          <a:solidFill>
                            <a:srgbClr val="C00000"/>
                          </a:solidFill>
                          <a:effectLst/>
                          <a:latin typeface="Arial Narrow" panose="020B0606020202030204" pitchFamily="34" charset="0"/>
                          <a:ea typeface="Times New Roman" panose="02020603050405020304" pitchFamily="18" charset="0"/>
                        </a:rPr>
                        <a:t>We propose to add text description that the source MME shall release bearer that have not been preserved.</a:t>
                      </a:r>
                      <a:endParaRPr lang="en-AU" sz="1200" dirty="0" smtClean="0">
                        <a:solidFill>
                          <a:schemeClr val="tx1"/>
                        </a:solidFill>
                        <a:latin typeface="Arial Narrow" panose="020B0606020202030204" pitchFamily="34" charset="0"/>
                      </a:endParaRPr>
                    </a:p>
                  </a:txBody>
                  <a:tcPr/>
                </a:tc>
              </a:tr>
              <a:tr h="36000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AU" sz="500" dirty="0" smtClean="0">
                        <a:solidFill>
                          <a:schemeClr val="tx1"/>
                        </a:solidFill>
                        <a:latin typeface="Arial Narrow" panose="020B0606020202030204" pitchFamily="34" charset="0"/>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E-UTRAN to UTRAN/GERAN handover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aseline="0" dirty="0" smtClean="0">
                          <a:solidFill>
                            <a:schemeClr val="tx1"/>
                          </a:solidFill>
                          <a:latin typeface="Arial Narrow" panose="020B0606020202030204" pitchFamily="34" charset="0"/>
                        </a:rPr>
                        <a:t>TS 23.401 sections 5.5.2.1 (HO to UTRAN with S4 SGSN), 5.5.2.3 (HO to GERAN w/ S4 SGSN), D.3.3 (hard HO &amp; SNRS relocation), D.3.7 (HO to GERAN w/ </a:t>
                      </a:r>
                      <a:r>
                        <a:rPr lang="en-AU" sz="1200" baseline="0" dirty="0" err="1" smtClean="0">
                          <a:solidFill>
                            <a:schemeClr val="tx1"/>
                          </a:solidFill>
                          <a:latin typeface="Arial Narrow" panose="020B0606020202030204" pitchFamily="34" charset="0"/>
                        </a:rPr>
                        <a:t>Gn</a:t>
                      </a:r>
                      <a:r>
                        <a:rPr lang="en-AU" sz="1200" baseline="0" dirty="0" smtClean="0">
                          <a:solidFill>
                            <a:schemeClr val="tx1"/>
                          </a:solidFill>
                          <a:latin typeface="Arial Narrow" panose="020B0606020202030204" pitchFamily="34" charset="0"/>
                        </a:rPr>
                        <a:t>)</a:t>
                      </a:r>
                      <a:endParaRPr lang="en-AU" sz="1200" dirty="0" smtClean="0">
                        <a:solidFill>
                          <a:schemeClr val="tx1"/>
                        </a:solidFill>
                        <a:latin typeface="Arial Narrow" panose="020B0606020202030204" pitchFamily="34" charset="0"/>
                      </a:endParaRPr>
                    </a:p>
                  </a:txBody>
                  <a:tcPr/>
                </a:tc>
                <a:tc>
                  <a:txBody>
                    <a:bodyPr/>
                    <a:lstStyle/>
                    <a:p>
                      <a:pPr>
                        <a:lnSpc>
                          <a:spcPct val="100000"/>
                        </a:lnSpc>
                        <a:spcBef>
                          <a:spcPts val="0"/>
                        </a:spcBef>
                        <a:spcAft>
                          <a:spcPts val="0"/>
                        </a:spcAft>
                      </a:pPr>
                      <a:r>
                        <a:rPr lang="en-AU" sz="1200" dirty="0" smtClean="0">
                          <a:solidFill>
                            <a:schemeClr val="tx1"/>
                          </a:solidFill>
                          <a:latin typeface="Arial Narrow" panose="020B0606020202030204" pitchFamily="34" charset="0"/>
                        </a:rPr>
                        <a:t>18-24</a:t>
                      </a:r>
                      <a:endParaRPr lang="en-AU" sz="1200" dirty="0" smtClean="0">
                        <a:solidFill>
                          <a:schemeClr val="tx1"/>
                        </a:solidFill>
                        <a:latin typeface="Arial Narrow" panose="020B0606020202030204" pitchFamily="34" charset="0"/>
                      </a:endParaRPr>
                    </a:p>
                  </a:txBody>
                  <a:tcPr/>
                </a:tc>
                <a:tc>
                  <a:txBody>
                    <a:bodyPr/>
                    <a:lstStyle/>
                    <a:p>
                      <a:pPr hangingPunct="0">
                        <a:lnSpc>
                          <a:spcPct val="100000"/>
                        </a:lnSpc>
                        <a:spcBef>
                          <a:spcPts val="0"/>
                        </a:spcBef>
                        <a:spcAft>
                          <a:spcPts val="0"/>
                        </a:spcAft>
                      </a:pPr>
                      <a:r>
                        <a:rPr lang="en-AU" sz="1200" dirty="0" smtClean="0">
                          <a:solidFill>
                            <a:srgbClr val="000000"/>
                          </a:solidFill>
                          <a:effectLst/>
                          <a:latin typeface="Arial Narrow" panose="020B0606020202030204" pitchFamily="34" charset="0"/>
                          <a:ea typeface="SimSun" panose="02010600030101010101" pitchFamily="2" charset="-122"/>
                        </a:rPr>
                        <a:t>The SGSN can formally support</a:t>
                      </a:r>
                      <a:r>
                        <a:rPr lang="en-AU" sz="1200" baseline="0" dirty="0" smtClean="0">
                          <a:solidFill>
                            <a:srgbClr val="000000"/>
                          </a:solidFill>
                          <a:effectLst/>
                          <a:latin typeface="Arial Narrow" panose="020B0606020202030204" pitchFamily="34" charset="0"/>
                          <a:ea typeface="SimSun" panose="02010600030101010101" pitchFamily="2" charset="-122"/>
                        </a:rPr>
                        <a:t> </a:t>
                      </a:r>
                      <a:r>
                        <a:rPr lang="en-AU" sz="1200" dirty="0" smtClean="0">
                          <a:solidFill>
                            <a:srgbClr val="000000"/>
                          </a:solidFill>
                          <a:effectLst/>
                          <a:latin typeface="Arial Narrow" panose="020B0606020202030204" pitchFamily="34" charset="0"/>
                          <a:ea typeface="SimSun" panose="02010600030101010101" pitchFamily="2" charset="-122"/>
                        </a:rPr>
                        <a:t>. </a:t>
                      </a:r>
                      <a:endParaRPr lang="en-AU" sz="1200" dirty="0">
                        <a:solidFill>
                          <a:srgbClr val="000000"/>
                        </a:solidFill>
                        <a:effectLst/>
                        <a:latin typeface="Arial Narrow" panose="020B0606020202030204" pitchFamily="34" charset="0"/>
                        <a:ea typeface="Times New Roman" panose="02020603050405020304" pitchFamily="18" charset="0"/>
                      </a:endParaRPr>
                    </a:p>
                    <a:p>
                      <a:pPr hangingPunct="0">
                        <a:lnSpc>
                          <a:spcPct val="100000"/>
                        </a:lnSpc>
                        <a:spcBef>
                          <a:spcPts val="0"/>
                        </a:spcBef>
                        <a:spcAft>
                          <a:spcPts val="0"/>
                        </a:spcAft>
                      </a:pPr>
                      <a:r>
                        <a:rPr lang="en-AU" sz="1200" dirty="0">
                          <a:solidFill>
                            <a:srgbClr val="000000"/>
                          </a:solidFill>
                          <a:effectLst/>
                          <a:latin typeface="Arial Narrow" panose="020B0606020202030204" pitchFamily="34" charset="0"/>
                          <a:ea typeface="SimSun" panose="02010600030101010101" pitchFamily="2" charset="-122"/>
                        </a:rPr>
                        <a:t> </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a:lnSpc>
                          <a:spcPct val="100000"/>
                        </a:lnSpc>
                        <a:spcBef>
                          <a:spcPts val="0"/>
                        </a:spcBef>
                        <a:spcAft>
                          <a:spcPts val="0"/>
                        </a:spcAft>
                      </a:pPr>
                      <a:endParaRPr lang="en-AU" sz="1200" dirty="0" smtClean="0">
                        <a:solidFill>
                          <a:schemeClr val="tx1"/>
                        </a:solidFill>
                        <a:latin typeface="Arial Narrow" panose="020B0606020202030204" pitchFamily="34" charset="0"/>
                      </a:endParaRPr>
                    </a:p>
                  </a:txBody>
                  <a:tcPr/>
                </a:tc>
              </a:tr>
            </a:tbl>
          </a:graphicData>
        </a:graphic>
      </p:graphicFrame>
    </p:spTree>
    <p:extLst>
      <p:ext uri="{BB962C8B-B14F-4D97-AF65-F5344CB8AC3E}">
        <p14:creationId xmlns:p14="http://schemas.microsoft.com/office/powerpoint/2010/main" val="3526875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77" y="99458"/>
            <a:ext cx="11302408" cy="863408"/>
          </a:xfrm>
        </p:spPr>
        <p:txBody>
          <a:bodyPr>
            <a:normAutofit fontScale="90000"/>
          </a:bodyPr>
          <a:lstStyle/>
          <a:p>
            <a:pPr>
              <a:lnSpc>
                <a:spcPct val="80000"/>
              </a:lnSpc>
            </a:pPr>
            <a:r>
              <a:rPr lang="en-AU" dirty="0"/>
              <a:t>Impacted </a:t>
            </a:r>
            <a:r>
              <a:rPr lang="en-AU" dirty="0" smtClean="0"/>
              <a:t>procedures: </a:t>
            </a:r>
            <a:r>
              <a:rPr lang="en-AU" dirty="0" smtClean="0"/>
              <a:t>X2 based </a:t>
            </a:r>
            <a:r>
              <a:rPr lang="en-AU" dirty="0" smtClean="0"/>
              <a:t>handover / RAN view</a:t>
            </a:r>
            <a:br>
              <a:rPr lang="en-AU" dirty="0" smtClean="0"/>
            </a:br>
            <a:r>
              <a:rPr lang="en-AU" dirty="0" smtClean="0"/>
              <a:t>(Only background info for SA2)</a:t>
            </a:r>
            <a:endParaRPr lang="en-AU"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7" name="Picture 6"/>
          <p:cNvPicPr>
            <a:picLocks noChangeAspect="1"/>
          </p:cNvPicPr>
          <p:nvPr/>
        </p:nvPicPr>
        <p:blipFill rotWithShape="1">
          <a:blip r:embed="rId2"/>
          <a:srcRect b="7163"/>
          <a:stretch/>
        </p:blipFill>
        <p:spPr>
          <a:xfrm>
            <a:off x="88777" y="1062130"/>
            <a:ext cx="5407783" cy="5795870"/>
          </a:xfrm>
          <a:prstGeom prst="rect">
            <a:avLst/>
          </a:prstGeom>
        </p:spPr>
      </p:pic>
      <p:sp>
        <p:nvSpPr>
          <p:cNvPr id="8" name="Oval 7"/>
          <p:cNvSpPr/>
          <p:nvPr/>
        </p:nvSpPr>
        <p:spPr>
          <a:xfrm>
            <a:off x="1665254" y="2377045"/>
            <a:ext cx="1988598"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04955" y="1086297"/>
            <a:ext cx="5841506" cy="5078313"/>
          </a:xfrm>
          <a:prstGeom prst="rect">
            <a:avLst/>
          </a:prstGeom>
          <a:noFill/>
        </p:spPr>
        <p:txBody>
          <a:bodyPr wrap="square" rtlCol="0">
            <a:spAutoFit/>
          </a:bodyPr>
          <a:lstStyle/>
          <a:p>
            <a:pPr marL="285750" indent="-285750">
              <a:buFont typeface="Arial" panose="020B0604020202020204" pitchFamily="34" charset="0"/>
              <a:buChar char="•"/>
            </a:pPr>
            <a:r>
              <a:rPr lang="en-AU" sz="1200" dirty="0">
                <a:latin typeface="Arial" panose="020B0604020202020204" pitchFamily="34" charset="0"/>
                <a:cs typeface="Arial" panose="020B0604020202020204" pitchFamily="34" charset="0"/>
              </a:rPr>
              <a:t>Section 10.1.2.1 in TS 36.300 (maintained by RAN2) describes the X2 based </a:t>
            </a:r>
            <a:r>
              <a:rPr lang="en-AU" sz="1200" dirty="0" smtClean="0">
                <a:latin typeface="Arial" panose="020B0604020202020204" pitchFamily="34" charset="0"/>
                <a:cs typeface="Arial" panose="020B0604020202020204" pitchFamily="34" charset="0"/>
              </a:rPr>
              <a:t>HO, while </a:t>
            </a:r>
            <a:r>
              <a:rPr lang="en-AU" sz="1200" dirty="0">
                <a:latin typeface="Arial" panose="020B0604020202020204" pitchFamily="34" charset="0"/>
                <a:cs typeface="Arial" panose="020B0604020202020204" pitchFamily="34" charset="0"/>
              </a:rPr>
              <a:t>the X2 interface protocol, </a:t>
            </a:r>
            <a:r>
              <a:rPr lang="en-AU" sz="1200" dirty="0" smtClean="0">
                <a:latin typeface="Arial" panose="020B0604020202020204" pitchFamily="34" charset="0"/>
                <a:cs typeface="Arial" panose="020B0604020202020204" pitchFamily="34" charset="0"/>
              </a:rPr>
              <a:t>defined in </a:t>
            </a:r>
            <a:r>
              <a:rPr lang="en-AU" sz="1200" dirty="0">
                <a:latin typeface="Arial" panose="020B0604020202020204" pitchFamily="34" charset="0"/>
                <a:cs typeface="Arial" panose="020B0604020202020204" pitchFamily="34" charset="0"/>
              </a:rPr>
              <a:t>TS 36.423 (by RAN3).  </a:t>
            </a:r>
          </a:p>
          <a:p>
            <a:pPr marL="285750" indent="-285750">
              <a:buFont typeface="Arial" panose="020B0604020202020204" pitchFamily="34" charset="0"/>
              <a:buChar char="•"/>
            </a:pPr>
            <a:r>
              <a:rPr lang="en-AU" sz="1200" dirty="0" smtClean="0">
                <a:latin typeface="Arial" panose="020B0604020202020204" pitchFamily="34" charset="0"/>
                <a:cs typeface="Arial" panose="020B0604020202020204" pitchFamily="34" charset="0"/>
              </a:rPr>
              <a:t>The </a:t>
            </a:r>
            <a:r>
              <a:rPr lang="en-AU" sz="1200" dirty="0" smtClean="0">
                <a:latin typeface="Arial" panose="020B0604020202020204" pitchFamily="34" charset="0"/>
                <a:cs typeface="Arial" panose="020B0604020202020204" pitchFamily="34" charset="0"/>
              </a:rPr>
              <a:t>handover is handled by the </a:t>
            </a:r>
            <a:r>
              <a:rPr lang="en-AU" sz="1200" dirty="0" err="1" smtClean="0">
                <a:latin typeface="Arial" panose="020B0604020202020204" pitchFamily="34" charset="0"/>
                <a:cs typeface="Arial" panose="020B0604020202020204" pitchFamily="34" charset="0"/>
              </a:rPr>
              <a:t>eNBs</a:t>
            </a:r>
            <a:r>
              <a:rPr lang="en-AU" sz="1200" dirty="0" smtClean="0">
                <a:latin typeface="Arial" panose="020B0604020202020204" pitchFamily="34" charset="0"/>
                <a:cs typeface="Arial" panose="020B0604020202020204" pitchFamily="34" charset="0"/>
              </a:rPr>
              <a:t> without core network involvement  i.e. any difference between the source and target eNB capabilities must be handled by the RAN between these </a:t>
            </a:r>
            <a:r>
              <a:rPr lang="en-AU" sz="1200" dirty="0" err="1" smtClean="0">
                <a:latin typeface="Arial" panose="020B0604020202020204" pitchFamily="34" charset="0"/>
                <a:cs typeface="Arial" panose="020B0604020202020204" pitchFamily="34" charset="0"/>
              </a:rPr>
              <a:t>eNBs</a:t>
            </a:r>
            <a:endParaRPr lang="en-AU" sz="1200" dirty="0" smtClean="0">
              <a:latin typeface="Arial" panose="020B0604020202020204" pitchFamily="34" charset="0"/>
              <a:cs typeface="Arial" panose="020B0604020202020204" pitchFamily="34" charset="0"/>
            </a:endParaRPr>
          </a:p>
          <a:p>
            <a:r>
              <a:rPr lang="en-AU" sz="1200" b="1" dirty="0" smtClean="0">
                <a:latin typeface="Arial" panose="020B0604020202020204" pitchFamily="34" charset="0"/>
                <a:cs typeface="Arial" panose="020B0604020202020204" pitchFamily="34" charset="0"/>
              </a:rPr>
              <a:t>High level impacts</a:t>
            </a:r>
          </a:p>
          <a:p>
            <a:pPr marL="285750" indent="-285750">
              <a:buFont typeface="Arial" panose="020B0604020202020204" pitchFamily="34" charset="0"/>
              <a:buChar char="•"/>
            </a:pPr>
            <a:r>
              <a:rPr lang="en-AU" sz="1200" dirty="0" smtClean="0">
                <a:latin typeface="Arial" panose="020B0604020202020204" pitchFamily="34" charset="0"/>
                <a:cs typeface="Arial" panose="020B0604020202020204" pitchFamily="34" charset="0"/>
              </a:rPr>
              <a:t>Some of the bearers may be released, if the source eNB supports 15 bearers but the target eNB does not.</a:t>
            </a:r>
          </a:p>
          <a:p>
            <a:pPr marL="285750" indent="-285750">
              <a:buFont typeface="Arial" panose="020B0604020202020204" pitchFamily="34" charset="0"/>
              <a:buChar char="•"/>
            </a:pPr>
            <a:r>
              <a:rPr lang="en-AU" sz="1200" b="1" dirty="0" smtClean="0">
                <a:solidFill>
                  <a:srgbClr val="C00000"/>
                </a:solidFill>
                <a:latin typeface="Arial" panose="020B0604020202020204" pitchFamily="34" charset="0"/>
                <a:cs typeface="Arial" panose="020B0604020202020204" pitchFamily="34" charset="0"/>
              </a:rPr>
              <a:t>The current assumption used in SA2 is that this scenario does not need to be supported, therefore it would be OUT OF SCOPE, not just in SA2, but also in RAN WGs. However, the minimum level of homogeneity for supporting 15 bearers in E-UTRAN is up to the RAN groups to be decided.</a:t>
            </a:r>
            <a:endParaRPr lang="en-AU" sz="1200" b="1" dirty="0" smtClean="0">
              <a:latin typeface="Arial" panose="020B0604020202020204" pitchFamily="34" charset="0"/>
              <a:cs typeface="Arial" panose="020B0604020202020204" pitchFamily="34" charset="0"/>
            </a:endParaRPr>
          </a:p>
          <a:p>
            <a:r>
              <a:rPr lang="en-AU" sz="1200" b="1" dirty="0" smtClean="0">
                <a:latin typeface="Arial" panose="020B0604020202020204" pitchFamily="34" charset="0"/>
                <a:cs typeface="Arial" panose="020B0604020202020204" pitchFamily="34" charset="0"/>
              </a:rPr>
              <a:t>Impacted </a:t>
            </a:r>
            <a:r>
              <a:rPr lang="en-AU" sz="1200" b="1" dirty="0">
                <a:latin typeface="Arial" panose="020B0604020202020204" pitchFamily="34" charset="0"/>
                <a:cs typeface="Arial" panose="020B0604020202020204" pitchFamily="34" charset="0"/>
              </a:rPr>
              <a:t>steps</a:t>
            </a:r>
            <a:endParaRPr lang="en-AU" sz="1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AU" sz="1200" dirty="0" smtClean="0">
                <a:latin typeface="Arial" panose="020B0604020202020204" pitchFamily="34" charset="0"/>
                <a:cs typeface="Arial" panose="020B0604020202020204" pitchFamily="34" charset="0"/>
              </a:rPr>
              <a:t>Step4 (Handover request) </a:t>
            </a:r>
            <a:r>
              <a:rPr lang="en-AU" sz="1200" dirty="0" smtClean="0">
                <a:latin typeface="Arial" panose="020B0604020202020204" pitchFamily="34" charset="0"/>
                <a:cs typeface="Arial" panose="020B0604020202020204" pitchFamily="34" charset="0"/>
              </a:rPr>
              <a:t>is </a:t>
            </a:r>
            <a:r>
              <a:rPr lang="en-AU" sz="1200" dirty="0" smtClean="0">
                <a:latin typeface="Arial" panose="020B0604020202020204" pitchFamily="34" charset="0"/>
                <a:cs typeface="Arial" panose="020B0604020202020204" pitchFamily="34" charset="0"/>
              </a:rPr>
              <a:t>used to provide the list of all </a:t>
            </a:r>
            <a:r>
              <a:rPr lang="en-AU" sz="1200" dirty="0" smtClean="0">
                <a:latin typeface="Arial" panose="020B0604020202020204" pitchFamily="34" charset="0"/>
                <a:cs typeface="Arial" panose="020B0604020202020204" pitchFamily="34" charset="0"/>
              </a:rPr>
              <a:t>the ERABs to be </a:t>
            </a:r>
            <a:r>
              <a:rPr lang="en-AU" sz="1200" dirty="0" smtClean="0">
                <a:latin typeface="Arial" panose="020B0604020202020204" pitchFamily="34" charset="0"/>
                <a:cs typeface="Arial" panose="020B0604020202020204" pitchFamily="34" charset="0"/>
              </a:rPr>
              <a:t>setup in the target eNB </a:t>
            </a:r>
            <a:r>
              <a:rPr lang="en-AU" sz="1200" dirty="0" smtClean="0">
                <a:latin typeface="Arial" panose="020B0604020202020204" pitchFamily="34" charset="0"/>
                <a:cs typeface="Arial" panose="020B0604020202020204" pitchFamily="34" charset="0"/>
              </a:rPr>
              <a:t>(see 9.1.1.1 of TSS36.423</a:t>
            </a:r>
            <a:r>
              <a:rPr lang="en-AU" sz="1200" dirty="0" smtClean="0">
                <a:latin typeface="Arial" panose="020B0604020202020204" pitchFamily="34" charset="0"/>
                <a:cs typeface="Arial" panose="020B0604020202020204" pitchFamily="34" charset="0"/>
              </a:rPr>
              <a:t>). </a:t>
            </a:r>
            <a:r>
              <a:rPr lang="en-AU" sz="1200" dirty="0" smtClean="0">
                <a:latin typeface="Arial" panose="020B0604020202020204" pitchFamily="34" charset="0"/>
                <a:cs typeface="Arial" panose="020B0604020202020204" pitchFamily="34" charset="0"/>
              </a:rPr>
              <a:t>In order to support the graceful completion of the procedure, in case when the target eNB cannot interpret the full bearer list /a legacy node is not expected to receive/process more than 8 bearers for a UE), the X2AP protocol should be extended so that bearers above 8</a:t>
            </a:r>
            <a:r>
              <a:rPr lang="en-AU" sz="1200" dirty="0" smtClean="0">
                <a:latin typeface="Arial" panose="020B0604020202020204" pitchFamily="34" charset="0"/>
                <a:cs typeface="Arial" panose="020B0604020202020204" pitchFamily="34" charset="0"/>
              </a:rPr>
              <a:t> should be carried in new optional information elements.  </a:t>
            </a:r>
            <a:endParaRPr lang="en-AU" sz="12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AU" sz="1200" dirty="0" smtClean="0">
                <a:latin typeface="Arial" panose="020B0604020202020204" pitchFamily="34" charset="0"/>
                <a:cs typeface="Arial" panose="020B0604020202020204" pitchFamily="34" charset="0"/>
              </a:rPr>
              <a:t>If not all bearers are handed over, the source eNB shall release those that failed to be handed over. </a:t>
            </a:r>
            <a:r>
              <a:rPr lang="en-AU" sz="1200" dirty="0" smtClean="0">
                <a:latin typeface="Arial" panose="020B0604020202020204" pitchFamily="34" charset="0"/>
                <a:cs typeface="Arial" panose="020B0604020202020204" pitchFamily="34" charset="0"/>
              </a:rPr>
              <a:t>From </a:t>
            </a:r>
            <a:r>
              <a:rPr lang="en-AU" sz="1200" dirty="0" smtClean="0">
                <a:latin typeface="Arial" panose="020B0604020202020204" pitchFamily="34" charset="0"/>
                <a:cs typeface="Arial" panose="020B0604020202020204" pitchFamily="34" charset="0"/>
              </a:rPr>
              <a:t>the core network perspective, the outcome is that the path update (to SGW) is combined with bearer releases</a:t>
            </a:r>
          </a:p>
          <a:p>
            <a:pPr marL="285750" indent="-285750">
              <a:buFont typeface="Arial" panose="020B0604020202020204" pitchFamily="34" charset="0"/>
              <a:buChar char="•"/>
            </a:pPr>
            <a:r>
              <a:rPr lang="en-AU" sz="1200" dirty="0" smtClean="0">
                <a:latin typeface="Arial" panose="020B0604020202020204" pitchFamily="34" charset="0"/>
                <a:cs typeface="Arial" panose="020B0604020202020204" pitchFamily="34" charset="0"/>
              </a:rPr>
              <a:t>See </a:t>
            </a:r>
            <a:r>
              <a:rPr lang="en-AU" sz="1200" dirty="0" smtClean="0">
                <a:latin typeface="Arial" panose="020B0604020202020204" pitchFamily="34" charset="0"/>
                <a:cs typeface="Arial" panose="020B0604020202020204" pitchFamily="34" charset="0"/>
              </a:rPr>
              <a:t>TS 23.401 related change for the same procedure in next </a:t>
            </a:r>
            <a:r>
              <a:rPr lang="en-AU" sz="1200" dirty="0" smtClean="0">
                <a:latin typeface="Arial" panose="020B0604020202020204" pitchFamily="34" charset="0"/>
                <a:cs typeface="Arial" panose="020B0604020202020204" pitchFamily="34" charset="0"/>
              </a:rPr>
              <a:t>slide</a:t>
            </a:r>
          </a:p>
          <a:p>
            <a:pPr marL="285750" indent="-285750">
              <a:buFont typeface="Arial" panose="020B0604020202020204" pitchFamily="34" charset="0"/>
              <a:buChar char="•"/>
            </a:pPr>
            <a:r>
              <a:rPr lang="en-AU" sz="1200" b="1" dirty="0" smtClean="0">
                <a:solidFill>
                  <a:srgbClr val="C00000"/>
                </a:solidFill>
                <a:latin typeface="Arial" panose="020B0604020202020204" pitchFamily="34" charset="0"/>
                <a:cs typeface="Arial" panose="020B0604020202020204" pitchFamily="34" charset="0"/>
              </a:rPr>
              <a:t>As the assumption is that supporting X2 based HO across </a:t>
            </a:r>
            <a:r>
              <a:rPr lang="en-AU" sz="1200" b="1" dirty="0" err="1" smtClean="0">
                <a:solidFill>
                  <a:srgbClr val="C00000"/>
                </a:solidFill>
                <a:latin typeface="Arial" panose="020B0604020202020204" pitchFamily="34" charset="0"/>
                <a:cs typeface="Arial" panose="020B0604020202020204" pitchFamily="34" charset="0"/>
              </a:rPr>
              <a:t>eNBs</a:t>
            </a:r>
            <a:r>
              <a:rPr lang="en-AU" sz="1200" b="1" dirty="0" smtClean="0">
                <a:solidFill>
                  <a:srgbClr val="C00000"/>
                </a:solidFill>
                <a:latin typeface="Arial" panose="020B0604020202020204" pitchFamily="34" charset="0"/>
                <a:cs typeface="Arial" panose="020B0604020202020204" pitchFamily="34" charset="0"/>
              </a:rPr>
              <a:t> that support different number of EPS bearers is out of scope (subject to RAN decision), at this stage there is no change suggested in any TSs. </a:t>
            </a:r>
            <a:endParaRPr lang="en-AU" sz="1200" b="1" dirty="0">
              <a:solidFill>
                <a:srgbClr val="C00000"/>
              </a:solidFill>
              <a:latin typeface="Arial" panose="020B0604020202020204" pitchFamily="34" charset="0"/>
              <a:cs typeface="Arial" panose="020B0604020202020204" pitchFamily="34" charset="0"/>
            </a:endParaRPr>
          </a:p>
        </p:txBody>
      </p:sp>
      <p:sp>
        <p:nvSpPr>
          <p:cNvPr id="9" name="Oval 8"/>
          <p:cNvSpPr/>
          <p:nvPr/>
        </p:nvSpPr>
        <p:spPr>
          <a:xfrm>
            <a:off x="1798369" y="6365288"/>
            <a:ext cx="1988598" cy="3425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00458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89526" y="1355448"/>
            <a:ext cx="5563987" cy="4525776"/>
          </a:xfrm>
          <a:prstGeom prst="rect">
            <a:avLst/>
          </a:prstGeom>
        </p:spPr>
      </p:pic>
      <p:sp>
        <p:nvSpPr>
          <p:cNvPr id="2" name="Title 1"/>
          <p:cNvSpPr>
            <a:spLocks noGrp="1"/>
          </p:cNvSpPr>
          <p:nvPr>
            <p:ph type="title"/>
          </p:nvPr>
        </p:nvSpPr>
        <p:spPr>
          <a:xfrm>
            <a:off x="427709" y="253007"/>
            <a:ext cx="11251608" cy="522642"/>
          </a:xfrm>
        </p:spPr>
        <p:txBody>
          <a:bodyPr>
            <a:noAutofit/>
          </a:bodyPr>
          <a:lstStyle/>
          <a:p>
            <a:r>
              <a:rPr lang="en-AU" sz="3200" dirty="0"/>
              <a:t>Impacted procedures : </a:t>
            </a:r>
            <a:r>
              <a:rPr lang="en-GB" sz="3200" dirty="0"/>
              <a:t>X2-based handover without Serving GW </a:t>
            </a:r>
            <a:r>
              <a:rPr lang="en-GB" sz="3200" dirty="0" smtClean="0"/>
              <a:t>relocation </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308324"/>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5.5.1.1.2 of </a:t>
            </a:r>
            <a:r>
              <a:rPr lang="en-AU" sz="1600" dirty="0"/>
              <a:t>TS 23.401 </a:t>
            </a:r>
            <a:endParaRPr lang="en-AU" sz="1600" dirty="0" smtClean="0"/>
          </a:p>
          <a:p>
            <a:r>
              <a:rPr lang="en-AU" sz="1600" b="1" dirty="0"/>
              <a:t>High level impact</a:t>
            </a:r>
            <a:endParaRPr lang="en-AU" sz="1600" dirty="0" smtClean="0"/>
          </a:p>
          <a:p>
            <a:pPr marL="285750" indent="-285750">
              <a:buFont typeface="Arial" panose="020B0604020202020204" pitchFamily="34" charset="0"/>
              <a:buChar char="•"/>
            </a:pPr>
            <a:r>
              <a:rPr lang="en-AU" sz="1600" dirty="0" smtClean="0"/>
              <a:t>As described in the previous slide, we assume that the </a:t>
            </a:r>
            <a:r>
              <a:rPr lang="en-AU" sz="1600" dirty="0" err="1" smtClean="0"/>
              <a:t>eNBs</a:t>
            </a:r>
            <a:r>
              <a:rPr lang="en-AU" sz="1600" dirty="0" smtClean="0"/>
              <a:t> both support 15 EPS bearers (or neither of them does), i.e. there is no impact from </a:t>
            </a:r>
            <a:r>
              <a:rPr lang="en-AU" sz="1600" dirty="0" err="1" smtClean="0"/>
              <a:t>eNBs</a:t>
            </a:r>
            <a:endParaRPr lang="en-AU" sz="1600" dirty="0" smtClean="0"/>
          </a:p>
          <a:p>
            <a:pPr marL="285750" indent="-285750">
              <a:buFont typeface="Arial" panose="020B0604020202020204" pitchFamily="34" charset="0"/>
              <a:buChar char="•"/>
            </a:pPr>
            <a:r>
              <a:rPr lang="en-AU" sz="1600" dirty="0" smtClean="0"/>
              <a:t>With that assumption, </a:t>
            </a:r>
            <a:r>
              <a:rPr lang="en-AU" sz="1600" dirty="0" smtClean="0">
                <a:solidFill>
                  <a:srgbClr val="C00000"/>
                </a:solidFill>
              </a:rPr>
              <a:t>there is no impact to this example procedure, as there is no new node involved in the core network either.</a:t>
            </a:r>
            <a:endParaRPr lang="en-AU" sz="1600" dirty="0" smtClean="0">
              <a:solidFill>
                <a:srgbClr val="C00000"/>
              </a:solidFill>
            </a:endParaRPr>
          </a:p>
          <a:p>
            <a:endParaRPr lang="en-AU" sz="1600" dirty="0"/>
          </a:p>
        </p:txBody>
      </p:sp>
    </p:spTree>
    <p:extLst>
      <p:ext uri="{BB962C8B-B14F-4D97-AF65-F5344CB8AC3E}">
        <p14:creationId xmlns:p14="http://schemas.microsoft.com/office/powerpoint/2010/main" val="332487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8010" y="1186171"/>
            <a:ext cx="5878009" cy="4830645"/>
          </a:xfrm>
          <a:prstGeom prst="rect">
            <a:avLst/>
          </a:prstGeom>
        </p:spPr>
      </p:pic>
      <p:sp>
        <p:nvSpPr>
          <p:cNvPr id="2" name="Title 1"/>
          <p:cNvSpPr>
            <a:spLocks noGrp="1"/>
          </p:cNvSpPr>
          <p:nvPr>
            <p:ph type="title"/>
          </p:nvPr>
        </p:nvSpPr>
        <p:spPr>
          <a:xfrm>
            <a:off x="427709" y="253007"/>
            <a:ext cx="11251608" cy="522642"/>
          </a:xfrm>
        </p:spPr>
        <p:txBody>
          <a:bodyPr>
            <a:noAutofit/>
          </a:bodyPr>
          <a:lstStyle/>
          <a:p>
            <a:r>
              <a:rPr lang="en-AU" sz="3200" dirty="0"/>
              <a:t>Impacted procedures : </a:t>
            </a:r>
            <a:r>
              <a:rPr lang="en-GB" sz="3200" dirty="0"/>
              <a:t>X2-based handover </a:t>
            </a:r>
            <a:r>
              <a:rPr lang="en-GB" sz="3200" dirty="0" smtClean="0"/>
              <a:t>with </a:t>
            </a:r>
            <a:r>
              <a:rPr lang="en-GB" sz="3200" dirty="0"/>
              <a:t>Serving GW relocation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066020" y="866576"/>
            <a:ext cx="5998734" cy="5909310"/>
          </a:xfrm>
          <a:prstGeom prst="rect">
            <a:avLst/>
          </a:prstGeom>
          <a:noFill/>
        </p:spPr>
        <p:txBody>
          <a:bodyPr wrap="square" rtlCol="0">
            <a:spAutoFit/>
          </a:bodyPr>
          <a:lstStyle/>
          <a:p>
            <a:pPr marL="285750" indent="-285750">
              <a:buFont typeface="Arial" panose="020B0604020202020204" pitchFamily="34" charset="0"/>
              <a:buChar char="•"/>
            </a:pPr>
            <a:r>
              <a:rPr lang="en-AU" sz="1400" dirty="0"/>
              <a:t>S</a:t>
            </a:r>
            <a:r>
              <a:rPr lang="en-AU" sz="1400" dirty="0" smtClean="0"/>
              <a:t>ection 5.5.1.1.3 of </a:t>
            </a:r>
            <a:r>
              <a:rPr lang="en-AU" sz="1400" dirty="0"/>
              <a:t>TS </a:t>
            </a:r>
            <a:r>
              <a:rPr lang="en-AU" sz="1400" dirty="0" smtClean="0"/>
              <a:t>23.401</a:t>
            </a:r>
            <a:endParaRPr lang="en-AU" sz="1400" dirty="0" smtClean="0"/>
          </a:p>
          <a:p>
            <a:r>
              <a:rPr lang="en-AU" sz="1400" b="1" dirty="0"/>
              <a:t>High level impact</a:t>
            </a:r>
            <a:endParaRPr lang="en-AU" sz="1400" dirty="0" smtClean="0"/>
          </a:p>
          <a:p>
            <a:pPr marL="285750" lvl="0" indent="-285750" hangingPunct="0">
              <a:buFont typeface="Arial" panose="020B0604020202020204" pitchFamily="34" charset="0"/>
              <a:buChar char="•"/>
              <a:defRPr/>
            </a:pPr>
            <a:r>
              <a:rPr lang="en-AU" sz="1400" dirty="0">
                <a:solidFill>
                  <a:srgbClr val="000000"/>
                </a:solidFill>
                <a:latin typeface="Arial Narrow" panose="020B0606020202030204" pitchFamily="34" charset="0"/>
                <a:ea typeface="SimSun" panose="02010600030101010101" pitchFamily="2" charset="-122"/>
              </a:rPr>
              <a:t>SA2 currently uses the assumption that support of 15 bearers is homogenous across such nodes that have an X2 interface. Therefore, the HO itself is expected to retain all bearers. </a:t>
            </a:r>
            <a:endParaRPr lang="en-AU" sz="1400" dirty="0" smtClean="0">
              <a:solidFill>
                <a:srgbClr val="000000"/>
              </a:solidFill>
              <a:latin typeface="Arial Narrow" panose="020B0606020202030204" pitchFamily="34" charset="0"/>
              <a:ea typeface="SimSun" panose="02010600030101010101" pitchFamily="2" charset="-122"/>
            </a:endParaRPr>
          </a:p>
          <a:p>
            <a:pPr marL="285750" lvl="0" indent="-285750" hangingPunct="0">
              <a:buFont typeface="Arial" panose="020B0604020202020204" pitchFamily="34" charset="0"/>
              <a:buChar char="•"/>
              <a:defRPr/>
            </a:pPr>
            <a:r>
              <a:rPr lang="en-AU" sz="1400" dirty="0" smtClean="0">
                <a:solidFill>
                  <a:srgbClr val="000000"/>
                </a:solidFill>
                <a:latin typeface="Arial Narrow" panose="020B0606020202030204" pitchFamily="34" charset="0"/>
                <a:ea typeface="SimSun" panose="02010600030101010101" pitchFamily="2" charset="-122"/>
              </a:rPr>
              <a:t>However</a:t>
            </a:r>
            <a:r>
              <a:rPr lang="en-AU" sz="1400" dirty="0">
                <a:solidFill>
                  <a:srgbClr val="000000"/>
                </a:solidFill>
                <a:latin typeface="Arial Narrow" panose="020B0606020202030204" pitchFamily="34" charset="0"/>
                <a:ea typeface="SimSun" panose="02010600030101010101" pitchFamily="2" charset="-122"/>
              </a:rPr>
              <a:t>, if the subsequent path switch involves an MME or SGW change and the target SGW does not support 15 bearers, then some bearers may need to be released after the HO. </a:t>
            </a:r>
            <a:r>
              <a:rPr lang="en-AU" sz="1400" dirty="0">
                <a:solidFill>
                  <a:srgbClr val="000000"/>
                </a:solidFill>
                <a:latin typeface="Arial Narrow" panose="020B0606020202030204" pitchFamily="34" charset="0"/>
                <a:ea typeface="Times New Roman" panose="02020603050405020304" pitchFamily="18" charset="0"/>
              </a:rPr>
              <a:t>The GTPv2C protocol will need to be extended to support the graceful fall back to 8 bearers. </a:t>
            </a:r>
            <a:r>
              <a:rPr lang="en-AU" sz="1400" dirty="0" smtClean="0">
                <a:solidFill>
                  <a:srgbClr val="000000"/>
                </a:solidFill>
                <a:latin typeface="Arial Narrow" panose="020B0606020202030204" pitchFamily="34" charset="0"/>
                <a:ea typeface="Times New Roman" panose="02020603050405020304" pitchFamily="18" charset="0"/>
              </a:rPr>
              <a:t>The </a:t>
            </a:r>
            <a:r>
              <a:rPr lang="en-AU" sz="1400" dirty="0">
                <a:solidFill>
                  <a:srgbClr val="000000"/>
                </a:solidFill>
                <a:latin typeface="Arial Narrow" panose="020B0606020202030204" pitchFamily="34" charset="0"/>
                <a:ea typeface="Times New Roman" panose="02020603050405020304" pitchFamily="18" charset="0"/>
              </a:rPr>
              <a:t>MME shall prioritise bearers for this. </a:t>
            </a:r>
          </a:p>
          <a:p>
            <a:r>
              <a:rPr lang="en-AU" sz="1400" b="1" dirty="0" smtClean="0"/>
              <a:t>I</a:t>
            </a:r>
            <a:r>
              <a:rPr lang="en-AU" sz="1400" b="1" dirty="0" smtClean="0"/>
              <a:t>mpacted </a:t>
            </a:r>
            <a:r>
              <a:rPr lang="en-AU" sz="1400" b="1" dirty="0" smtClean="0"/>
              <a:t>steps</a:t>
            </a:r>
          </a:p>
          <a:p>
            <a:pPr marL="285750" indent="-285750">
              <a:buFont typeface="Arial" panose="020B0604020202020204" pitchFamily="34" charset="0"/>
              <a:buChar char="•"/>
            </a:pPr>
            <a:r>
              <a:rPr lang="en-AU" sz="1400" dirty="0" smtClean="0"/>
              <a:t>In </a:t>
            </a:r>
            <a:r>
              <a:rPr lang="en-AU" sz="1400" dirty="0"/>
              <a:t>step 2, the MME shall prioritise the bearers (as per KI4) and use </a:t>
            </a:r>
            <a:r>
              <a:rPr lang="en-AU" sz="1400" dirty="0" smtClean="0"/>
              <a:t>forward compatibility mechanism of GTPv2, i.e. include the PDN connection / bearer context information that is </a:t>
            </a:r>
            <a:r>
              <a:rPr lang="en-AU" sz="1400" dirty="0" smtClean="0"/>
              <a:t>beyond </a:t>
            </a:r>
            <a:r>
              <a:rPr lang="en-AU" sz="1400" dirty="0"/>
              <a:t>the “legacy limits” (EBI values, &gt;8 bearers</a:t>
            </a:r>
            <a:r>
              <a:rPr lang="en-AU" sz="1400" dirty="0" smtClean="0"/>
              <a:t>) in new, optional IEs. </a:t>
            </a:r>
          </a:p>
          <a:p>
            <a:pPr marL="285750" indent="-285750">
              <a:buFont typeface="Arial" panose="020B0604020202020204" pitchFamily="34" charset="0"/>
              <a:buChar char="•"/>
            </a:pPr>
            <a:r>
              <a:rPr lang="en-AU" sz="1400" dirty="0" smtClean="0"/>
              <a:t>Step3a: If the</a:t>
            </a:r>
            <a:r>
              <a:rPr lang="en-AU" sz="1400" dirty="0" smtClean="0"/>
              <a:t> </a:t>
            </a:r>
            <a:r>
              <a:rPr lang="en-AU" sz="1400" dirty="0"/>
              <a:t>target </a:t>
            </a:r>
            <a:r>
              <a:rPr lang="en-AU" sz="1400" dirty="0" smtClean="0"/>
              <a:t>SGW is  not supporting 15 EPS bearers, it will </a:t>
            </a:r>
            <a:r>
              <a:rPr lang="en-AU" sz="1400" dirty="0"/>
              <a:t>n</a:t>
            </a:r>
            <a:r>
              <a:rPr lang="en-AU" sz="1400" dirty="0" smtClean="0"/>
              <a:t>ot </a:t>
            </a:r>
            <a:r>
              <a:rPr lang="en-AU" sz="1400" dirty="0"/>
              <a:t>understand </a:t>
            </a:r>
            <a:r>
              <a:rPr lang="en-AU" sz="1400" dirty="0" smtClean="0"/>
              <a:t>the extended </a:t>
            </a:r>
            <a:r>
              <a:rPr lang="en-AU" sz="1400" dirty="0"/>
              <a:t>part </a:t>
            </a:r>
            <a:r>
              <a:rPr lang="en-AU" sz="1400" dirty="0" smtClean="0"/>
              <a:t>of the list and </a:t>
            </a:r>
            <a:r>
              <a:rPr lang="en-AU" sz="1400" dirty="0"/>
              <a:t>it shall not include these extra bearers in the </a:t>
            </a:r>
            <a:r>
              <a:rPr lang="en-AU" sz="1400" dirty="0" smtClean="0"/>
              <a:t>Modify </a:t>
            </a:r>
            <a:r>
              <a:rPr lang="en-AU" sz="1400" dirty="0"/>
              <a:t>Bearer Request. </a:t>
            </a:r>
            <a:endParaRPr lang="en-AU" sz="1400" dirty="0" smtClean="0"/>
          </a:p>
          <a:p>
            <a:pPr marL="285750" indent="-285750">
              <a:buFont typeface="Arial" panose="020B0604020202020204" pitchFamily="34" charset="0"/>
              <a:buChar char="•"/>
            </a:pPr>
            <a:r>
              <a:rPr lang="en-AU" sz="1400" dirty="0" smtClean="0"/>
              <a:t>Step4: The </a:t>
            </a:r>
            <a:r>
              <a:rPr lang="en-AU" sz="1400" dirty="0"/>
              <a:t>MME learns from the Create Session Response in step4 that the SGW did not setup all bearers (there will be no TEIDs for those sent in the new IEs). </a:t>
            </a:r>
            <a:endParaRPr lang="en-AU" sz="1400" dirty="0" smtClean="0"/>
          </a:p>
          <a:p>
            <a:pPr marL="285750" indent="-285750">
              <a:buFont typeface="Arial" panose="020B0604020202020204" pitchFamily="34" charset="0"/>
              <a:buChar char="•"/>
            </a:pPr>
            <a:r>
              <a:rPr lang="en-AU" sz="1400" dirty="0" smtClean="0"/>
              <a:t>The </a:t>
            </a:r>
            <a:r>
              <a:rPr lang="en-AU" sz="1400" dirty="0"/>
              <a:t>MME shall release those bearers that were not setup in the target SGW, via the source SGW – this shall happen in new steps after or in parallel with the resource release in the source SGW (7a/b</a:t>
            </a:r>
            <a:r>
              <a:rPr lang="en-AU" sz="1400" dirty="0" smtClean="0"/>
              <a:t>).</a:t>
            </a:r>
          </a:p>
          <a:p>
            <a:pPr marL="285750" indent="-285750">
              <a:buFont typeface="Arial" panose="020B0604020202020204" pitchFamily="34" charset="0"/>
              <a:buChar char="•"/>
            </a:pPr>
            <a:r>
              <a:rPr lang="en-AU" sz="1400" dirty="0" smtClean="0">
                <a:solidFill>
                  <a:srgbClr val="C00000"/>
                </a:solidFill>
              </a:rPr>
              <a:t>The specification text shall be updated for the release of the bearers only – the handling of the extended bearer/PDN connection list in step3/3a is considered to be covered by stage3.</a:t>
            </a:r>
            <a:r>
              <a:rPr lang="en-AU" sz="1400" dirty="0" smtClean="0">
                <a:solidFill>
                  <a:srgbClr val="C00000"/>
                </a:solidFill>
              </a:rPr>
              <a:t> </a:t>
            </a:r>
            <a:endParaRPr lang="en-AU" sz="1400" b="1" dirty="0"/>
          </a:p>
        </p:txBody>
      </p:sp>
      <p:sp>
        <p:nvSpPr>
          <p:cNvPr id="7" name="Oval 6"/>
          <p:cNvSpPr/>
          <p:nvPr/>
        </p:nvSpPr>
        <p:spPr>
          <a:xfrm>
            <a:off x="1589102" y="5433133"/>
            <a:ext cx="2920753" cy="17755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2668601" y="3212567"/>
            <a:ext cx="2401109" cy="10700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60875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94435" y="694664"/>
            <a:ext cx="4100578" cy="5970232"/>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GB" sz="3200" dirty="0"/>
              <a:t>S1-based handover, normal</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1531620" y="1280160"/>
            <a:ext cx="2489965" cy="11345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151120" y="796788"/>
            <a:ext cx="6665059" cy="6001643"/>
          </a:xfrm>
          <a:prstGeom prst="rect">
            <a:avLst/>
          </a:prstGeom>
          <a:noFill/>
        </p:spPr>
        <p:txBody>
          <a:bodyPr wrap="square" rtlCol="0">
            <a:spAutoFit/>
          </a:bodyPr>
          <a:lstStyle/>
          <a:p>
            <a:pPr marL="285750" indent="-285750">
              <a:buFont typeface="Arial" panose="020B0604020202020204" pitchFamily="34" charset="0"/>
              <a:buChar char="•"/>
            </a:pPr>
            <a:r>
              <a:rPr lang="en-AU" sz="1200" dirty="0">
                <a:latin typeface="Arial" panose="020B0604020202020204" pitchFamily="34" charset="0"/>
                <a:cs typeface="Arial" panose="020B0604020202020204" pitchFamily="34" charset="0"/>
              </a:rPr>
              <a:t>S</a:t>
            </a:r>
            <a:r>
              <a:rPr lang="en-AU" sz="1200" dirty="0" smtClean="0">
                <a:latin typeface="Arial" panose="020B0604020202020204" pitchFamily="34" charset="0"/>
                <a:cs typeface="Arial" panose="020B0604020202020204" pitchFamily="34" charset="0"/>
              </a:rPr>
              <a:t>ection 5.5.1.2.2 of </a:t>
            </a:r>
            <a:r>
              <a:rPr lang="en-AU" sz="1200" dirty="0">
                <a:latin typeface="Arial" panose="020B0604020202020204" pitchFamily="34" charset="0"/>
                <a:cs typeface="Arial" panose="020B0604020202020204" pitchFamily="34" charset="0"/>
              </a:rPr>
              <a:t>TS </a:t>
            </a:r>
            <a:r>
              <a:rPr lang="en-AU" sz="1200" dirty="0" smtClean="0">
                <a:latin typeface="Arial" panose="020B0604020202020204" pitchFamily="34" charset="0"/>
                <a:cs typeface="Arial" panose="020B0604020202020204" pitchFamily="34" charset="0"/>
              </a:rPr>
              <a:t>23.401</a:t>
            </a:r>
            <a:endParaRPr lang="en-AU" sz="1200" dirty="0" smtClean="0">
              <a:latin typeface="Arial" panose="020B0604020202020204" pitchFamily="34" charset="0"/>
              <a:cs typeface="Arial" panose="020B0604020202020204" pitchFamily="34" charset="0"/>
            </a:endParaRPr>
          </a:p>
          <a:p>
            <a:r>
              <a:rPr lang="en-AU" sz="1200" b="1" dirty="0">
                <a:latin typeface="Arial" panose="020B0604020202020204" pitchFamily="34" charset="0"/>
                <a:cs typeface="Arial" panose="020B0604020202020204" pitchFamily="34" charset="0"/>
              </a:rPr>
              <a:t>High level impact</a:t>
            </a:r>
            <a:endParaRPr lang="en-AU" sz="1200" dirty="0" smtClean="0">
              <a:latin typeface="Arial" panose="020B0604020202020204" pitchFamily="34" charset="0"/>
              <a:cs typeface="Arial" panose="020B0604020202020204" pitchFamily="34" charset="0"/>
            </a:endParaRPr>
          </a:p>
          <a:p>
            <a:pPr marL="171450" indent="-171450" hangingPunct="0">
              <a:buFont typeface="Arial" panose="020B0604020202020204" pitchFamily="34" charset="0"/>
              <a:buChar char="•"/>
            </a:pPr>
            <a:r>
              <a:rPr lang="en-AU" sz="1200" dirty="0">
                <a:latin typeface="Arial" panose="020B0604020202020204" pitchFamily="34" charset="0"/>
                <a:cs typeface="Arial" panose="020B0604020202020204" pitchFamily="34" charset="0"/>
              </a:rPr>
              <a:t>Given that we cannot assume that the whole RAN in a PLMN has been updated, we have to assume that the target eNB may not support 15 bearers, while the source eNB does. </a:t>
            </a:r>
            <a:endParaRPr lang="en-AU" sz="1200" dirty="0" smtClean="0">
              <a:latin typeface="Arial" panose="020B0604020202020204" pitchFamily="34" charset="0"/>
              <a:cs typeface="Arial" panose="020B0604020202020204" pitchFamily="34" charset="0"/>
            </a:endParaRPr>
          </a:p>
          <a:p>
            <a:pPr marL="171450" indent="-171450" hangingPunct="0">
              <a:buFont typeface="Arial" panose="020B0604020202020204" pitchFamily="34" charset="0"/>
              <a:buChar char="•"/>
            </a:pPr>
            <a:r>
              <a:rPr lang="en-AU"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S1 </a:t>
            </a:r>
            <a:r>
              <a:rPr lang="en-AU"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based HO is expected to be the procedure where non-homogeneity in the RAN for supporting 15 ERABs is supported; also the HO can involve target MME and/or SGW not supporting 15 EPS </a:t>
            </a:r>
            <a:r>
              <a:rPr lang="en-AU"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bearers.</a:t>
            </a:r>
          </a:p>
          <a:p>
            <a:pPr marL="171450" indent="-171450" hangingPunct="0">
              <a:buFont typeface="Arial" panose="020B0604020202020204" pitchFamily="34" charset="0"/>
              <a:buChar char="•"/>
            </a:pPr>
            <a:r>
              <a:rPr lang="en-AU"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Some </a:t>
            </a:r>
            <a:r>
              <a:rPr lang="en-AU"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of the existing bearers may be released during the HO, if the target eNB/MME/SGW does not support 15 bearers. The GTPv2-C and S1AP protocols shall be extended to handle such cases/</a:t>
            </a:r>
            <a:r>
              <a:rPr lang="en-AU" sz="12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fallback</a:t>
            </a:r>
            <a:r>
              <a:rPr lang="en-AU"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 to 8 bearers gracefully. </a:t>
            </a:r>
            <a:endParaRPr lang="en-AU"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171450" indent="-171450" hangingPunct="0">
              <a:buFont typeface="Arial" panose="020B0604020202020204" pitchFamily="34" charset="0"/>
              <a:buChar char="•"/>
            </a:pPr>
            <a:r>
              <a:rPr lang="en-AU"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The </a:t>
            </a:r>
            <a:r>
              <a:rPr lang="en-AU"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source MME shall ensure that the bearers are prioritised in line with the operator preferences</a:t>
            </a:r>
            <a:r>
              <a:rPr lang="en-AU"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n-AU" sz="1200" dirty="0">
              <a:latin typeface="Arial" panose="020B0604020202020204" pitchFamily="34" charset="0"/>
              <a:cs typeface="Arial" panose="020B0604020202020204" pitchFamily="34" charset="0"/>
            </a:endParaRPr>
          </a:p>
          <a:p>
            <a:r>
              <a:rPr lang="en-AU" sz="1200" b="1" dirty="0">
                <a:latin typeface="Arial" panose="020B0604020202020204" pitchFamily="34" charset="0"/>
                <a:cs typeface="Arial" panose="020B0604020202020204" pitchFamily="34" charset="0"/>
              </a:rPr>
              <a:t>I</a:t>
            </a:r>
            <a:r>
              <a:rPr lang="en-AU" sz="1200" b="1" dirty="0" smtClean="0">
                <a:latin typeface="Arial" panose="020B0604020202020204" pitchFamily="34" charset="0"/>
                <a:cs typeface="Arial" panose="020B0604020202020204" pitchFamily="34" charset="0"/>
              </a:rPr>
              <a:t>mpacted </a:t>
            </a:r>
            <a:r>
              <a:rPr lang="en-AU" sz="1200" b="1" dirty="0">
                <a:latin typeface="Arial" panose="020B0604020202020204" pitchFamily="34" charset="0"/>
                <a:cs typeface="Arial" panose="020B0604020202020204" pitchFamily="34" charset="0"/>
              </a:rPr>
              <a:t>steps</a:t>
            </a:r>
            <a:endParaRPr lang="en-AU" sz="1200" dirty="0" smtClean="0">
              <a:latin typeface="Arial" panose="020B0604020202020204" pitchFamily="34" charset="0"/>
              <a:cs typeface="Arial" panose="020B0604020202020204" pitchFamily="34" charset="0"/>
            </a:endParaRPr>
          </a:p>
          <a:p>
            <a:pPr marL="171450" indent="-171450" hangingPunct="0">
              <a:buFont typeface="Arial" panose="020B0604020202020204" pitchFamily="34" charset="0"/>
              <a:buChar char="•"/>
            </a:pPr>
            <a:r>
              <a:rPr lang="en-AU" sz="1200" dirty="0">
                <a:latin typeface="Arial" panose="020B0604020202020204" pitchFamily="34" charset="0"/>
                <a:cs typeface="Arial" panose="020B0604020202020204" pitchFamily="34" charset="0"/>
              </a:rPr>
              <a:t>In step 3 Forward Relocation request, the source MME shall prioritise the bearers (see KI4) and send those beyond 8 or using </a:t>
            </a:r>
            <a:r>
              <a:rPr lang="en-AU" sz="1200" dirty="0" smtClean="0">
                <a:latin typeface="Arial" panose="020B0604020202020204" pitchFamily="34" charset="0"/>
                <a:cs typeface="Arial" panose="020B0604020202020204" pitchFamily="34" charset="0"/>
              </a:rPr>
              <a:t>new optional IE(s) / GTPv2-C forward compatibility mechanism. </a:t>
            </a:r>
            <a:r>
              <a:rPr lang="en-AU" sz="1200" dirty="0">
                <a:latin typeface="Arial" panose="020B0604020202020204" pitchFamily="34" charset="0"/>
                <a:cs typeface="Arial" panose="020B0604020202020204" pitchFamily="34" charset="0"/>
              </a:rPr>
              <a:t>The target </a:t>
            </a:r>
            <a:r>
              <a:rPr lang="en-AU" sz="1200" dirty="0" smtClean="0">
                <a:latin typeface="Arial" panose="020B0604020202020204" pitchFamily="34" charset="0"/>
                <a:cs typeface="Arial" panose="020B0604020202020204" pitchFamily="34" charset="0"/>
              </a:rPr>
              <a:t>MME</a:t>
            </a:r>
            <a:r>
              <a:rPr lang="en-AU" sz="1200" dirty="0" smtClean="0">
                <a:latin typeface="Arial" panose="020B0604020202020204" pitchFamily="34" charset="0"/>
                <a:cs typeface="Arial" panose="020B0604020202020204" pitchFamily="34" charset="0"/>
              </a:rPr>
              <a:t> </a:t>
            </a:r>
            <a:r>
              <a:rPr lang="en-AU" sz="1200" dirty="0">
                <a:latin typeface="Arial" panose="020B0604020202020204" pitchFamily="34" charset="0"/>
                <a:cs typeface="Arial" panose="020B0604020202020204" pitchFamily="34" charset="0"/>
              </a:rPr>
              <a:t>will process </a:t>
            </a:r>
            <a:r>
              <a:rPr lang="en-AU" sz="1200" dirty="0" smtClean="0">
                <a:latin typeface="Arial" panose="020B0604020202020204" pitchFamily="34" charset="0"/>
                <a:cs typeface="Arial" panose="020B0604020202020204" pitchFamily="34" charset="0"/>
              </a:rPr>
              <a:t>this part </a:t>
            </a:r>
            <a:r>
              <a:rPr lang="en-AU" sz="1200" dirty="0">
                <a:latin typeface="Arial" panose="020B0604020202020204" pitchFamily="34" charset="0"/>
                <a:cs typeface="Arial" panose="020B0604020202020204" pitchFamily="34" charset="0"/>
              </a:rPr>
              <a:t>only if it supports15 bearers, and the same is true for the target SGW step4. </a:t>
            </a:r>
          </a:p>
          <a:p>
            <a:pPr marL="171450" indent="-171450" hangingPunct="0">
              <a:buFont typeface="Arial" panose="020B0604020202020204" pitchFamily="34" charset="0"/>
              <a:buChar char="•"/>
            </a:pPr>
            <a:r>
              <a:rPr lang="en-AU" sz="1200" dirty="0">
                <a:latin typeface="Arial" panose="020B0604020202020204" pitchFamily="34" charset="0"/>
                <a:cs typeface="Arial" panose="020B0604020202020204" pitchFamily="34" charset="0"/>
              </a:rPr>
              <a:t>In step 5 Handover Request, the source MME shall also prioritise the bearers/use new IEs </a:t>
            </a:r>
            <a:r>
              <a:rPr lang="en-AU" sz="1200" dirty="0" smtClean="0">
                <a:latin typeface="Arial" panose="020B0604020202020204" pitchFamily="34" charset="0"/>
                <a:cs typeface="Arial" panose="020B0604020202020204" pitchFamily="34" charset="0"/>
              </a:rPr>
              <a:t>on S1AP protocol for </a:t>
            </a:r>
            <a:r>
              <a:rPr lang="en-AU" sz="1200" dirty="0">
                <a:latin typeface="Arial" panose="020B0604020202020204" pitchFamily="34" charset="0"/>
                <a:cs typeface="Arial" panose="020B0604020202020204" pitchFamily="34" charset="0"/>
              </a:rPr>
              <a:t>those above legacy </a:t>
            </a:r>
            <a:r>
              <a:rPr lang="en-AU" sz="1200" dirty="0" smtClean="0">
                <a:latin typeface="Arial" panose="020B0604020202020204" pitchFamily="34" charset="0"/>
                <a:cs typeface="Arial" panose="020B0604020202020204" pitchFamily="34" charset="0"/>
              </a:rPr>
              <a:t>limits. Note that the MME will learn </a:t>
            </a:r>
            <a:r>
              <a:rPr lang="en-AU" sz="1200" dirty="0">
                <a:latin typeface="Arial" panose="020B0604020202020204" pitchFamily="34" charset="0"/>
                <a:cs typeface="Arial" panose="020B0604020202020204" pitchFamily="34" charset="0"/>
              </a:rPr>
              <a:t>from the Handover Request </a:t>
            </a:r>
            <a:r>
              <a:rPr lang="en-AU" sz="1200" dirty="0" err="1">
                <a:latin typeface="Arial" panose="020B0604020202020204" pitchFamily="34" charset="0"/>
                <a:cs typeface="Arial" panose="020B0604020202020204" pitchFamily="34" charset="0"/>
              </a:rPr>
              <a:t>Ack</a:t>
            </a:r>
            <a:r>
              <a:rPr lang="en-AU" sz="1200" dirty="0">
                <a:latin typeface="Arial" panose="020B0604020202020204" pitchFamily="34" charset="0"/>
                <a:cs typeface="Arial" panose="020B0604020202020204" pitchFamily="34" charset="0"/>
              </a:rPr>
              <a:t> whether the target eNB processed </a:t>
            </a:r>
            <a:r>
              <a:rPr lang="en-AU" sz="1200" dirty="0" smtClean="0">
                <a:latin typeface="Arial" panose="020B0604020202020204" pitchFamily="34" charset="0"/>
                <a:cs typeface="Arial" panose="020B0604020202020204" pitchFamily="34" charset="0"/>
              </a:rPr>
              <a:t>those in the extended bearer list.</a:t>
            </a:r>
            <a:endParaRPr lang="en-AU" sz="1200" dirty="0">
              <a:latin typeface="Arial" panose="020B0604020202020204" pitchFamily="34" charset="0"/>
              <a:cs typeface="Arial" panose="020B0604020202020204" pitchFamily="34" charset="0"/>
            </a:endParaRPr>
          </a:p>
          <a:p>
            <a:pPr marL="171450" indent="-171450" hangingPunct="0">
              <a:buFont typeface="Arial" panose="020B0604020202020204" pitchFamily="34" charset="0"/>
              <a:buChar char="•"/>
            </a:pPr>
            <a:r>
              <a:rPr lang="en-AU" sz="1200" dirty="0">
                <a:latin typeface="Arial" panose="020B0604020202020204" pitchFamily="34" charset="0"/>
                <a:cs typeface="Arial" panose="020B0604020202020204" pitchFamily="34" charset="0"/>
              </a:rPr>
              <a:t>In step 7, the target MME shall include the TEIDs in the Forward Relocation Response only for those bearers that both the SGW and the target eNB confirmed. The source MME thus learns which bearers have been dropped. Thus, it can and shall release those bearers towards the PGW that have not been handed over successfully – this will happen in new conditional steps added after the handover is completed/before the TAU procedure.</a:t>
            </a:r>
          </a:p>
          <a:p>
            <a:pPr marL="171450" indent="-171450">
              <a:buFont typeface="Arial" panose="020B0604020202020204" pitchFamily="34" charset="0"/>
              <a:buChar char="•"/>
            </a:pPr>
            <a:r>
              <a:rPr lang="en-AU" sz="1200" dirty="0" smtClean="0">
                <a:latin typeface="Arial" panose="020B0604020202020204" pitchFamily="34" charset="0"/>
                <a:cs typeface="Arial" panose="020B0604020202020204" pitchFamily="34" charset="0"/>
              </a:rPr>
              <a:t>Note</a:t>
            </a:r>
            <a:r>
              <a:rPr lang="en-AU" sz="1200" dirty="0">
                <a:latin typeface="Arial" panose="020B0604020202020204" pitchFamily="34" charset="0"/>
                <a:cs typeface="Arial" panose="020B0604020202020204" pitchFamily="34" charset="0"/>
              </a:rPr>
              <a:t>: There does not seem to be any option to pre-empt any bearers with backward compatible EBIs by releasing other bearers – so the KI4 cannot be really fulfilled</a:t>
            </a:r>
            <a:r>
              <a:rPr lang="en-AU" sz="1200" dirty="0" smtClean="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AU" sz="1200" dirty="0" smtClean="0">
                <a:latin typeface="Arial" panose="020B0604020202020204" pitchFamily="34" charset="0"/>
                <a:cs typeface="Arial" panose="020B0604020202020204" pitchFamily="34" charset="0"/>
              </a:rPr>
              <a:t>There are multiple aspects that can be handled using forward compatibility capabilities in the GTP and S1AP protocols – these do not need to be covered in stage2 description. </a:t>
            </a:r>
            <a:r>
              <a:rPr lang="en-AU" sz="1200" b="1" dirty="0" smtClean="0">
                <a:solidFill>
                  <a:srgbClr val="C00000"/>
                </a:solidFill>
                <a:latin typeface="Arial" panose="020B0604020202020204" pitchFamily="34" charset="0"/>
                <a:cs typeface="Arial" panose="020B0604020202020204" pitchFamily="34" charset="0"/>
              </a:rPr>
              <a:t>However, textual description should be added for releasing bearers that have not been handed over successfully.  </a:t>
            </a:r>
            <a:endParaRPr lang="en-AU" sz="1200" b="1" dirty="0">
              <a:solidFill>
                <a:srgbClr val="C00000"/>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AU" sz="1200" dirty="0" smtClean="0">
              <a:latin typeface="Arial" panose="020B0604020202020204" pitchFamily="34" charset="0"/>
              <a:cs typeface="Arial" panose="020B0604020202020204" pitchFamily="34" charset="0"/>
            </a:endParaRPr>
          </a:p>
        </p:txBody>
      </p:sp>
      <p:sp>
        <p:nvSpPr>
          <p:cNvPr id="7" name="Oval 6"/>
          <p:cNvSpPr/>
          <p:nvPr/>
        </p:nvSpPr>
        <p:spPr>
          <a:xfrm>
            <a:off x="2002924" y="4910645"/>
            <a:ext cx="2130640" cy="12625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p:cNvSpPr/>
          <p:nvPr/>
        </p:nvSpPr>
        <p:spPr>
          <a:xfrm>
            <a:off x="1185287" y="2325129"/>
            <a:ext cx="1115953" cy="35330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49721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20632" y="1186171"/>
            <a:ext cx="6097520" cy="3163013"/>
          </a:xfrm>
          <a:prstGeom prst="rect">
            <a:avLst/>
          </a:prstGeom>
        </p:spPr>
      </p:pic>
      <p:sp>
        <p:nvSpPr>
          <p:cNvPr id="2" name="Title 1"/>
          <p:cNvSpPr>
            <a:spLocks noGrp="1"/>
          </p:cNvSpPr>
          <p:nvPr>
            <p:ph type="title"/>
          </p:nvPr>
        </p:nvSpPr>
        <p:spPr>
          <a:xfrm>
            <a:off x="412072" y="172022"/>
            <a:ext cx="11282088" cy="522642"/>
          </a:xfrm>
        </p:spPr>
        <p:txBody>
          <a:bodyPr>
            <a:noAutofit/>
          </a:bodyPr>
          <a:lstStyle/>
          <a:p>
            <a:r>
              <a:rPr lang="en-AU" sz="3200" dirty="0"/>
              <a:t>Impacted procedures : </a:t>
            </a:r>
            <a:r>
              <a:rPr lang="en-GB" sz="3200" dirty="0"/>
              <a:t>E-UTRAN to UTRAN </a:t>
            </a:r>
            <a:r>
              <a:rPr lang="en-GB" sz="3200" dirty="0" err="1"/>
              <a:t>Iu</a:t>
            </a:r>
            <a:r>
              <a:rPr lang="en-GB" sz="3200" dirty="0"/>
              <a:t> mode Inter RAT handover </a:t>
            </a:r>
            <a:r>
              <a:rPr lang="en-GB" sz="3200" dirty="0" smtClean="0"/>
              <a:t>(with </a:t>
            </a:r>
            <a:r>
              <a:rPr lang="en-GB" sz="3200" dirty="0"/>
              <a:t>S4 </a:t>
            </a:r>
            <a:r>
              <a:rPr lang="en-GB" sz="3200" dirty="0" smtClean="0"/>
              <a:t>SGSN) / preparation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2375093" y="2017168"/>
            <a:ext cx="1993707" cy="4607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3939540"/>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5.5.2.1.2 of </a:t>
            </a:r>
            <a:r>
              <a:rPr lang="en-AU" sz="1600" dirty="0"/>
              <a:t>TS </a:t>
            </a:r>
            <a:r>
              <a:rPr lang="en-AU" sz="1600" dirty="0" smtClean="0"/>
              <a:t>23.401</a:t>
            </a:r>
            <a:endParaRPr lang="en-AU" sz="1600" dirty="0" smtClean="0"/>
          </a:p>
          <a:p>
            <a:r>
              <a:rPr lang="en-AU" sz="1600" b="1" dirty="0"/>
              <a:t>High level impact</a:t>
            </a:r>
            <a:endParaRPr lang="en-AU" sz="1600" dirty="0" smtClean="0"/>
          </a:p>
          <a:p>
            <a:pPr marL="285750" indent="-285750" hangingPunct="0">
              <a:buFont typeface="Arial" panose="020B0604020202020204" pitchFamily="34" charset="0"/>
              <a:buChar char="•"/>
            </a:pPr>
            <a:r>
              <a:rPr lang="en-AU" sz="1600" dirty="0"/>
              <a:t>Only up to 11 </a:t>
            </a:r>
            <a:r>
              <a:rPr lang="en-AU" sz="1600" dirty="0" smtClean="0"/>
              <a:t>bearers can be sent </a:t>
            </a:r>
            <a:r>
              <a:rPr lang="en-AU" sz="1600" dirty="0"/>
              <a:t>over to </a:t>
            </a:r>
            <a:r>
              <a:rPr lang="en-AU" sz="1600" dirty="0" smtClean="0"/>
              <a:t>SGSN.</a:t>
            </a:r>
          </a:p>
          <a:p>
            <a:pPr marL="285750" indent="-285750" hangingPunct="0">
              <a:buFont typeface="Arial" panose="020B0604020202020204" pitchFamily="34" charset="0"/>
              <a:buChar char="•"/>
            </a:pPr>
            <a:r>
              <a:rPr lang="en-AU" sz="1600" dirty="0" smtClean="0"/>
              <a:t>Furthermore, during the HO, the target RNC may not acknowledge all bearers requested and these bearers shall be released. </a:t>
            </a:r>
            <a:br>
              <a:rPr lang="en-AU" sz="1600" dirty="0" smtClean="0"/>
            </a:br>
            <a:r>
              <a:rPr lang="en-AU" sz="1400" i="1" dirty="0" smtClean="0"/>
              <a:t>Note that this is not new for the support of 15 bearers – e.g. </a:t>
            </a:r>
            <a:r>
              <a:rPr lang="en-AU" sz="1400" i="1" dirty="0" smtClean="0"/>
              <a:t>existing </a:t>
            </a:r>
            <a:r>
              <a:rPr lang="en-AU" sz="1400" i="1" dirty="0" smtClean="0"/>
              <a:t>UTRAN implementations do not support secondary PDP contexts, so those are always released during HO to UTRAN.</a:t>
            </a:r>
            <a:endParaRPr lang="en-AU" sz="1400" i="1" dirty="0"/>
          </a:p>
          <a:p>
            <a:r>
              <a:rPr lang="en-AU" sz="1600" b="1" dirty="0" smtClean="0"/>
              <a:t>Impacted </a:t>
            </a:r>
            <a:r>
              <a:rPr lang="en-AU" sz="1600" b="1" dirty="0" smtClean="0"/>
              <a:t>steps</a:t>
            </a:r>
          </a:p>
          <a:p>
            <a:pPr marL="285750" indent="-285750" hangingPunct="0">
              <a:buFont typeface="Arial" panose="020B0604020202020204" pitchFamily="34" charset="0"/>
              <a:buChar char="•"/>
            </a:pPr>
            <a:r>
              <a:rPr lang="en-AU" sz="1600" dirty="0"/>
              <a:t>In </a:t>
            </a:r>
            <a:r>
              <a:rPr lang="en-AU" sz="1600" dirty="0" smtClean="0"/>
              <a:t>step3, </a:t>
            </a:r>
            <a:r>
              <a:rPr lang="en-AU" sz="1600" dirty="0"/>
              <a:t>Forward Relocation Request, the MME shall send only up to 11 bearers to the SGSN – </a:t>
            </a:r>
            <a:r>
              <a:rPr lang="en-AU" sz="1600" dirty="0" smtClean="0"/>
              <a:t>and only include those </a:t>
            </a:r>
            <a:r>
              <a:rPr lang="en-AU" sz="1600" dirty="0"/>
              <a:t>that have an EBI that can be converted to valid NSAPI values.</a:t>
            </a:r>
          </a:p>
          <a:p>
            <a:pPr marL="285750" indent="-285750" hangingPunct="0">
              <a:buFont typeface="Arial" panose="020B0604020202020204" pitchFamily="34" charset="0"/>
              <a:buChar char="•"/>
            </a:pPr>
            <a:r>
              <a:rPr lang="en-AU" sz="1600" dirty="0" smtClean="0">
                <a:solidFill>
                  <a:srgbClr val="C00000"/>
                </a:solidFill>
              </a:rPr>
              <a:t>This shall be added to the text</a:t>
            </a:r>
            <a:endParaRPr lang="en-AU" sz="1600" dirty="0">
              <a:solidFill>
                <a:srgbClr val="C00000"/>
              </a:solidFill>
            </a:endParaRPr>
          </a:p>
          <a:p>
            <a:endParaRPr lang="en-AU" sz="1600" dirty="0" smtClean="0"/>
          </a:p>
        </p:txBody>
      </p:sp>
    </p:spTree>
    <p:extLst>
      <p:ext uri="{BB962C8B-B14F-4D97-AF65-F5344CB8AC3E}">
        <p14:creationId xmlns:p14="http://schemas.microsoft.com/office/powerpoint/2010/main" val="3490727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3851093264"/>
              </p:ext>
            </p:extLst>
          </p:nvPr>
        </p:nvGraphicFramePr>
        <p:xfrm>
          <a:off x="550415" y="1080873"/>
          <a:ext cx="4866897" cy="5275539"/>
        </p:xfrm>
        <a:graphic>
          <a:graphicData uri="http://schemas.openxmlformats.org/presentationml/2006/ole">
            <mc:AlternateContent xmlns:mc="http://schemas.openxmlformats.org/markup-compatibility/2006">
              <mc:Choice xmlns:v="urn:schemas-microsoft-com:vml" Requires="v">
                <p:oleObj spid="_x0000_s10258" name="Picture" r:id="rId3" imgW="6450993" imgH="6985958" progId="Word.Picture.8">
                  <p:embed/>
                </p:oleObj>
              </mc:Choice>
              <mc:Fallback>
                <p:oleObj name="Picture" r:id="rId3" imgW="6450993" imgH="6985958"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415" y="1080873"/>
                        <a:ext cx="4866897" cy="5275539"/>
                      </a:xfrm>
                      <a:prstGeom prst="rect">
                        <a:avLst/>
                      </a:prstGeom>
                      <a:noFill/>
                    </p:spPr>
                  </p:pic>
                </p:oleObj>
              </mc:Fallback>
            </mc:AlternateContent>
          </a:graphicData>
        </a:graphic>
      </p:graphicFrame>
      <p:sp>
        <p:nvSpPr>
          <p:cNvPr id="2" name="Title 1"/>
          <p:cNvSpPr>
            <a:spLocks noGrp="1"/>
          </p:cNvSpPr>
          <p:nvPr>
            <p:ph type="title"/>
          </p:nvPr>
        </p:nvSpPr>
        <p:spPr>
          <a:xfrm>
            <a:off x="412072" y="172022"/>
            <a:ext cx="11282088" cy="522642"/>
          </a:xfrm>
        </p:spPr>
        <p:txBody>
          <a:bodyPr>
            <a:noAutofit/>
          </a:bodyPr>
          <a:lstStyle/>
          <a:p>
            <a:r>
              <a:rPr lang="en-AU" sz="3200" dirty="0"/>
              <a:t>Impacted procedures : </a:t>
            </a:r>
            <a:r>
              <a:rPr lang="en-GB" sz="3200" dirty="0"/>
              <a:t>E-UTRAN to UTRAN </a:t>
            </a:r>
            <a:r>
              <a:rPr lang="en-GB" sz="3200" dirty="0" err="1"/>
              <a:t>Iu</a:t>
            </a:r>
            <a:r>
              <a:rPr lang="en-GB" sz="3200" dirty="0"/>
              <a:t> mode Inter RAT handover </a:t>
            </a:r>
            <a:r>
              <a:rPr lang="en-GB" sz="3200" dirty="0" smtClean="0"/>
              <a:t>(with </a:t>
            </a:r>
            <a:r>
              <a:rPr lang="en-GB" sz="3200" dirty="0"/>
              <a:t>S4 </a:t>
            </a:r>
            <a:r>
              <a:rPr lang="en-GB" sz="3200" dirty="0" smtClean="0"/>
              <a:t>SGSN) / execution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550414" y="5285765"/>
            <a:ext cx="4817970" cy="149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422009" y="1080873"/>
            <a:ext cx="5122415" cy="2800767"/>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5.5.2.1.3 of </a:t>
            </a:r>
            <a:r>
              <a:rPr lang="en-AU" sz="1600" dirty="0"/>
              <a:t>TS 23.401 needs to be </a:t>
            </a:r>
            <a:r>
              <a:rPr lang="en-AU" sz="1600" dirty="0" smtClean="0"/>
              <a:t>updated</a:t>
            </a:r>
          </a:p>
          <a:p>
            <a:r>
              <a:rPr lang="en-AU" sz="1600" b="1" dirty="0"/>
              <a:t>High level impact</a:t>
            </a:r>
            <a:endParaRPr lang="en-AU" sz="1600" dirty="0" smtClean="0"/>
          </a:p>
          <a:p>
            <a:pPr hangingPunct="0"/>
            <a:r>
              <a:rPr lang="en-AU" sz="1600" dirty="0" smtClean="0"/>
              <a:t>See the previous slide </a:t>
            </a:r>
            <a:endParaRPr lang="en-AU" sz="1600" dirty="0"/>
          </a:p>
          <a:p>
            <a:r>
              <a:rPr lang="en-AU" sz="1600" b="1" dirty="0"/>
              <a:t>I</a:t>
            </a:r>
            <a:r>
              <a:rPr lang="en-AU" sz="1600" b="1" dirty="0" smtClean="0"/>
              <a:t>mpacted </a:t>
            </a:r>
            <a:r>
              <a:rPr lang="en-AU" sz="1600" b="1" dirty="0"/>
              <a:t>steps</a:t>
            </a:r>
            <a:endParaRPr lang="en-AU" sz="1600" dirty="0"/>
          </a:p>
          <a:p>
            <a:pPr marL="285750" indent="-285750">
              <a:buFont typeface="Arial" panose="020B0604020202020204" pitchFamily="34" charset="0"/>
              <a:buChar char="•"/>
            </a:pPr>
            <a:r>
              <a:rPr lang="en-AU" sz="1600" dirty="0" smtClean="0"/>
              <a:t>After the successful completion of the HO, the MME shall release those bearers that have not been handed over. For this, it may use the MME </a:t>
            </a:r>
            <a:r>
              <a:rPr lang="en-AU" sz="1600" dirty="0"/>
              <a:t>i</a:t>
            </a:r>
            <a:r>
              <a:rPr lang="en-AU" sz="1600" dirty="0" smtClean="0"/>
              <a:t>nitiated </a:t>
            </a:r>
            <a:r>
              <a:rPr lang="en-AU" sz="1600" dirty="0"/>
              <a:t>d</a:t>
            </a:r>
            <a:r>
              <a:rPr lang="en-AU" sz="1600" dirty="0" smtClean="0"/>
              <a:t>edicated bearer deactivation and/or the MME requested PDN disconnection procedures. </a:t>
            </a:r>
          </a:p>
          <a:p>
            <a:pPr marL="285750" indent="-285750">
              <a:buFont typeface="Arial" panose="020B0604020202020204" pitchFamily="34" charset="0"/>
              <a:buChar char="•"/>
            </a:pPr>
            <a:r>
              <a:rPr lang="en-AU" sz="1600" dirty="0" smtClean="0">
                <a:solidFill>
                  <a:srgbClr val="C00000"/>
                </a:solidFill>
              </a:rPr>
              <a:t>This shall be added to the text</a:t>
            </a:r>
            <a:r>
              <a:rPr lang="en-AU" sz="1600" dirty="0" smtClean="0">
                <a:solidFill>
                  <a:srgbClr val="C00000"/>
                </a:solidFill>
              </a:rPr>
              <a:t> </a:t>
            </a:r>
            <a:endParaRPr lang="en-AU" sz="1600" dirty="0">
              <a:solidFill>
                <a:srgbClr val="C00000"/>
              </a:solidFill>
            </a:endParaRPr>
          </a:p>
          <a:p>
            <a:pPr marL="285750" indent="-285750">
              <a:buFont typeface="Arial" panose="020B0604020202020204" pitchFamily="34" charset="0"/>
              <a:buChar char="•"/>
            </a:pPr>
            <a:endParaRPr lang="en-AU" sz="1600" dirty="0" smtClean="0"/>
          </a:p>
        </p:txBody>
      </p:sp>
      <p:sp>
        <p:nvSpPr>
          <p:cNvPr id="3" name="Rectangle 2"/>
          <p:cNvSpPr>
            <a:spLocks noChangeArrowheads="1"/>
          </p:cNvSpPr>
          <p:nvPr/>
        </p:nvSpPr>
        <p:spPr bwMode="auto">
          <a:xfrm flipV="1">
            <a:off x="550414" y="-1053261"/>
            <a:ext cx="9635941" cy="54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521655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437" y="316929"/>
            <a:ext cx="10301468" cy="984496"/>
          </a:xfrm>
        </p:spPr>
        <p:txBody>
          <a:bodyPr>
            <a:normAutofit fontScale="90000"/>
          </a:bodyPr>
          <a:lstStyle/>
          <a:p>
            <a:r>
              <a:rPr lang="en-AU" dirty="0" smtClean="0"/>
              <a:t>INOBEAR related CR summary: </a:t>
            </a:r>
            <a:br>
              <a:rPr lang="en-AU" dirty="0" smtClean="0"/>
            </a:br>
            <a:r>
              <a:rPr lang="en-AU" dirty="0" smtClean="0"/>
              <a:t>Types of changes and TSs modified</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49897603"/>
              </p:ext>
            </p:extLst>
          </p:nvPr>
        </p:nvGraphicFramePr>
        <p:xfrm>
          <a:off x="352640" y="1683165"/>
          <a:ext cx="11263393" cy="4674570"/>
        </p:xfrm>
        <a:graphic>
          <a:graphicData uri="http://schemas.openxmlformats.org/drawingml/2006/table">
            <a:tbl>
              <a:tblPr firstRow="1" bandRow="1">
                <a:tableStyleId>{5C22544A-7EE6-4342-B048-85BDC9FD1C3A}</a:tableStyleId>
              </a:tblPr>
              <a:tblGrid>
                <a:gridCol w="2585756"/>
                <a:gridCol w="1030147"/>
                <a:gridCol w="1921397"/>
                <a:gridCol w="5726093"/>
              </a:tblGrid>
              <a:tr h="269741">
                <a:tc>
                  <a:txBody>
                    <a:bodyPr/>
                    <a:lstStyle/>
                    <a:p>
                      <a:r>
                        <a:rPr lang="en-AU" sz="1400" dirty="0" smtClean="0">
                          <a:latin typeface="Arial Narrow" panose="020B0606020202030204" pitchFamily="34" charset="0"/>
                        </a:rPr>
                        <a:t>Type</a:t>
                      </a:r>
                      <a:r>
                        <a:rPr lang="en-AU" sz="1400" baseline="0" dirty="0" smtClean="0">
                          <a:latin typeface="Arial Narrow" panose="020B0606020202030204" pitchFamily="34" charset="0"/>
                        </a:rPr>
                        <a:t> of change</a:t>
                      </a:r>
                      <a:endParaRPr lang="en-AU" sz="1400" dirty="0">
                        <a:latin typeface="Arial Narrow" panose="020B0606020202030204" pitchFamily="34" charset="0"/>
                      </a:endParaRPr>
                    </a:p>
                  </a:txBody>
                  <a:tcPr/>
                </a:tc>
                <a:tc>
                  <a:txBody>
                    <a:bodyPr/>
                    <a:lstStyle/>
                    <a:p>
                      <a:r>
                        <a:rPr lang="en-AU" sz="1400" dirty="0" smtClean="0">
                          <a:latin typeface="Arial Narrow" panose="020B0606020202030204" pitchFamily="34" charset="0"/>
                        </a:rPr>
                        <a:t>TS </a:t>
                      </a:r>
                      <a:endParaRPr lang="en-AU" sz="1400" dirty="0">
                        <a:latin typeface="Arial Narrow" panose="020B0606020202030204" pitchFamily="34" charset="0"/>
                      </a:endParaRPr>
                    </a:p>
                  </a:txBody>
                  <a:tcPr/>
                </a:tc>
                <a:tc>
                  <a:txBody>
                    <a:bodyPr/>
                    <a:lstStyle/>
                    <a:p>
                      <a:r>
                        <a:rPr lang="en-AU" sz="1400" dirty="0" err="1" smtClean="0">
                          <a:latin typeface="Arial Narrow" panose="020B0606020202030204" pitchFamily="34" charset="0"/>
                        </a:rPr>
                        <a:t>Tdoc</a:t>
                      </a:r>
                      <a:endParaRPr lang="en-AU" sz="1400" dirty="0">
                        <a:latin typeface="Arial Narrow" panose="020B0606020202030204" pitchFamily="34" charset="0"/>
                      </a:endParaRPr>
                    </a:p>
                  </a:txBody>
                  <a:tcPr/>
                </a:tc>
                <a:tc>
                  <a:txBody>
                    <a:bodyPr/>
                    <a:lstStyle/>
                    <a:p>
                      <a:r>
                        <a:rPr lang="en-AU" sz="1400" dirty="0" smtClean="0">
                          <a:latin typeface="Arial Narrow" panose="020B0606020202030204" pitchFamily="34" charset="0"/>
                        </a:rPr>
                        <a:t>Comments</a:t>
                      </a:r>
                      <a:endParaRPr lang="en-AU" sz="1400" dirty="0">
                        <a:latin typeface="Arial Narrow" panose="020B0606020202030204" pitchFamily="34" charset="0"/>
                      </a:endParaRPr>
                    </a:p>
                  </a:txBody>
                  <a:tcPr/>
                </a:tc>
              </a:tr>
              <a:tr h="269741">
                <a:tc>
                  <a:txBody>
                    <a:bodyPr/>
                    <a:lstStyle/>
                    <a:p>
                      <a:pPr>
                        <a:spcAft>
                          <a:spcPts val="0"/>
                        </a:spcAft>
                      </a:pPr>
                      <a:r>
                        <a:rPr lang="en-AU" sz="1400" dirty="0" smtClean="0">
                          <a:solidFill>
                            <a:schemeClr val="tx1"/>
                          </a:solidFill>
                          <a:latin typeface="Arial Narrow" panose="020B0606020202030204" pitchFamily="34" charset="0"/>
                        </a:rPr>
                        <a:t>Adding feature definition for supporting</a:t>
                      </a:r>
                      <a:r>
                        <a:rPr lang="en-AU" sz="1400" baseline="0" dirty="0" smtClean="0">
                          <a:solidFill>
                            <a:schemeClr val="tx1"/>
                          </a:solidFill>
                          <a:latin typeface="Arial Narrow" panose="020B0606020202030204" pitchFamily="34" charset="0"/>
                        </a:rPr>
                        <a:t> 15 EPS bearers</a:t>
                      </a:r>
                      <a:endParaRPr lang="en-AU" sz="1400" dirty="0">
                        <a:solidFill>
                          <a:schemeClr val="tx1"/>
                        </a:solidFill>
                        <a:latin typeface="Arial Narrow" panose="020B0606020202030204" pitchFamily="34" charset="0"/>
                      </a:endParaRPr>
                    </a:p>
                  </a:txBody>
                  <a:tcPr/>
                </a:tc>
                <a:tc>
                  <a:txBody>
                    <a:bodyPr/>
                    <a:lstStyle/>
                    <a:p>
                      <a:pPr>
                        <a:spcAft>
                          <a:spcPts val="0"/>
                        </a:spcAft>
                      </a:pPr>
                      <a:r>
                        <a:rPr lang="en-AU" sz="1400" dirty="0" smtClean="0">
                          <a:solidFill>
                            <a:schemeClr val="tx1"/>
                          </a:solidFill>
                          <a:latin typeface="Arial Narrow" panose="020B0606020202030204" pitchFamily="34" charset="0"/>
                        </a:rPr>
                        <a:t>23.401</a:t>
                      </a:r>
                      <a:endParaRPr lang="en-AU" sz="1400" dirty="0">
                        <a:solidFill>
                          <a:schemeClr val="tx1"/>
                        </a:solidFill>
                        <a:latin typeface="Arial Narrow" panose="020B0606020202030204" pitchFamily="34" charset="0"/>
                      </a:endParaRPr>
                    </a:p>
                  </a:txBody>
                  <a:tcPr/>
                </a:tc>
                <a:tc>
                  <a:txBody>
                    <a:bodyPr/>
                    <a:lstStyle/>
                    <a:p>
                      <a:pPr hangingPunct="0">
                        <a:spcAft>
                          <a:spcPts val="0"/>
                        </a:spcAft>
                      </a:pPr>
                      <a:r>
                        <a:rPr lang="en-AU" sz="1400" dirty="0" smtClean="0">
                          <a:solidFill>
                            <a:srgbClr val="000000"/>
                          </a:solidFill>
                          <a:effectLst/>
                          <a:latin typeface="Arial Narrow" panose="020B0606020202030204" pitchFamily="34" charset="0"/>
                          <a:ea typeface="Times New Roman" panose="02020603050405020304" pitchFamily="18" charset="0"/>
                        </a:rPr>
                        <a:t>S2-181780</a:t>
                      </a:r>
                      <a:endParaRPr lang="en-AU" sz="14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400" dirty="0" smtClean="0">
                          <a:solidFill>
                            <a:schemeClr val="tx1"/>
                          </a:solidFill>
                          <a:effectLst/>
                          <a:latin typeface="Arial Narrow" panose="020B0606020202030204" pitchFamily="34" charset="0"/>
                          <a:ea typeface="Times New Roman" panose="02020603050405020304" pitchFamily="18" charset="0"/>
                        </a:rPr>
                        <a:t>This CR adds a new section</a:t>
                      </a:r>
                      <a:r>
                        <a:rPr lang="en-AU" sz="1400" baseline="0" dirty="0" smtClean="0">
                          <a:solidFill>
                            <a:schemeClr val="tx1"/>
                          </a:solidFill>
                          <a:effectLst/>
                          <a:latin typeface="Arial Narrow" panose="020B0606020202030204" pitchFamily="34" charset="0"/>
                          <a:ea typeface="Times New Roman" panose="02020603050405020304" pitchFamily="18" charset="0"/>
                        </a:rPr>
                        <a:t> for defining support of 15 bearer as a feature, captures the main requirements, e.g. interworking between supporting/non-supporting UE and network, mobility etc. </a:t>
                      </a:r>
                      <a:endParaRPr lang="en-AU" sz="1400" dirty="0">
                        <a:solidFill>
                          <a:schemeClr val="tx1"/>
                        </a:solidFill>
                        <a:effectLst/>
                        <a:latin typeface="Arial Narrow" panose="020B0606020202030204" pitchFamily="34" charset="0"/>
                        <a:ea typeface="Times New Roman" panose="02020603050405020304" pitchFamily="18" charset="0"/>
                      </a:endParaRPr>
                    </a:p>
                  </a:txBody>
                  <a:tcPr/>
                </a:tc>
              </a:tr>
              <a:tr h="315930">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Description</a:t>
                      </a:r>
                      <a:r>
                        <a:rPr lang="en-AU" sz="1400" baseline="0" dirty="0" smtClean="0">
                          <a:solidFill>
                            <a:schemeClr val="tx1"/>
                          </a:solidFill>
                          <a:latin typeface="Arial Narrow" panose="020B0606020202030204" pitchFamily="34" charset="0"/>
                        </a:rPr>
                        <a:t> of p</a:t>
                      </a:r>
                      <a:r>
                        <a:rPr lang="en-AU" sz="1400" dirty="0" smtClean="0">
                          <a:solidFill>
                            <a:schemeClr val="tx1"/>
                          </a:solidFill>
                          <a:latin typeface="Arial Narrow" panose="020B0606020202030204" pitchFamily="34" charset="0"/>
                        </a:rPr>
                        <a:t>rocedure</a:t>
                      </a:r>
                      <a:r>
                        <a:rPr lang="en-AU" sz="1400" baseline="0" dirty="0" smtClean="0">
                          <a:solidFill>
                            <a:schemeClr val="tx1"/>
                          </a:solidFill>
                          <a:latin typeface="Arial Narrow" panose="020B0606020202030204" pitchFamily="34" charset="0"/>
                        </a:rPr>
                        <a:t> impacts </a:t>
                      </a:r>
                      <a:endParaRPr lang="en-AU" sz="1400" dirty="0" smtClean="0">
                        <a:solidFill>
                          <a:schemeClr val="tx1"/>
                        </a:solidFill>
                        <a:latin typeface="Arial Narrow" panose="020B0606020202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23.401</a:t>
                      </a:r>
                      <a:endParaRPr lang="en-AU" sz="1400" dirty="0" smtClean="0">
                        <a:solidFill>
                          <a:schemeClr val="tx1"/>
                        </a:solidFill>
                        <a:latin typeface="Arial Narrow" panose="020B0606020202030204" pitchFamily="34" charset="0"/>
                      </a:endParaRPr>
                    </a:p>
                  </a:txBody>
                  <a:tcPr/>
                </a:tc>
                <a:tc>
                  <a:txBody>
                    <a:bodyPr/>
                    <a:lstStyle/>
                    <a:p>
                      <a:pPr hangingPunct="0">
                        <a:spcAft>
                          <a:spcPts val="0"/>
                        </a:spcAft>
                      </a:pPr>
                      <a:r>
                        <a:rPr lang="en-AU" sz="1400" smtClean="0">
                          <a:solidFill>
                            <a:srgbClr val="000000"/>
                          </a:solidFill>
                          <a:effectLst/>
                          <a:latin typeface="Arial Narrow" panose="020B0606020202030204" pitchFamily="34" charset="0"/>
                          <a:ea typeface="Times New Roman" panose="02020603050405020304" pitchFamily="18" charset="0"/>
                        </a:rPr>
                        <a:t>S2-181782</a:t>
                      </a:r>
                      <a:endParaRPr lang="en-AU" sz="14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AU" sz="1400" b="0" dirty="0" smtClean="0">
                          <a:solidFill>
                            <a:schemeClr val="tx1"/>
                          </a:solidFill>
                          <a:effectLst/>
                          <a:latin typeface="Arial Narrow" panose="020B0606020202030204" pitchFamily="34" charset="0"/>
                          <a:ea typeface="Times New Roman" panose="02020603050405020304" pitchFamily="18" charset="0"/>
                        </a:rPr>
                        <a:t>This addresses mobility management</a:t>
                      </a:r>
                      <a:r>
                        <a:rPr lang="en-AU" sz="1400" b="0" baseline="0" dirty="0" smtClean="0">
                          <a:solidFill>
                            <a:schemeClr val="tx1"/>
                          </a:solidFill>
                          <a:effectLst/>
                          <a:latin typeface="Arial Narrow" panose="020B0606020202030204" pitchFamily="34" charset="0"/>
                          <a:ea typeface="Times New Roman" panose="02020603050405020304" pitchFamily="18" charset="0"/>
                        </a:rPr>
                        <a:t> related changes </a:t>
                      </a:r>
                      <a:r>
                        <a:rPr lang="en-AU" sz="1400" baseline="0" dirty="0" smtClean="0">
                          <a:solidFill>
                            <a:schemeClr val="tx1"/>
                          </a:solidFill>
                          <a:effectLst/>
                          <a:latin typeface="Arial Narrow" panose="020B0606020202030204" pitchFamily="34" charset="0"/>
                          <a:ea typeface="Times New Roman" panose="02020603050405020304" pitchFamily="18" charset="0"/>
                        </a:rPr>
                        <a:t>– for mobility within E-UTRAN and E-UTRAN to UTRAN/GERAN</a:t>
                      </a:r>
                      <a:endParaRPr lang="en-AU" sz="1400" dirty="0" smtClean="0">
                        <a:solidFill>
                          <a:schemeClr val="tx1"/>
                        </a:solidFill>
                        <a:effectLst/>
                        <a:latin typeface="Arial Narrow" panose="020B0606020202030204" pitchFamily="34" charset="0"/>
                        <a:ea typeface="Times New Roman" panose="02020603050405020304" pitchFamily="18" charset="0"/>
                      </a:endParaRPr>
                    </a:p>
                  </a:txBody>
                  <a:tcPr/>
                </a:tc>
              </a:tr>
              <a:tr h="31593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latin typeface="Arial Narrow" panose="020B0606020202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23.401</a:t>
                      </a:r>
                      <a:endParaRPr lang="en-AU" sz="1400" dirty="0">
                        <a:solidFill>
                          <a:schemeClr val="tx1"/>
                        </a:solidFill>
                        <a:latin typeface="Arial Narrow" panose="020B0606020202030204" pitchFamily="34" charset="0"/>
                      </a:endParaRPr>
                    </a:p>
                  </a:txBody>
                  <a:tcPr/>
                </a:tc>
                <a:tc>
                  <a:txBody>
                    <a:bodyPr/>
                    <a:lstStyle/>
                    <a:p>
                      <a:pPr hangingPunct="0">
                        <a:spcAft>
                          <a:spcPts val="0"/>
                        </a:spcAft>
                      </a:pPr>
                      <a:r>
                        <a:rPr lang="en-AU" sz="1400" dirty="0" smtClean="0">
                          <a:solidFill>
                            <a:srgbClr val="000000"/>
                          </a:solidFill>
                          <a:effectLst/>
                          <a:latin typeface="Arial Narrow" panose="020B0606020202030204" pitchFamily="34" charset="0"/>
                          <a:ea typeface="Times New Roman" panose="02020603050405020304" pitchFamily="18" charset="0"/>
                        </a:rPr>
                        <a:t>S2-181812</a:t>
                      </a:r>
                      <a:endParaRPr lang="en-AU" sz="14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400" dirty="0" smtClean="0">
                          <a:solidFill>
                            <a:schemeClr val="tx1"/>
                          </a:solidFill>
                          <a:effectLst/>
                          <a:latin typeface="Arial Narrow" panose="020B0606020202030204" pitchFamily="34" charset="0"/>
                          <a:ea typeface="Times New Roman" panose="02020603050405020304" pitchFamily="18" charset="0"/>
                        </a:rPr>
                        <a:t>This addresses</a:t>
                      </a:r>
                      <a:r>
                        <a:rPr lang="en-AU" sz="1400" baseline="0" dirty="0" smtClean="0">
                          <a:solidFill>
                            <a:schemeClr val="tx1"/>
                          </a:solidFill>
                          <a:effectLst/>
                          <a:latin typeface="Arial Narrow" panose="020B0606020202030204" pitchFamily="34" charset="0"/>
                          <a:ea typeface="Times New Roman" panose="02020603050405020304" pitchFamily="18" charset="0"/>
                        </a:rPr>
                        <a:t> changes required in handover related descriptions – for HO within E-UTRAN and IRAT HO from E-UTRAN to UTRAN/GERAN</a:t>
                      </a:r>
                      <a:endParaRPr lang="en-AU" sz="1400" dirty="0">
                        <a:solidFill>
                          <a:schemeClr val="tx1"/>
                        </a:solidFill>
                        <a:effectLst/>
                        <a:latin typeface="Arial Narrow" panose="020B0606020202030204" pitchFamily="34" charset="0"/>
                        <a:ea typeface="Times New Roman" panose="02020603050405020304" pitchFamily="18" charset="0"/>
                      </a:endParaRPr>
                    </a:p>
                  </a:txBody>
                  <a:tcPr/>
                </a:tc>
              </a:tr>
              <a:tr h="31593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latin typeface="Arial Narrow" panose="020B0606020202030204" pitchFamily="34" charset="0"/>
                      </a:endParaRPr>
                    </a:p>
                  </a:txBody>
                  <a:tcPr/>
                </a:tc>
                <a:tc>
                  <a:txBody>
                    <a:bodyPr/>
                    <a:lstStyle/>
                    <a:p>
                      <a:pPr>
                        <a:spcAft>
                          <a:spcPts val="0"/>
                        </a:spcAft>
                      </a:pPr>
                      <a:r>
                        <a:rPr lang="en-AU" sz="1400" smtClean="0">
                          <a:solidFill>
                            <a:schemeClr val="tx1"/>
                          </a:solidFill>
                          <a:latin typeface="Arial Narrow" panose="020B0606020202030204" pitchFamily="34" charset="0"/>
                        </a:rPr>
                        <a:t>23.401</a:t>
                      </a:r>
                      <a:endParaRPr lang="en-AU" sz="1400" dirty="0">
                        <a:solidFill>
                          <a:schemeClr val="tx1"/>
                        </a:solidFill>
                        <a:latin typeface="Arial Narrow" panose="020B0606020202030204" pitchFamily="34" charset="0"/>
                      </a:endParaRPr>
                    </a:p>
                  </a:txBody>
                  <a:tcPr/>
                </a:tc>
                <a:tc>
                  <a:txBody>
                    <a:bodyPr/>
                    <a:lstStyle/>
                    <a:p>
                      <a:pPr hangingPunct="0">
                        <a:spcAft>
                          <a:spcPts val="0"/>
                        </a:spcAft>
                      </a:pPr>
                      <a:r>
                        <a:rPr lang="en-AU" sz="1400" dirty="0" smtClean="0">
                          <a:solidFill>
                            <a:srgbClr val="000000"/>
                          </a:solidFill>
                          <a:effectLst/>
                          <a:latin typeface="Arial Narrow" panose="020B0606020202030204" pitchFamily="34" charset="0"/>
                          <a:ea typeface="SimSun" panose="02010600030101010101" pitchFamily="2" charset="-122"/>
                        </a:rPr>
                        <a:t>S2-181813</a:t>
                      </a:r>
                    </a:p>
                  </a:txBody>
                  <a:tcPr/>
                </a:tc>
                <a:tc>
                  <a:txBody>
                    <a:bodyPr/>
                    <a:lstStyle/>
                    <a:p>
                      <a:pPr hangingPunct="0">
                        <a:spcAft>
                          <a:spcPts val="0"/>
                        </a:spcAft>
                      </a:pPr>
                      <a:r>
                        <a:rPr lang="en-AU" sz="1400" dirty="0" smtClean="0">
                          <a:solidFill>
                            <a:schemeClr val="tx1"/>
                          </a:solidFill>
                          <a:effectLst/>
                          <a:latin typeface="Arial Narrow" panose="020B0606020202030204" pitchFamily="34" charset="0"/>
                          <a:ea typeface="Times New Roman" panose="02020603050405020304" pitchFamily="18" charset="0"/>
                        </a:rPr>
                        <a:t>This</a:t>
                      </a:r>
                      <a:r>
                        <a:rPr lang="en-AU" sz="1400" baseline="0" dirty="0" smtClean="0">
                          <a:solidFill>
                            <a:schemeClr val="tx1"/>
                          </a:solidFill>
                          <a:effectLst/>
                          <a:latin typeface="Arial Narrow" panose="020B0606020202030204" pitchFamily="34" charset="0"/>
                          <a:ea typeface="Times New Roman" panose="02020603050405020304" pitchFamily="18" charset="0"/>
                        </a:rPr>
                        <a:t> CR contains updates for session management related descriptions – for UE request PDN connectivity and dedicated bearer setup procedures</a:t>
                      </a:r>
                      <a:endParaRPr lang="en-AU" sz="1400" dirty="0">
                        <a:solidFill>
                          <a:schemeClr val="tx1"/>
                        </a:solidFill>
                        <a:effectLst/>
                        <a:latin typeface="Arial Narrow" panose="020B0606020202030204" pitchFamily="34" charset="0"/>
                        <a:ea typeface="Times New Roman" panose="02020603050405020304" pitchFamily="18" charset="0"/>
                      </a:endParaRPr>
                    </a:p>
                  </a:txBody>
                  <a:tcPr/>
                </a:tc>
              </a:tr>
              <a:tr h="3159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Update for IMS emergency</a:t>
                      </a:r>
                      <a:r>
                        <a:rPr lang="en-AU" sz="1400" baseline="0" dirty="0" smtClean="0">
                          <a:solidFill>
                            <a:schemeClr val="tx1"/>
                          </a:solidFill>
                          <a:latin typeface="Arial Narrow" panose="020B0606020202030204" pitchFamily="34" charset="0"/>
                        </a:rPr>
                        <a:t> calling</a:t>
                      </a:r>
                      <a:endParaRPr lang="en-AU" sz="1400" dirty="0" smtClean="0">
                        <a:solidFill>
                          <a:schemeClr val="tx1"/>
                        </a:solidFill>
                        <a:latin typeface="Arial Narrow" panose="020B0606020202030204" pitchFamily="34" charset="0"/>
                      </a:endParaRPr>
                    </a:p>
                  </a:txBody>
                  <a:tcPr/>
                </a:tc>
                <a:tc>
                  <a:txBody>
                    <a:bodyPr/>
                    <a:lstStyle/>
                    <a:p>
                      <a:pPr>
                        <a:spcAft>
                          <a:spcPts val="0"/>
                        </a:spcAft>
                      </a:pPr>
                      <a:r>
                        <a:rPr lang="en-AU" sz="1400" dirty="0" smtClean="0">
                          <a:solidFill>
                            <a:schemeClr val="tx1"/>
                          </a:solidFill>
                          <a:latin typeface="Arial Narrow" panose="020B0606020202030204" pitchFamily="34" charset="0"/>
                        </a:rPr>
                        <a:t>23.167</a:t>
                      </a:r>
                      <a:endParaRPr lang="en-AU" sz="1400" dirty="0">
                        <a:solidFill>
                          <a:schemeClr val="tx1"/>
                        </a:solidFill>
                        <a:latin typeface="Arial Narrow" panose="020B0606020202030204" pitchFamily="34" charset="0"/>
                      </a:endParaRPr>
                    </a:p>
                  </a:txBody>
                  <a:tcPr/>
                </a:tc>
                <a:tc>
                  <a:txBody>
                    <a:bodyPr/>
                    <a:lstStyle/>
                    <a:p>
                      <a:pPr hangingPunct="0">
                        <a:spcAft>
                          <a:spcPts val="0"/>
                        </a:spcAft>
                      </a:pPr>
                      <a:r>
                        <a:rPr lang="en-AU" sz="1400" dirty="0" smtClean="0">
                          <a:solidFill>
                            <a:srgbClr val="000000"/>
                          </a:solidFill>
                          <a:effectLst/>
                          <a:latin typeface="Arial Narrow" panose="020B0606020202030204" pitchFamily="34" charset="0"/>
                          <a:ea typeface="SimSun" panose="02010600030101010101" pitchFamily="2" charset="-122"/>
                        </a:rPr>
                        <a:t>S2-181815</a:t>
                      </a:r>
                    </a:p>
                  </a:txBody>
                  <a:tcPr/>
                </a:tc>
                <a:tc>
                  <a:txBody>
                    <a:bodyPr/>
                    <a:lstStyle/>
                    <a:p>
                      <a:pPr hangingPunct="0">
                        <a:spcAft>
                          <a:spcPts val="0"/>
                        </a:spcAft>
                      </a:pPr>
                      <a:r>
                        <a:rPr lang="en-AU" sz="1400" dirty="0" smtClean="0">
                          <a:solidFill>
                            <a:schemeClr val="tx1"/>
                          </a:solidFill>
                          <a:effectLst/>
                          <a:latin typeface="Arial Narrow" panose="020B0606020202030204" pitchFamily="34" charset="0"/>
                          <a:ea typeface="Times New Roman" panose="02020603050405020304" pitchFamily="18" charset="0"/>
                        </a:rPr>
                        <a:t>This</a:t>
                      </a:r>
                      <a:r>
                        <a:rPr lang="en-AU" sz="1400" baseline="0" dirty="0" smtClean="0">
                          <a:solidFill>
                            <a:schemeClr val="tx1"/>
                          </a:solidFill>
                          <a:effectLst/>
                          <a:latin typeface="Arial Narrow" panose="020B0606020202030204" pitchFamily="34" charset="0"/>
                          <a:ea typeface="Times New Roman" panose="02020603050405020304" pitchFamily="18" charset="0"/>
                        </a:rPr>
                        <a:t> CR adds clarification that the UE needs to assume that the network supports only 8 bearers. This is needed because there is no indication about the network support for 15 bearers. </a:t>
                      </a:r>
                      <a:endParaRPr lang="en-AU" sz="1400" dirty="0">
                        <a:solidFill>
                          <a:schemeClr val="tx1"/>
                        </a:solidFill>
                        <a:effectLst/>
                        <a:latin typeface="Arial Narrow" panose="020B0606020202030204" pitchFamily="34" charset="0"/>
                        <a:ea typeface="Times New Roman" panose="02020603050405020304" pitchFamily="18" charset="0"/>
                      </a:endParaRPr>
                    </a:p>
                  </a:txBody>
                  <a:tcPr/>
                </a:tc>
              </a:tr>
              <a:tr h="3159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Update</a:t>
                      </a:r>
                      <a:r>
                        <a:rPr lang="en-AU" sz="1400" baseline="0" dirty="0" smtClean="0">
                          <a:solidFill>
                            <a:schemeClr val="tx1"/>
                          </a:solidFill>
                          <a:latin typeface="Arial Narrow" panose="020B0606020202030204" pitchFamily="34" charset="0"/>
                        </a:rPr>
                        <a:t> for mobility to non-3GPP access</a:t>
                      </a:r>
                      <a:endParaRPr lang="en-AU" sz="1400" dirty="0" smtClean="0">
                        <a:solidFill>
                          <a:schemeClr val="tx1"/>
                        </a:solidFill>
                        <a:latin typeface="Arial Narrow" panose="020B0606020202030204" pitchFamily="34" charset="0"/>
                      </a:endParaRPr>
                    </a:p>
                  </a:txBody>
                  <a:tcPr/>
                </a:tc>
                <a:tc>
                  <a:txBody>
                    <a:bodyPr/>
                    <a:lstStyle/>
                    <a:p>
                      <a:pPr>
                        <a:spcAft>
                          <a:spcPts val="0"/>
                        </a:spcAft>
                      </a:pPr>
                      <a:r>
                        <a:rPr lang="en-AU" sz="1400" dirty="0" smtClean="0">
                          <a:solidFill>
                            <a:schemeClr val="tx1"/>
                          </a:solidFill>
                          <a:latin typeface="Arial Narrow" panose="020B0606020202030204" pitchFamily="34" charset="0"/>
                        </a:rPr>
                        <a:t>23.402</a:t>
                      </a:r>
                      <a:endParaRPr lang="en-AU" sz="1400" dirty="0">
                        <a:solidFill>
                          <a:schemeClr val="tx1"/>
                        </a:solidFill>
                        <a:latin typeface="Arial Narrow" panose="020B0606020202030204" pitchFamily="34" charset="0"/>
                      </a:endParaRPr>
                    </a:p>
                  </a:txBody>
                  <a:tcPr/>
                </a:tc>
                <a:tc>
                  <a:txBody>
                    <a:bodyPr/>
                    <a:lstStyle/>
                    <a:p>
                      <a:pPr hangingPunct="0">
                        <a:spcAft>
                          <a:spcPts val="0"/>
                        </a:spcAft>
                      </a:pPr>
                      <a:r>
                        <a:rPr lang="en-AU" sz="1400" dirty="0" smtClean="0">
                          <a:solidFill>
                            <a:srgbClr val="000000"/>
                          </a:solidFill>
                          <a:effectLst/>
                          <a:latin typeface="Arial Narrow" panose="020B0606020202030204" pitchFamily="34" charset="0"/>
                          <a:ea typeface="SimSun" panose="02010600030101010101" pitchFamily="2" charset="-122"/>
                        </a:rPr>
                        <a:t>S1-181851</a:t>
                      </a:r>
                    </a:p>
                  </a:txBody>
                  <a:tcPr/>
                </a:tc>
                <a:tc>
                  <a:txBody>
                    <a:bodyPr/>
                    <a:lstStyle/>
                    <a:p>
                      <a:pPr hangingPunct="0">
                        <a:spcAft>
                          <a:spcPts val="0"/>
                        </a:spcAft>
                      </a:pPr>
                      <a:r>
                        <a:rPr lang="en-AU" sz="1400" dirty="0" smtClean="0">
                          <a:solidFill>
                            <a:schemeClr val="tx1"/>
                          </a:solidFill>
                          <a:effectLst/>
                          <a:latin typeface="Arial Narrow" panose="020B0606020202030204" pitchFamily="34" charset="0"/>
                          <a:ea typeface="Times New Roman" panose="02020603050405020304" pitchFamily="18" charset="0"/>
                        </a:rPr>
                        <a:t>The CR adds clarification about the limitations when</a:t>
                      </a:r>
                      <a:r>
                        <a:rPr lang="en-AU" sz="1400" baseline="0" dirty="0" smtClean="0">
                          <a:solidFill>
                            <a:schemeClr val="tx1"/>
                          </a:solidFill>
                          <a:effectLst/>
                          <a:latin typeface="Arial Narrow" panose="020B0606020202030204" pitchFamily="34" charset="0"/>
                          <a:ea typeface="Times New Roman" panose="02020603050405020304" pitchFamily="18" charset="0"/>
                        </a:rPr>
                        <a:t> handing over from E-UTRAN to non-3GPP access, for a UE supporting 15 EPS bearers</a:t>
                      </a:r>
                      <a:endParaRPr lang="en-AU" sz="1400" dirty="0">
                        <a:solidFill>
                          <a:schemeClr val="tx1"/>
                        </a:solidFill>
                        <a:effectLst/>
                        <a:latin typeface="Arial Narrow" panose="020B0606020202030204" pitchFamily="34" charset="0"/>
                        <a:ea typeface="Times New Roman" panose="02020603050405020304" pitchFamily="18" charset="0"/>
                      </a:endParaRPr>
                    </a:p>
                  </a:txBody>
                  <a:tcPr/>
                </a:tc>
              </a:tr>
              <a:tr h="3159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Other/various</a:t>
                      </a:r>
                      <a:r>
                        <a:rPr lang="en-AU" sz="1400" baseline="0" dirty="0" smtClean="0">
                          <a:solidFill>
                            <a:schemeClr val="tx1"/>
                          </a:solidFill>
                          <a:latin typeface="Arial Narrow" panose="020B0606020202030204" pitchFamily="34" charset="0"/>
                        </a:rPr>
                        <a:t> changes</a:t>
                      </a:r>
                      <a:endParaRPr lang="en-AU" sz="1400" dirty="0" smtClean="0">
                        <a:solidFill>
                          <a:schemeClr val="tx1"/>
                        </a:solidFill>
                        <a:latin typeface="Arial Narrow" panose="020B0606020202030204" pitchFamily="34" charset="0"/>
                      </a:endParaRPr>
                    </a:p>
                  </a:txBody>
                  <a:tcPr/>
                </a:tc>
                <a:tc>
                  <a:txBody>
                    <a:bodyPr/>
                    <a:lstStyle/>
                    <a:p>
                      <a:pPr>
                        <a:spcAft>
                          <a:spcPts val="0"/>
                        </a:spcAft>
                      </a:pPr>
                      <a:r>
                        <a:rPr lang="en-AU" sz="1400" dirty="0" smtClean="0">
                          <a:solidFill>
                            <a:schemeClr val="tx1"/>
                          </a:solidFill>
                          <a:latin typeface="Arial Narrow" panose="020B0606020202030204" pitchFamily="34" charset="0"/>
                        </a:rPr>
                        <a:t>23.401</a:t>
                      </a:r>
                      <a:endParaRPr lang="en-AU" sz="1400" dirty="0">
                        <a:solidFill>
                          <a:schemeClr val="tx1"/>
                        </a:solidFill>
                        <a:latin typeface="Arial Narrow" panose="020B0606020202030204" pitchFamily="34" charset="0"/>
                      </a:endParaRPr>
                    </a:p>
                  </a:txBody>
                  <a:tcPr/>
                </a:tc>
                <a:tc>
                  <a:txBody>
                    <a:bodyPr/>
                    <a:lstStyle/>
                    <a:p>
                      <a:pPr hangingPunct="0">
                        <a:spcAft>
                          <a:spcPts val="0"/>
                        </a:spcAft>
                      </a:pPr>
                      <a:r>
                        <a:rPr lang="en-AU" sz="1400" dirty="0" smtClean="0">
                          <a:solidFill>
                            <a:srgbClr val="000000"/>
                          </a:solidFill>
                          <a:effectLst/>
                          <a:latin typeface="Arial Narrow" panose="020B0606020202030204" pitchFamily="34" charset="0"/>
                          <a:ea typeface="SimSun" panose="02010600030101010101" pitchFamily="2" charset="-122"/>
                        </a:rPr>
                        <a:t>TBC (may not be provided for Montreal)</a:t>
                      </a:r>
                    </a:p>
                  </a:txBody>
                  <a:tcPr/>
                </a:tc>
                <a:tc>
                  <a:txBody>
                    <a:bodyPr/>
                    <a:lstStyle/>
                    <a:p>
                      <a:pPr hangingPunct="0">
                        <a:spcAft>
                          <a:spcPts val="0"/>
                        </a:spcAft>
                      </a:pPr>
                      <a:r>
                        <a:rPr lang="en-AU" sz="1400" dirty="0" smtClean="0">
                          <a:solidFill>
                            <a:schemeClr val="tx1"/>
                          </a:solidFill>
                          <a:effectLst/>
                          <a:latin typeface="Arial Narrow" panose="020B0606020202030204" pitchFamily="34" charset="0"/>
                          <a:ea typeface="Times New Roman" panose="02020603050405020304" pitchFamily="18" charset="0"/>
                        </a:rPr>
                        <a:t>The</a:t>
                      </a:r>
                      <a:r>
                        <a:rPr lang="en-AU" sz="1400" baseline="0" dirty="0" smtClean="0">
                          <a:solidFill>
                            <a:schemeClr val="tx1"/>
                          </a:solidFill>
                          <a:effectLst/>
                          <a:latin typeface="Arial Narrow" panose="020B0606020202030204" pitchFamily="34" charset="0"/>
                          <a:ea typeface="Times New Roman" panose="02020603050405020304" pitchFamily="18" charset="0"/>
                        </a:rPr>
                        <a:t> document will cover other updates needed in TS23.401, e.g. extending the UE capabilities for supporting 15 bearers</a:t>
                      </a:r>
                      <a:endParaRPr lang="en-AU" sz="1400" dirty="0">
                        <a:solidFill>
                          <a:schemeClr val="tx1"/>
                        </a:solidFill>
                        <a:effectLst/>
                        <a:latin typeface="Arial Narrow" panose="020B0606020202030204" pitchFamily="34" charset="0"/>
                        <a:ea typeface="Times New Roman" panose="02020603050405020304" pitchFamily="18" charset="0"/>
                      </a:endParaRPr>
                    </a:p>
                  </a:txBody>
                  <a:tcPr/>
                </a:tc>
              </a:tr>
              <a:tr h="3159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latin typeface="Arial Narrow" panose="020B0606020202030204" pitchFamily="34" charset="0"/>
                      </a:endParaRPr>
                    </a:p>
                  </a:txBody>
                  <a:tcPr/>
                </a:tc>
                <a:tc>
                  <a:txBody>
                    <a:bodyPr/>
                    <a:lstStyle/>
                    <a:p>
                      <a:pPr>
                        <a:spcAft>
                          <a:spcPts val="0"/>
                        </a:spcAft>
                      </a:pPr>
                      <a:endParaRPr lang="en-AU" sz="1400" dirty="0">
                        <a:solidFill>
                          <a:schemeClr val="tx1"/>
                        </a:solidFill>
                        <a:latin typeface="Arial Narrow" panose="020B0606020202030204" pitchFamily="34" charset="0"/>
                      </a:endParaRPr>
                    </a:p>
                  </a:txBody>
                  <a:tcPr/>
                </a:tc>
                <a:tc>
                  <a:txBody>
                    <a:bodyPr/>
                    <a:lstStyle/>
                    <a:p>
                      <a:pPr hangingPunct="0">
                        <a:spcAft>
                          <a:spcPts val="0"/>
                        </a:spcAft>
                      </a:pPr>
                      <a:endParaRPr lang="en-AU" sz="1400" dirty="0" smtClean="0">
                        <a:solidFill>
                          <a:srgbClr val="000000"/>
                        </a:solidFill>
                        <a:effectLst/>
                        <a:latin typeface="Arial Narrow" panose="020B0606020202030204" pitchFamily="34" charset="0"/>
                        <a:ea typeface="SimSun" panose="02010600030101010101" pitchFamily="2" charset="-122"/>
                      </a:endParaRPr>
                    </a:p>
                  </a:txBody>
                  <a:tcPr/>
                </a:tc>
                <a:tc>
                  <a:txBody>
                    <a:bodyPr/>
                    <a:lstStyle/>
                    <a:p>
                      <a:pPr hangingPunct="0">
                        <a:spcAft>
                          <a:spcPts val="0"/>
                        </a:spcAft>
                      </a:pPr>
                      <a:endParaRPr lang="en-AU" sz="1400" dirty="0">
                        <a:solidFill>
                          <a:schemeClr val="tx1"/>
                        </a:solidFill>
                        <a:effectLst/>
                        <a:latin typeface="Arial Narrow" panose="020B0606020202030204" pitchFamily="34" charset="0"/>
                        <a:ea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450029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GB" sz="3200" dirty="0"/>
              <a:t>E-UTRAN to GERAN A/Gb mode Inter RAT handover</a:t>
            </a:r>
            <a:r>
              <a:rPr lang="en-GB" sz="3200" dirty="0" smtClean="0"/>
              <a:t> </a:t>
            </a:r>
            <a:r>
              <a:rPr lang="en-GB" sz="3200" dirty="0"/>
              <a:t>(</a:t>
            </a:r>
            <a:r>
              <a:rPr lang="en-GB" sz="3200" dirty="0" smtClean="0"/>
              <a:t>with S4 SGSN) / preparation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830997"/>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5.5.2.3.2 of </a:t>
            </a:r>
            <a:r>
              <a:rPr lang="en-AU" sz="1600" dirty="0"/>
              <a:t>TS 23.401 needs to be </a:t>
            </a:r>
            <a:r>
              <a:rPr lang="en-AU" sz="1600" dirty="0" smtClean="0"/>
              <a:t>updated</a:t>
            </a:r>
          </a:p>
          <a:p>
            <a:r>
              <a:rPr lang="en-AU" sz="1600" b="1" dirty="0" smtClean="0"/>
              <a:t>For the impacts and impacted steps/required changes, refer to the </a:t>
            </a:r>
            <a:r>
              <a:rPr lang="en-AU" sz="1600" b="1" dirty="0" err="1" smtClean="0"/>
              <a:t>Iu</a:t>
            </a:r>
            <a:r>
              <a:rPr lang="en-AU" sz="1600" b="1" dirty="0" smtClean="0"/>
              <a:t> mode IRAT procedure on the previous slides</a:t>
            </a:r>
            <a:endParaRPr lang="en-AU" sz="1600" b="1" dirty="0" smtClean="0"/>
          </a:p>
        </p:txBody>
      </p:sp>
      <p:pic>
        <p:nvPicPr>
          <p:cNvPr id="6" name="Picture 5"/>
          <p:cNvPicPr>
            <a:picLocks noChangeAspect="1"/>
          </p:cNvPicPr>
          <p:nvPr/>
        </p:nvPicPr>
        <p:blipFill>
          <a:blip r:embed="rId2"/>
          <a:stretch>
            <a:fillRect/>
          </a:stretch>
        </p:blipFill>
        <p:spPr>
          <a:xfrm>
            <a:off x="201586" y="777889"/>
            <a:ext cx="5983191" cy="3249901"/>
          </a:xfrm>
          <a:prstGeom prst="rect">
            <a:avLst/>
          </a:prstGeom>
        </p:spPr>
      </p:pic>
      <p:sp>
        <p:nvSpPr>
          <p:cNvPr id="7" name="Oval 6"/>
          <p:cNvSpPr/>
          <p:nvPr/>
        </p:nvSpPr>
        <p:spPr>
          <a:xfrm>
            <a:off x="2324293" y="1573569"/>
            <a:ext cx="1993707" cy="4607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40768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84480" y="694664"/>
            <a:ext cx="972562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val="2511953424"/>
              </p:ext>
            </p:extLst>
          </p:nvPr>
        </p:nvGraphicFramePr>
        <p:xfrm>
          <a:off x="284481" y="877546"/>
          <a:ext cx="4856480" cy="5878430"/>
        </p:xfrm>
        <a:graphic>
          <a:graphicData uri="http://schemas.openxmlformats.org/presentationml/2006/ole">
            <mc:AlternateContent xmlns:mc="http://schemas.openxmlformats.org/markup-compatibility/2006">
              <mc:Choice xmlns:v="urn:schemas-microsoft-com:vml" Requires="v">
                <p:oleObj spid="_x0000_s11280" name="Picture" r:id="rId3" imgW="6232023" imgH="7531939" progId="Word.Picture.8">
                  <p:embed/>
                </p:oleObj>
              </mc:Choice>
              <mc:Fallback>
                <p:oleObj name="Picture" r:id="rId3" imgW="6232023" imgH="753193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81" y="877546"/>
                        <a:ext cx="4856480" cy="5878430"/>
                      </a:xfrm>
                      <a:prstGeom prst="rect">
                        <a:avLst/>
                      </a:prstGeom>
                      <a:noFill/>
                    </p:spPr>
                  </p:pic>
                </p:oleObj>
              </mc:Fallback>
            </mc:AlternateContent>
          </a:graphicData>
        </a:graphic>
      </p:graphicFrame>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GB" sz="3200" dirty="0"/>
              <a:t>E-UTRAN to GERAN A/Gb mode Inter RAT </a:t>
            </a:r>
            <a:r>
              <a:rPr lang="en-GB" sz="3200" dirty="0" smtClean="0"/>
              <a:t>handover (with S4 SGSN) / execution 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1077218"/>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5.5.2.3.3 of </a:t>
            </a:r>
            <a:r>
              <a:rPr lang="en-AU" sz="1600" dirty="0"/>
              <a:t>TS 23.401 </a:t>
            </a:r>
            <a:endParaRPr lang="en-AU" sz="1600" dirty="0" smtClean="0"/>
          </a:p>
          <a:p>
            <a:r>
              <a:rPr lang="en-AU" sz="1600" b="1" dirty="0"/>
              <a:t>For the </a:t>
            </a:r>
            <a:r>
              <a:rPr lang="en-AU" sz="1600" b="1" dirty="0" smtClean="0"/>
              <a:t>high level impacts </a:t>
            </a:r>
            <a:r>
              <a:rPr lang="en-AU" sz="1600" b="1" dirty="0"/>
              <a:t>and impacted steps/required changes, refer to the </a:t>
            </a:r>
            <a:r>
              <a:rPr lang="en-AU" sz="1600" b="1" dirty="0" err="1"/>
              <a:t>Iu</a:t>
            </a:r>
            <a:r>
              <a:rPr lang="en-AU" sz="1600" b="1" dirty="0"/>
              <a:t> mode IRAT procedure on the previous </a:t>
            </a:r>
            <a:r>
              <a:rPr lang="en-AU" sz="1600" b="1" dirty="0" smtClean="0"/>
              <a:t>slides</a:t>
            </a:r>
            <a:endParaRPr lang="en-AU" sz="1600" b="1" dirty="0"/>
          </a:p>
        </p:txBody>
      </p:sp>
      <p:sp>
        <p:nvSpPr>
          <p:cNvPr id="8" name="Oval 7"/>
          <p:cNvSpPr/>
          <p:nvPr/>
        </p:nvSpPr>
        <p:spPr>
          <a:xfrm>
            <a:off x="412072" y="5638800"/>
            <a:ext cx="4352968" cy="11176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09617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361501703"/>
              </p:ext>
            </p:extLst>
          </p:nvPr>
        </p:nvGraphicFramePr>
        <p:xfrm>
          <a:off x="589280" y="990742"/>
          <a:ext cx="4546905" cy="5778358"/>
        </p:xfrm>
        <a:graphic>
          <a:graphicData uri="http://schemas.openxmlformats.org/presentationml/2006/ole">
            <mc:AlternateContent xmlns:mc="http://schemas.openxmlformats.org/markup-compatibility/2006">
              <mc:Choice xmlns:v="urn:schemas-microsoft-com:vml" Requires="v">
                <p:oleObj spid="_x0000_s12305" name="Picture" r:id="rId3" imgW="5936700" imgH="7531939" progId="Word.Picture.8">
                  <p:embed/>
                </p:oleObj>
              </mc:Choice>
              <mc:Fallback>
                <p:oleObj name="Picture" r:id="rId3" imgW="5936700" imgH="753193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280" y="990742"/>
                        <a:ext cx="4546905" cy="5778358"/>
                      </a:xfrm>
                      <a:prstGeom prst="rect">
                        <a:avLst/>
                      </a:prstGeom>
                      <a:noFill/>
                    </p:spPr>
                  </p:pic>
                </p:oleObj>
              </mc:Fallback>
            </mc:AlternateContent>
          </a:graphicData>
        </a:graphic>
      </p:graphicFrame>
      <p:sp>
        <p:nvSpPr>
          <p:cNvPr id="4" name="Rectangle 2"/>
          <p:cNvSpPr>
            <a:spLocks noChangeArrowheads="1"/>
          </p:cNvSpPr>
          <p:nvPr/>
        </p:nvSpPr>
        <p:spPr bwMode="auto">
          <a:xfrm flipV="1">
            <a:off x="944880" y="-416561"/>
            <a:ext cx="1010423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GB" sz="3200" dirty="0"/>
              <a:t>MME to 3G SGSN combined hard handover and SRNS relocation procedure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2162067" y="1749439"/>
            <a:ext cx="1988598" cy="203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360850" y="1206491"/>
            <a:ext cx="5122415" cy="1077218"/>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a:t>
            </a:r>
            <a:r>
              <a:rPr lang="en-AU" sz="1600" dirty="0" smtClean="0"/>
              <a:t>D.3.3 of </a:t>
            </a:r>
            <a:r>
              <a:rPr lang="en-AU" sz="1600" dirty="0"/>
              <a:t>TS </a:t>
            </a:r>
            <a:r>
              <a:rPr lang="en-AU" sz="1600" dirty="0" smtClean="0"/>
              <a:t>23.401 </a:t>
            </a:r>
          </a:p>
          <a:p>
            <a:r>
              <a:rPr lang="en-AU" sz="1600" b="1" dirty="0" smtClean="0"/>
              <a:t>For </a:t>
            </a:r>
            <a:r>
              <a:rPr lang="en-AU" sz="1600" b="1" dirty="0"/>
              <a:t>the high level impacts and impacted steps/required changes, refer to the </a:t>
            </a:r>
            <a:r>
              <a:rPr lang="en-AU" sz="1600" b="1" dirty="0" err="1"/>
              <a:t>Iu</a:t>
            </a:r>
            <a:r>
              <a:rPr lang="en-AU" sz="1600" b="1" dirty="0"/>
              <a:t> mode IRAT procedure on </a:t>
            </a:r>
            <a:r>
              <a:rPr lang="en-AU" sz="1600" b="1" dirty="0" smtClean="0"/>
              <a:t>earlier </a:t>
            </a:r>
            <a:r>
              <a:rPr lang="en-AU" sz="1600" b="1" dirty="0"/>
              <a:t>slides</a:t>
            </a:r>
            <a:endParaRPr lang="en-AU" sz="1600" b="1" dirty="0"/>
          </a:p>
        </p:txBody>
      </p:sp>
      <p:sp>
        <p:nvSpPr>
          <p:cNvPr id="7" name="Oval 6"/>
          <p:cNvSpPr/>
          <p:nvPr/>
        </p:nvSpPr>
        <p:spPr>
          <a:xfrm>
            <a:off x="572863" y="6382289"/>
            <a:ext cx="4315126" cy="28267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508085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1"/>
            <a:ext cx="10515600" cy="858125"/>
          </a:xfrm>
        </p:spPr>
        <p:txBody>
          <a:bodyPr>
            <a:noAutofit/>
          </a:bodyPr>
          <a:lstStyle/>
          <a:p>
            <a:r>
              <a:rPr lang="en-AU" sz="3200" dirty="0"/>
              <a:t>Impacted procedures : </a:t>
            </a:r>
            <a:r>
              <a:rPr lang="en-GB" sz="3200" dirty="0"/>
              <a:t>E-UTRAN to GERAN A/Gb mode Inter RAT </a:t>
            </a:r>
            <a:r>
              <a:rPr lang="en-GB" sz="3200" dirty="0" smtClean="0"/>
              <a:t>handover (with </a:t>
            </a:r>
            <a:r>
              <a:rPr lang="en-GB" sz="3200" dirty="0" err="1" smtClean="0"/>
              <a:t>Gn</a:t>
            </a:r>
            <a:r>
              <a:rPr lang="en-GB" sz="3200" dirty="0" smtClean="0"/>
              <a:t> SGSN) / preparation </a:t>
            </a:r>
            <a:r>
              <a:rPr lang="en-GB" sz="3200" dirty="0"/>
              <a:t>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1569660"/>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a:t>
            </a:r>
            <a:r>
              <a:rPr lang="en-GB" sz="1600" dirty="0" smtClean="0"/>
              <a:t>D.3.7.2 </a:t>
            </a:r>
            <a:r>
              <a:rPr lang="en-AU" sz="1600" dirty="0" smtClean="0"/>
              <a:t>of </a:t>
            </a:r>
            <a:r>
              <a:rPr lang="en-AU" sz="1600" dirty="0"/>
              <a:t>TS 23.401 </a:t>
            </a:r>
            <a:endParaRPr lang="en-AU" sz="1600" dirty="0" smtClean="0"/>
          </a:p>
          <a:p>
            <a:r>
              <a:rPr lang="en-AU" sz="1600" b="1" dirty="0"/>
              <a:t>For the high level impacts and impacted steps/required changes, refer to the </a:t>
            </a:r>
            <a:r>
              <a:rPr lang="en-AU" sz="1600" b="1" dirty="0" err="1"/>
              <a:t>Iu</a:t>
            </a:r>
            <a:r>
              <a:rPr lang="en-AU" sz="1600" b="1" dirty="0"/>
              <a:t> mode IRAT procedure on earlier slides</a:t>
            </a:r>
          </a:p>
          <a:p>
            <a:pPr marL="285750" indent="-285750">
              <a:buFont typeface="Arial" panose="020B0604020202020204" pitchFamily="34" charset="0"/>
              <a:buChar char="•"/>
            </a:pPr>
            <a:endParaRPr lang="en-AU" sz="1600" dirty="0"/>
          </a:p>
          <a:p>
            <a:endParaRPr lang="en-AU" sz="1600" dirty="0"/>
          </a:p>
        </p:txBody>
      </p:sp>
      <p:pic>
        <p:nvPicPr>
          <p:cNvPr id="3" name="Picture 2"/>
          <p:cNvPicPr>
            <a:picLocks noChangeAspect="1"/>
          </p:cNvPicPr>
          <p:nvPr/>
        </p:nvPicPr>
        <p:blipFill>
          <a:blip r:embed="rId2"/>
          <a:stretch>
            <a:fillRect/>
          </a:stretch>
        </p:blipFill>
        <p:spPr>
          <a:xfrm>
            <a:off x="339619" y="1355448"/>
            <a:ext cx="5945082" cy="3124904"/>
          </a:xfrm>
          <a:prstGeom prst="rect">
            <a:avLst/>
          </a:prstGeom>
        </p:spPr>
      </p:pic>
      <p:sp>
        <p:nvSpPr>
          <p:cNvPr id="7" name="Oval 6"/>
          <p:cNvSpPr/>
          <p:nvPr/>
        </p:nvSpPr>
        <p:spPr>
          <a:xfrm>
            <a:off x="2317861" y="2234565"/>
            <a:ext cx="1988598" cy="20383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85276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72720" y="944879"/>
            <a:ext cx="109871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graphicFrame>
        <p:nvGraphicFramePr>
          <p:cNvPr id="6" name="Object 5"/>
          <p:cNvGraphicFramePr>
            <a:graphicFrameLocks noChangeAspect="1"/>
          </p:cNvGraphicFramePr>
          <p:nvPr>
            <p:extLst>
              <p:ext uri="{D42A27DB-BD31-4B8C-83A1-F6EECF244321}">
                <p14:modId xmlns:p14="http://schemas.microsoft.com/office/powerpoint/2010/main" val="2931554724"/>
              </p:ext>
            </p:extLst>
          </p:nvPr>
        </p:nvGraphicFramePr>
        <p:xfrm>
          <a:off x="172721" y="944880"/>
          <a:ext cx="5486400" cy="5562222"/>
        </p:xfrm>
        <a:graphic>
          <a:graphicData uri="http://schemas.openxmlformats.org/presentationml/2006/ole">
            <mc:AlternateContent xmlns:mc="http://schemas.openxmlformats.org/markup-compatibility/2006">
              <mc:Choice xmlns:v="urn:schemas-microsoft-com:vml" Requires="v">
                <p:oleObj spid="_x0000_s13328" name="Picture" r:id="rId3" imgW="6242481" imgH="6313566" progId="Word.Picture.8">
                  <p:embed/>
                </p:oleObj>
              </mc:Choice>
              <mc:Fallback>
                <p:oleObj name="Picture" r:id="rId3" imgW="6242481" imgH="6313566"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721" y="944880"/>
                        <a:ext cx="5486400" cy="5562222"/>
                      </a:xfrm>
                      <a:prstGeom prst="rect">
                        <a:avLst/>
                      </a:prstGeom>
                      <a:noFill/>
                    </p:spPr>
                  </p:pic>
                </p:oleObj>
              </mc:Fallback>
            </mc:AlternateContent>
          </a:graphicData>
        </a:graphic>
      </p:graphicFrame>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GB" sz="3200" dirty="0"/>
              <a:t>E-UTRAN to GERAN A/Gb mode Inter RAT handover (with </a:t>
            </a:r>
            <a:r>
              <a:rPr lang="en-GB" sz="3200" dirty="0" err="1"/>
              <a:t>Gn</a:t>
            </a:r>
            <a:r>
              <a:rPr lang="en-GB" sz="3200" dirty="0"/>
              <a:t> SGSN) </a:t>
            </a:r>
            <a:r>
              <a:rPr lang="en-GB" sz="3200" dirty="0" smtClean="0"/>
              <a:t>/ execution </a:t>
            </a:r>
            <a:r>
              <a:rPr lang="en-GB" sz="3200" dirty="0"/>
              <a:t>phase</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239352" y="6146800"/>
            <a:ext cx="5145448" cy="1039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702642" y="1186171"/>
            <a:ext cx="5122415" cy="2308324"/>
          </a:xfrm>
          <a:prstGeom prst="rect">
            <a:avLst/>
          </a:prstGeom>
          <a:noFill/>
        </p:spPr>
        <p:txBody>
          <a:bodyPr wrap="square" rtlCol="0">
            <a:spAutoFit/>
          </a:bodyPr>
          <a:lstStyle/>
          <a:p>
            <a:pPr marL="285750" indent="-285750">
              <a:buFont typeface="Arial" panose="020B0604020202020204" pitchFamily="34" charset="0"/>
              <a:buChar char="•"/>
            </a:pPr>
            <a:r>
              <a:rPr lang="en-AU" sz="1600" dirty="0" smtClean="0"/>
              <a:t>Annex D / Section </a:t>
            </a:r>
            <a:r>
              <a:rPr lang="en-GB" sz="1600" dirty="0" smtClean="0"/>
              <a:t>D.3.7.3 </a:t>
            </a:r>
            <a:r>
              <a:rPr lang="en-AU" sz="1600" dirty="0" smtClean="0"/>
              <a:t>of </a:t>
            </a:r>
            <a:r>
              <a:rPr lang="en-AU" sz="1600" dirty="0"/>
              <a:t>TS </a:t>
            </a:r>
            <a:r>
              <a:rPr lang="en-AU" sz="1600" dirty="0" smtClean="0"/>
              <a:t>23.401 </a:t>
            </a:r>
            <a:r>
              <a:rPr lang="en-AU" sz="1600" dirty="0"/>
              <a:t>needs to be updated</a:t>
            </a:r>
            <a:endParaRPr lang="en-AU" sz="1600" dirty="0" smtClean="0"/>
          </a:p>
          <a:p>
            <a:r>
              <a:rPr lang="en-AU" sz="1600" b="1" dirty="0"/>
              <a:t>For the high level impacts and impacted steps/required changes, refer to the </a:t>
            </a:r>
            <a:r>
              <a:rPr lang="en-AU" sz="1600" b="1" dirty="0" err="1"/>
              <a:t>Iu</a:t>
            </a:r>
            <a:r>
              <a:rPr lang="en-AU" sz="1600" b="1" dirty="0"/>
              <a:t> mode IRAT procedure on earlier slides</a:t>
            </a:r>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endParaRPr lang="en-AU" sz="1600" dirty="0"/>
          </a:p>
        </p:txBody>
      </p:sp>
    </p:spTree>
    <p:extLst>
      <p:ext uri="{BB962C8B-B14F-4D97-AF65-F5344CB8AC3E}">
        <p14:creationId xmlns:p14="http://schemas.microsoft.com/office/powerpoint/2010/main" val="24690546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241" y="301176"/>
            <a:ext cx="12049759" cy="522642"/>
          </a:xfrm>
        </p:spPr>
        <p:txBody>
          <a:bodyPr>
            <a:normAutofit fontScale="90000"/>
          </a:bodyPr>
          <a:lstStyle/>
          <a:p>
            <a:r>
              <a:rPr lang="en-AU" dirty="0"/>
              <a:t>Summary of procedure impacts and proposed changes </a:t>
            </a:r>
            <a:r>
              <a:rPr lang="en-AU" dirty="0" smtClean="0"/>
              <a:t>/3</a:t>
            </a:r>
            <a:br>
              <a:rPr lang="en-AU" dirty="0" smtClean="0"/>
            </a:br>
            <a:r>
              <a:rPr lang="en-AU" dirty="0" smtClean="0"/>
              <a:t>EPS session management procedures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927583"/>
              </p:ext>
            </p:extLst>
          </p:nvPr>
        </p:nvGraphicFramePr>
        <p:xfrm>
          <a:off x="245758" y="1123538"/>
          <a:ext cx="11361104" cy="3413760"/>
        </p:xfrm>
        <a:graphic>
          <a:graphicData uri="http://schemas.openxmlformats.org/drawingml/2006/table">
            <a:tbl>
              <a:tblPr firstRow="1" bandRow="1">
                <a:tableStyleId>{5C22544A-7EE6-4342-B048-85BDC9FD1C3A}</a:tableStyleId>
              </a:tblPr>
              <a:tblGrid>
                <a:gridCol w="218093"/>
                <a:gridCol w="968709"/>
                <a:gridCol w="843872"/>
                <a:gridCol w="577048"/>
                <a:gridCol w="6230842"/>
                <a:gridCol w="2522540"/>
              </a:tblGrid>
              <a:tr h="269741">
                <a:tc>
                  <a:txBody>
                    <a:bodyPr/>
                    <a:lstStyle/>
                    <a:p>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Procedure</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Relevant stage2 TS(s) / section(s)</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See</a:t>
                      </a:r>
                    </a:p>
                    <a:p>
                      <a:r>
                        <a:rPr lang="en-AU" sz="1200" dirty="0" smtClean="0">
                          <a:latin typeface="Arial Narrow" panose="020B0606020202030204" pitchFamily="34" charset="0"/>
                        </a:rPr>
                        <a:t>Slide </a:t>
                      </a:r>
                    </a:p>
                    <a:p>
                      <a:r>
                        <a:rPr lang="en-AU" sz="1200" dirty="0" smtClean="0">
                          <a:latin typeface="Arial Narrow" panose="020B0606020202030204" pitchFamily="34" charset="0"/>
                        </a:rPr>
                        <a:t>#</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High level impact</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Conclusions</a:t>
                      </a:r>
                      <a:endParaRPr lang="en-AU" sz="1200" dirty="0">
                        <a:latin typeface="Arial Narrow" panose="020B0606020202030204" pitchFamily="34" charset="0"/>
                      </a:endParaRPr>
                    </a:p>
                  </a:txBody>
                  <a:tcPr/>
                </a:tc>
              </a:tr>
              <a:tr h="657562">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Session management</a:t>
                      </a:r>
                      <a:endParaRPr lang="en-AU" sz="1200" dirty="0" smtClean="0">
                        <a:solidFill>
                          <a:schemeClr val="tx1"/>
                        </a:solidFill>
                        <a:latin typeface="Arial Narrow" panose="020B0606020202030204" pitchFamily="34" charset="0"/>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UE requested </a:t>
                      </a:r>
                      <a:r>
                        <a:rPr lang="en-AU" sz="1200" baseline="0" dirty="0" smtClean="0">
                          <a:solidFill>
                            <a:schemeClr val="tx1"/>
                          </a:solidFill>
                          <a:latin typeface="Arial Narrow" panose="020B0606020202030204" pitchFamily="34" charset="0"/>
                        </a:rPr>
                        <a:t>PDN connectivity</a:t>
                      </a:r>
                      <a:endParaRPr lang="en-AU" sz="1200" dirty="0" smtClean="0">
                        <a:solidFill>
                          <a:schemeClr val="tx1"/>
                        </a:solidFill>
                        <a:latin typeface="Arial Narrow" panose="020B0606020202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TS 23.401,</a:t>
                      </a:r>
                      <a:r>
                        <a:rPr lang="en-AU" sz="1200" baseline="0" dirty="0" smtClean="0">
                          <a:solidFill>
                            <a:schemeClr val="tx1"/>
                          </a:solidFill>
                          <a:latin typeface="Arial Narrow" panose="020B0606020202030204" pitchFamily="34" charset="0"/>
                        </a:rPr>
                        <a:t> section 5.10.2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aseline="0" dirty="0" smtClean="0">
                        <a:solidFill>
                          <a:schemeClr val="tx1"/>
                        </a:solidFill>
                        <a:latin typeface="Arial Narrow" panose="020B0606020202030204" pitchFamily="34" charset="0"/>
                      </a:endParaRPr>
                    </a:p>
                  </a:txBody>
                  <a:tcPr/>
                </a:tc>
                <a:tc>
                  <a:txBody>
                    <a:bodyPr/>
                    <a:lstStyle/>
                    <a:p>
                      <a:r>
                        <a:rPr lang="en-AU" sz="1200" dirty="0" smtClean="0">
                          <a:solidFill>
                            <a:schemeClr val="tx1"/>
                          </a:solidFill>
                          <a:latin typeface="Arial Narrow" panose="020B0606020202030204" pitchFamily="34" charset="0"/>
                        </a:rPr>
                        <a:t>26</a:t>
                      </a:r>
                      <a:endParaRPr lang="en-AU" sz="1200" dirty="0" smtClean="0">
                        <a:solidFill>
                          <a:schemeClr val="tx1"/>
                        </a:solidFill>
                        <a:latin typeface="Arial Narrow" panose="020B0606020202030204" pitchFamily="34" charset="0"/>
                      </a:endParaRPr>
                    </a:p>
                  </a:txBody>
                  <a:tcPr/>
                </a:tc>
                <a:tc>
                  <a:txBody>
                    <a:bodyPr/>
                    <a:lstStyle/>
                    <a:p>
                      <a:pPr marL="171450" indent="-171450" hangingPunct="0">
                        <a:buFont typeface="Arial" panose="020B0604020202020204" pitchFamily="34" charset="0"/>
                        <a:buChar char="•"/>
                      </a:pPr>
                      <a:r>
                        <a:rPr lang="en-AU" sz="1100" dirty="0" smtClean="0">
                          <a:latin typeface="Arial" panose="020B0604020202020204" pitchFamily="34" charset="0"/>
                          <a:cs typeface="Arial" panose="020B0604020202020204" pitchFamily="34" charset="0"/>
                        </a:rPr>
                        <a:t>The bearer activation may succeed or fail depending on the capabilities of UE, eNB, MME, SGW and PGW support for 15 bearers</a:t>
                      </a:r>
                    </a:p>
                    <a:p>
                      <a:pPr marL="171450" indent="-171450" hangingPunct="0">
                        <a:buFont typeface="Arial" panose="020B0604020202020204" pitchFamily="34" charset="0"/>
                        <a:buChar char="•"/>
                      </a:pPr>
                      <a:r>
                        <a:rPr lang="en-AU" sz="1100" dirty="0" smtClean="0">
                          <a:latin typeface="Arial" panose="020B0604020202020204" pitchFamily="34" charset="0"/>
                          <a:cs typeface="Arial" panose="020B0604020202020204" pitchFamily="34" charset="0"/>
                        </a:rPr>
                        <a:t>As per KI4 (prioritise bearers based on QoS/ARP), the MME may re-attempt the setup of the bearer by pre-empting an existing bearer that has lower priority. The details of prioritisation should be left for implementation though.</a:t>
                      </a:r>
                      <a:endParaRPr lang="en-AU" sz="1100" dirty="0" smtClean="0">
                        <a:latin typeface="Arial" panose="020B0604020202020204" pitchFamily="34" charset="0"/>
                        <a:cs typeface="Arial" panose="020B0604020202020204" pitchFamily="34" charset="0"/>
                      </a:endParaRPr>
                    </a:p>
                  </a:txBody>
                  <a:tcPr/>
                </a:tc>
                <a:tc>
                  <a:txBody>
                    <a:bodyPr/>
                    <a:lstStyle/>
                    <a:p>
                      <a:r>
                        <a:rPr lang="en-AU" sz="1200" dirty="0" smtClean="0">
                          <a:solidFill>
                            <a:schemeClr val="tx1"/>
                          </a:solidFill>
                          <a:latin typeface="Arial" panose="020B0604020202020204" pitchFamily="34" charset="0"/>
                          <a:cs typeface="Arial" panose="020B0604020202020204" pitchFamily="34" charset="0"/>
                        </a:rPr>
                        <a:t>Update the text to describe</a:t>
                      </a:r>
                      <a:r>
                        <a:rPr lang="en-AU" sz="1200" baseline="0" dirty="0" smtClean="0">
                          <a:solidFill>
                            <a:schemeClr val="tx1"/>
                          </a:solidFill>
                          <a:latin typeface="Arial" panose="020B0604020202020204" pitchFamily="34" charset="0"/>
                          <a:cs typeface="Arial" panose="020B0604020202020204" pitchFamily="34" charset="0"/>
                        </a:rPr>
                        <a:t> that the MME may pre-empt an existing bearer if needed, due to SGW/PGW not supporting 15 bearers.</a:t>
                      </a:r>
                      <a:endParaRPr lang="en-AU" sz="1200" dirty="0" smtClean="0">
                        <a:solidFill>
                          <a:schemeClr val="tx1"/>
                        </a:solidFill>
                        <a:latin typeface="Arial" panose="020B0604020202020204" pitchFamily="34" charset="0"/>
                        <a:cs typeface="Arial" panose="020B0604020202020204" pitchFamily="34" charset="0"/>
                      </a:endParaRPr>
                    </a:p>
                  </a:txBody>
                  <a:tcPr/>
                </a:tc>
              </a:tr>
              <a:tr h="3879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AU" sz="500" dirty="0" smtClean="0">
                        <a:solidFill>
                          <a:schemeClr val="tx1"/>
                        </a:solidFill>
                        <a:latin typeface="Arial Narrow" panose="020B0606020202030204" pitchFamily="34" charset="0"/>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Dedicated bearer activation</a:t>
                      </a:r>
                    </a:p>
                  </a:txBody>
                  <a:tcPr/>
                </a:tc>
                <a:tc>
                  <a:txBody>
                    <a:bodyPr/>
                    <a:lstStyle/>
                    <a:p>
                      <a:r>
                        <a:rPr lang="en-AU" sz="1200" dirty="0" smtClean="0">
                          <a:solidFill>
                            <a:schemeClr val="tx1"/>
                          </a:solidFill>
                          <a:latin typeface="Arial Narrow" panose="020B0606020202030204" pitchFamily="34" charset="0"/>
                        </a:rPr>
                        <a:t>TS 23.401, section 5.4.1</a:t>
                      </a:r>
                      <a:endParaRPr lang="en-AU" sz="1200" dirty="0">
                        <a:solidFill>
                          <a:schemeClr val="tx1"/>
                        </a:solidFill>
                        <a:latin typeface="Arial Narrow" panose="020B0606020202030204" pitchFamily="34" charset="0"/>
                      </a:endParaRPr>
                    </a:p>
                  </a:txBody>
                  <a:tcPr/>
                </a:tc>
                <a:tc>
                  <a:txBody>
                    <a:bodyPr/>
                    <a:lstStyle/>
                    <a:p>
                      <a:r>
                        <a:rPr lang="en-AU" sz="1200" dirty="0" smtClean="0">
                          <a:solidFill>
                            <a:schemeClr val="tx1"/>
                          </a:solidFill>
                          <a:latin typeface="Arial Narrow" panose="020B0606020202030204" pitchFamily="34" charset="0"/>
                        </a:rPr>
                        <a:t>27</a:t>
                      </a:r>
                      <a:endParaRPr lang="en-AU" sz="1200" dirty="0" smtClean="0">
                        <a:solidFill>
                          <a:schemeClr val="tx1"/>
                        </a:solidFill>
                        <a:latin typeface="Arial Narrow" panose="020B0606020202030204" pitchFamily="34" charset="0"/>
                      </a:endParaRPr>
                    </a:p>
                  </a:txBody>
                  <a:tcPr/>
                </a:tc>
                <a:tc>
                  <a:txBody>
                    <a:bodyPr/>
                    <a:lstStyle/>
                    <a:p>
                      <a:pPr hangingPunct="0">
                        <a:spcAft>
                          <a:spcPts val="0"/>
                        </a:spcAft>
                      </a:pPr>
                      <a:r>
                        <a:rPr lang="en-AU" sz="11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a:t>
                      </a:r>
                      <a:r>
                        <a:rPr lang="en-AU" sz="1100" baseline="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MME shall attempt the bearer setup above 8 existing bearers only if the UE indicated its capability for supporting 15 bearers</a:t>
                      </a:r>
                    </a:p>
                    <a:p>
                      <a:pPr hangingPunct="0">
                        <a:spcAft>
                          <a:spcPts val="0"/>
                        </a:spcAft>
                      </a:pPr>
                      <a:r>
                        <a:rPr lang="en-AU" sz="1100" baseline="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If the bearer setup is rejected by the eNB</a:t>
                      </a:r>
                    </a:p>
                    <a:p>
                      <a:pPr hangingPunct="0">
                        <a:spcAft>
                          <a:spcPts val="0"/>
                        </a:spcAft>
                      </a:pPr>
                      <a:r>
                        <a:rPr lang="en-AU" sz="1100" baseline="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AU"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a:tc>
                <a:tc>
                  <a:txBody>
                    <a:bodyPr/>
                    <a:lstStyle/>
                    <a:p>
                      <a:endParaRPr lang="en-AU" sz="1200" dirty="0" smtClean="0">
                        <a:solidFill>
                          <a:schemeClr val="tx1"/>
                        </a:solidFill>
                        <a:latin typeface="Arial" panose="020B0604020202020204" pitchFamily="34" charset="0"/>
                        <a:cs typeface="Arial" panose="020B0604020202020204" pitchFamily="34" charset="0"/>
                      </a:endParaRPr>
                    </a:p>
                  </a:txBody>
                  <a:tcPr/>
                </a:tc>
              </a:tr>
              <a:tr h="354728">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AU" sz="500" dirty="0" smtClean="0">
                        <a:solidFill>
                          <a:schemeClr val="tx1"/>
                        </a:solidFill>
                        <a:latin typeface="Arial Narrow" panose="020B0606020202030204" pitchFamily="34" charset="0"/>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UE requested bearer resource</a:t>
                      </a:r>
                      <a:r>
                        <a:rPr lang="en-AU" sz="1200" baseline="0" dirty="0" smtClean="0">
                          <a:solidFill>
                            <a:schemeClr val="tx1"/>
                          </a:solidFill>
                          <a:latin typeface="Arial Narrow" panose="020B0606020202030204" pitchFamily="34" charset="0"/>
                        </a:rPr>
                        <a:t> modification</a:t>
                      </a:r>
                      <a:endParaRPr lang="en-AU" sz="1200" dirty="0" smtClean="0">
                        <a:solidFill>
                          <a:schemeClr val="tx1"/>
                        </a:solidFill>
                        <a:latin typeface="Arial Narrow" panose="020B0606020202030204" pitchFamily="34" charset="0"/>
                      </a:endParaRPr>
                    </a:p>
                  </a:txBody>
                  <a:tcPr/>
                </a:tc>
                <a:tc>
                  <a:txBody>
                    <a:bodyPr/>
                    <a:lstStyle/>
                    <a:p>
                      <a:r>
                        <a:rPr lang="en-AU" sz="1200" dirty="0" smtClean="0">
                          <a:solidFill>
                            <a:schemeClr val="tx1"/>
                          </a:solidFill>
                          <a:latin typeface="Arial Narrow" panose="020B0606020202030204" pitchFamily="34" charset="0"/>
                        </a:rPr>
                        <a:t>TS 23.401,</a:t>
                      </a:r>
                      <a:r>
                        <a:rPr lang="en-AU" sz="1200" baseline="0" dirty="0" smtClean="0">
                          <a:solidFill>
                            <a:schemeClr val="tx1"/>
                          </a:solidFill>
                          <a:latin typeface="Arial Narrow" panose="020B0606020202030204" pitchFamily="34" charset="0"/>
                        </a:rPr>
                        <a:t> section 5.4.5 </a:t>
                      </a:r>
                      <a:endParaRPr lang="en-AU" sz="1200" dirty="0">
                        <a:solidFill>
                          <a:schemeClr val="tx1"/>
                        </a:solidFill>
                        <a:latin typeface="Arial Narrow" panose="020B0606020202030204" pitchFamily="34" charset="0"/>
                      </a:endParaRPr>
                    </a:p>
                  </a:txBody>
                  <a:tcPr/>
                </a:tc>
                <a:tc>
                  <a:txBody>
                    <a:bodyPr/>
                    <a:lstStyle/>
                    <a:p>
                      <a:r>
                        <a:rPr lang="en-AU" sz="1200" dirty="0" smtClean="0">
                          <a:solidFill>
                            <a:schemeClr val="tx1"/>
                          </a:solidFill>
                          <a:latin typeface="Arial Narrow" panose="020B0606020202030204" pitchFamily="34" charset="0"/>
                        </a:rPr>
                        <a:t>28</a:t>
                      </a:r>
                      <a:endParaRPr lang="en-AU" sz="1200" dirty="0" smtClean="0">
                        <a:solidFill>
                          <a:schemeClr val="tx1"/>
                        </a:solidFill>
                        <a:latin typeface="Arial Narrow" panose="020B0606020202030204" pitchFamily="34" charset="0"/>
                      </a:endParaRPr>
                    </a:p>
                  </a:txBody>
                  <a:tcPr/>
                </a:tc>
                <a:tc>
                  <a:txBody>
                    <a:bodyPr/>
                    <a:lstStyle/>
                    <a:p>
                      <a:pPr hangingPunct="0">
                        <a:spcAft>
                          <a:spcPts val="0"/>
                        </a:spcAft>
                      </a:pPr>
                      <a:r>
                        <a:rPr lang="en-AU" sz="1100" dirty="0">
                          <a:solidFill>
                            <a:srgbClr val="000000"/>
                          </a:solidFill>
                          <a:effectLst/>
                          <a:latin typeface="Arial" panose="020B0604020202020204" pitchFamily="34" charset="0"/>
                          <a:ea typeface="SimSun" panose="02010600030101010101" pitchFamily="2" charset="-122"/>
                          <a:cs typeface="Arial" panose="020B0604020202020204" pitchFamily="34" charset="0"/>
                        </a:rPr>
                        <a:t>See dedicated bearer activation (which is invoked)</a:t>
                      </a:r>
                      <a:endParaRPr lang="en-AU"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a:tc>
                <a:tc>
                  <a:txBody>
                    <a:bodyPr/>
                    <a:lstStyle/>
                    <a:p>
                      <a:r>
                        <a:rPr lang="en-AU" sz="1200" dirty="0" smtClean="0">
                          <a:solidFill>
                            <a:schemeClr val="tx1"/>
                          </a:solidFill>
                          <a:latin typeface="Arial" panose="020B0604020202020204" pitchFamily="34" charset="0"/>
                          <a:cs typeface="Arial" panose="020B0604020202020204" pitchFamily="34" charset="0"/>
                        </a:rPr>
                        <a:t>No changes needed</a:t>
                      </a:r>
                      <a:endParaRPr lang="en-AU" sz="1200" dirty="0" smtClean="0">
                        <a:solidFill>
                          <a:schemeClr val="tx1"/>
                        </a:solidFill>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50945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186171"/>
            <a:ext cx="4840084" cy="4671745"/>
          </a:xfrm>
          <a:prstGeom prst="rect">
            <a:avLst/>
          </a:prstGeom>
        </p:spPr>
      </p:pic>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AU" sz="3200" dirty="0" smtClean="0"/>
              <a:t>UE requested PDN connectivity</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1425743" y="1588664"/>
            <a:ext cx="1988598" cy="3419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034988" y="887768"/>
            <a:ext cx="7157012" cy="4570482"/>
          </a:xfrm>
          <a:prstGeom prst="rect">
            <a:avLst/>
          </a:prstGeom>
          <a:noFill/>
        </p:spPr>
        <p:txBody>
          <a:bodyPr wrap="square" rtlCol="0">
            <a:spAutoFit/>
          </a:bodyPr>
          <a:lstStyle/>
          <a:p>
            <a:pPr marL="285750" indent="-285750">
              <a:buFont typeface="Arial" panose="020B0604020202020204" pitchFamily="34" charset="0"/>
              <a:buChar char="•"/>
            </a:pPr>
            <a:r>
              <a:rPr lang="en-AU" sz="1200" dirty="0"/>
              <a:t>S</a:t>
            </a:r>
            <a:r>
              <a:rPr lang="en-AU" sz="1200" dirty="0" smtClean="0"/>
              <a:t>ection 5.10.2 of </a:t>
            </a:r>
            <a:r>
              <a:rPr lang="en-AU" sz="1200" dirty="0"/>
              <a:t>TS 23.401 needs to be updated</a:t>
            </a:r>
            <a:endParaRPr lang="en-AU" sz="1200" dirty="0" smtClean="0"/>
          </a:p>
          <a:p>
            <a:r>
              <a:rPr lang="en-AU" sz="1600" b="1" dirty="0"/>
              <a:t>High level impact</a:t>
            </a:r>
            <a:endParaRPr lang="en-AU" sz="1600" dirty="0"/>
          </a:p>
          <a:p>
            <a:pPr marL="171450" indent="-171450" hangingPunct="0">
              <a:buFont typeface="Arial" panose="020B0604020202020204" pitchFamily="34" charset="0"/>
              <a:buChar char="•"/>
            </a:pPr>
            <a:r>
              <a:rPr lang="en-AU" sz="1300" dirty="0"/>
              <a:t>The bearer activation may succeed or fail depending on the capabilities of UE, eNB, MME, SGW and PGW support for 15 bearers</a:t>
            </a:r>
          </a:p>
          <a:p>
            <a:pPr marL="171450" indent="-171450" hangingPunct="0">
              <a:buFont typeface="Arial" panose="020B0604020202020204" pitchFamily="34" charset="0"/>
              <a:buChar char="•"/>
            </a:pPr>
            <a:r>
              <a:rPr lang="en-AU" sz="1300" dirty="0" smtClean="0"/>
              <a:t>As per KI4 </a:t>
            </a:r>
            <a:r>
              <a:rPr lang="en-AU" sz="1300" dirty="0"/>
              <a:t>(prioritise bearers based on QoS/ARP</a:t>
            </a:r>
            <a:r>
              <a:rPr lang="en-AU" sz="1300" dirty="0" smtClean="0"/>
              <a:t>), the MME may re-attempt the setup of th</a:t>
            </a:r>
            <a:r>
              <a:rPr lang="en-AU" sz="1300" dirty="0" smtClean="0"/>
              <a:t>e bearer by pre-empting an existing bearer that has lower priority. The details of prioritisation should be left for implementation though.</a:t>
            </a:r>
          </a:p>
          <a:p>
            <a:r>
              <a:rPr lang="en-AU" sz="1600" b="1" dirty="0" smtClean="0"/>
              <a:t>Impacted </a:t>
            </a:r>
            <a:r>
              <a:rPr lang="en-AU" sz="1600" b="1" dirty="0"/>
              <a:t>steps</a:t>
            </a:r>
          </a:p>
          <a:p>
            <a:pPr marL="182563" indent="-182563" hangingPunct="0">
              <a:buFont typeface="Arial" panose="020B0604020202020204" pitchFamily="34" charset="0"/>
              <a:buChar char="•"/>
            </a:pPr>
            <a:r>
              <a:rPr lang="en-AU" sz="1300" dirty="0" smtClean="0"/>
              <a:t>Step1: Note that the UE is not expected to send a PDN connectivity request that leads to more than 8 EPS bearers if the eNB has not confirmed at RRC setup that it supports 8 bearers. This is relevant as the bearer setup on S1AP is not expected to fail – other than for admission control reasons (i.e. cell load).</a:t>
            </a:r>
          </a:p>
          <a:p>
            <a:pPr marL="182563" indent="-182563" hangingPunct="0">
              <a:buFont typeface="Arial" panose="020B0604020202020204" pitchFamily="34" charset="0"/>
              <a:buChar char="•"/>
            </a:pPr>
            <a:r>
              <a:rPr lang="en-AU" sz="1300" dirty="0" smtClean="0"/>
              <a:t>In step2, the MME allocates an EPS Bearer ID and may need to use one that is not backward compatible. In this case, it shall use forward compatibility of the GTPv2-C to indicate such EBI. </a:t>
            </a:r>
          </a:p>
          <a:p>
            <a:pPr marL="182563" indent="-182563" hangingPunct="0">
              <a:buFont typeface="Arial" panose="020B0604020202020204" pitchFamily="34" charset="0"/>
              <a:buChar char="•"/>
            </a:pPr>
            <a:r>
              <a:rPr lang="en-AU" sz="1300" dirty="0" smtClean="0"/>
              <a:t>The SGW or PGW not supporting 15 bearers will still reject such request (of extended EBI) – in an alternative step ~3a/~5a.  </a:t>
            </a:r>
          </a:p>
          <a:p>
            <a:pPr marL="182563" indent="-182563" hangingPunct="0">
              <a:buFont typeface="Arial" panose="020B0604020202020204" pitchFamily="34" charset="0"/>
              <a:buChar char="•"/>
            </a:pPr>
            <a:r>
              <a:rPr lang="en-AU" sz="1300" dirty="0" smtClean="0"/>
              <a:t>In line with KI4, the MME may release an existing bearer with backward compatible EBI and re-allocate</a:t>
            </a:r>
            <a:r>
              <a:rPr lang="en-AU" sz="1300" dirty="0" smtClean="0"/>
              <a:t> it to the current request/procedure.</a:t>
            </a:r>
          </a:p>
          <a:p>
            <a:pPr marL="182563" indent="-182563" hangingPunct="0">
              <a:buFont typeface="Arial" panose="020B0604020202020204" pitchFamily="34" charset="0"/>
              <a:buChar char="•"/>
            </a:pPr>
            <a:r>
              <a:rPr lang="en-AU" sz="1300" dirty="0" smtClean="0"/>
              <a:t>The </a:t>
            </a:r>
            <a:r>
              <a:rPr lang="en-AU" sz="1300" dirty="0"/>
              <a:t>MME shall also use </a:t>
            </a:r>
            <a:r>
              <a:rPr lang="en-AU" sz="1300" dirty="0" smtClean="0"/>
              <a:t>new</a:t>
            </a:r>
            <a:r>
              <a:rPr lang="en-AU" sz="1300" dirty="0" smtClean="0"/>
              <a:t> </a:t>
            </a:r>
            <a:r>
              <a:rPr lang="en-AU" sz="1300" dirty="0"/>
              <a:t>IEs </a:t>
            </a:r>
            <a:r>
              <a:rPr lang="en-AU" sz="1300" dirty="0" smtClean="0"/>
              <a:t>on S1AP for the extended E-RAB ID values, if </a:t>
            </a:r>
            <a:r>
              <a:rPr lang="en-AU" sz="1300" dirty="0"/>
              <a:t>needed in step 10 </a:t>
            </a:r>
            <a:r>
              <a:rPr lang="en-AU" sz="1300" dirty="0" smtClean="0"/>
              <a:t>(Bearer </a:t>
            </a:r>
            <a:r>
              <a:rPr lang="en-AU" sz="1300" dirty="0" smtClean="0"/>
              <a:t>setup </a:t>
            </a:r>
            <a:r>
              <a:rPr lang="en-AU" sz="1300" dirty="0" err="1" smtClean="0"/>
              <a:t>req</a:t>
            </a:r>
            <a:r>
              <a:rPr lang="en-AU" sz="1300" dirty="0" smtClean="0"/>
              <a:t>/PDN connectivity Accept</a:t>
            </a:r>
            <a:r>
              <a:rPr lang="en-AU" sz="1300" dirty="0" smtClean="0"/>
              <a:t>). </a:t>
            </a:r>
          </a:p>
          <a:p>
            <a:pPr marL="182563" indent="-182563">
              <a:buFont typeface="Arial" panose="020B0604020202020204" pitchFamily="34" charset="0"/>
              <a:buChar char="•"/>
            </a:pPr>
            <a:r>
              <a:rPr lang="en-AU" sz="1300" b="1" dirty="0" smtClean="0">
                <a:solidFill>
                  <a:srgbClr val="C00000"/>
                </a:solidFill>
              </a:rPr>
              <a:t>The text should be updated to add that the MME may retry the bearer setup and pre-empt an existing bearer. This shall be optional. </a:t>
            </a:r>
            <a:endParaRPr lang="en-AU" sz="1300" b="1" dirty="0">
              <a:solidFill>
                <a:srgbClr val="C00000"/>
              </a:solidFill>
            </a:endParaRPr>
          </a:p>
        </p:txBody>
      </p:sp>
      <p:sp>
        <p:nvSpPr>
          <p:cNvPr id="7" name="Oval 6"/>
          <p:cNvSpPr/>
          <p:nvPr/>
        </p:nvSpPr>
        <p:spPr>
          <a:xfrm>
            <a:off x="1576477" y="2509486"/>
            <a:ext cx="1359762" cy="3419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12890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0515600" cy="522642"/>
          </a:xfrm>
        </p:spPr>
        <p:txBody>
          <a:bodyPr>
            <a:noAutofit/>
          </a:bodyPr>
          <a:lstStyle/>
          <a:p>
            <a:r>
              <a:rPr lang="en-AU" sz="3200" dirty="0"/>
              <a:t>Impacted procedures : </a:t>
            </a:r>
            <a:r>
              <a:rPr lang="en-GB" sz="3200" dirty="0"/>
              <a:t>Dedicated bearer activation</a:t>
            </a: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052296" y="1186171"/>
            <a:ext cx="6139704" cy="4154984"/>
          </a:xfrm>
          <a:prstGeom prst="rect">
            <a:avLst/>
          </a:prstGeom>
          <a:noFill/>
        </p:spPr>
        <p:txBody>
          <a:bodyPr wrap="square" rtlCol="0">
            <a:spAutoFit/>
          </a:bodyPr>
          <a:lstStyle/>
          <a:p>
            <a:pPr marL="285750" indent="-285750">
              <a:buFont typeface="Arial" panose="020B0604020202020204" pitchFamily="34" charset="0"/>
              <a:buChar char="•"/>
            </a:pPr>
            <a:r>
              <a:rPr lang="en-AU" sz="1200" dirty="0"/>
              <a:t>S</a:t>
            </a:r>
            <a:r>
              <a:rPr lang="en-AU" sz="1200" dirty="0" smtClean="0"/>
              <a:t>ection 5.4.1 of TS </a:t>
            </a:r>
            <a:r>
              <a:rPr lang="en-AU" sz="1200" dirty="0"/>
              <a:t>23.401 needs to be updated</a:t>
            </a:r>
            <a:endParaRPr lang="en-AU" sz="1200" dirty="0" smtClean="0"/>
          </a:p>
          <a:p>
            <a:r>
              <a:rPr lang="en-AU" sz="1200" b="1" dirty="0"/>
              <a:t>High level impact</a:t>
            </a:r>
            <a:endParaRPr lang="en-AU" sz="1200" dirty="0" smtClean="0"/>
          </a:p>
          <a:p>
            <a:pPr marL="171450" indent="-171450" hangingPunct="0">
              <a:buFont typeface="Arial" panose="020B0604020202020204" pitchFamily="34" charset="0"/>
              <a:buChar char="•"/>
            </a:pPr>
            <a:r>
              <a:rPr lang="en-AU" sz="1200" dirty="0"/>
              <a:t>The bearer activation may succeed or fail depending on the capabilities of UE, eNB, MME, SGW and PGW support for 15 bearers</a:t>
            </a:r>
          </a:p>
          <a:p>
            <a:pPr marL="171450" indent="-171450" hangingPunct="0">
              <a:buFont typeface="Arial" panose="020B0604020202020204" pitchFamily="34" charset="0"/>
              <a:buChar char="•"/>
            </a:pPr>
            <a:r>
              <a:rPr lang="en-AU" sz="1200" dirty="0" smtClean="0"/>
              <a:t>The MME shall reject the Create Bearer request if the UE has 8 bearers already and have not indicated support of 15 bearers.</a:t>
            </a:r>
          </a:p>
          <a:p>
            <a:pPr marL="171450" indent="-171450" hangingPunct="0">
              <a:buFont typeface="Arial" panose="020B0604020202020204" pitchFamily="34" charset="0"/>
              <a:buChar char="•"/>
            </a:pPr>
            <a:r>
              <a:rPr lang="en-AU" sz="1200" dirty="0" smtClean="0"/>
              <a:t>The requirement KI4 </a:t>
            </a:r>
            <a:r>
              <a:rPr lang="en-AU" sz="1200" dirty="0"/>
              <a:t>(prioritise bearers based on QoS/ARP) </a:t>
            </a:r>
            <a:r>
              <a:rPr lang="en-AU" sz="1200" dirty="0" smtClean="0"/>
              <a:t>can be met with pre-empting an existing bearer, but only if the SGW and PGW indicate support of 15 bearers. </a:t>
            </a:r>
          </a:p>
          <a:p>
            <a:pPr marL="171450" indent="-171450" hangingPunct="0">
              <a:buFont typeface="Arial" panose="020B0604020202020204" pitchFamily="34" charset="0"/>
              <a:buChar char="•"/>
            </a:pPr>
            <a:r>
              <a:rPr lang="en-AU" sz="1200" dirty="0" smtClean="0"/>
              <a:t>Then, the MME may be able to pre-empt an existing bearer if the eNB does not support 15 bearers. </a:t>
            </a:r>
            <a:endParaRPr lang="en-AU" sz="1200" dirty="0" smtClean="0"/>
          </a:p>
          <a:p>
            <a:r>
              <a:rPr lang="en-AU" sz="1200" b="1" dirty="0" smtClean="0"/>
              <a:t>I</a:t>
            </a:r>
            <a:r>
              <a:rPr lang="en-AU" sz="1200" b="1" dirty="0" smtClean="0"/>
              <a:t>mpacted </a:t>
            </a:r>
            <a:r>
              <a:rPr lang="en-AU" sz="1200" b="1" dirty="0"/>
              <a:t>steps</a:t>
            </a:r>
            <a:endParaRPr lang="en-AU" sz="1200" dirty="0"/>
          </a:p>
          <a:p>
            <a:pPr marL="171450" indent="-171450" hangingPunct="0">
              <a:buFont typeface="Arial" panose="020B0604020202020204" pitchFamily="34" charset="0"/>
              <a:buChar char="•"/>
            </a:pPr>
            <a:r>
              <a:rPr lang="en-AU" sz="1200" dirty="0" smtClean="0"/>
              <a:t>In/before </a:t>
            </a:r>
            <a:r>
              <a:rPr lang="en-AU" sz="1200" dirty="0"/>
              <a:t>step4, the MME shall </a:t>
            </a:r>
            <a:r>
              <a:rPr lang="en-AU" sz="1200" dirty="0" smtClean="0"/>
              <a:t>evaluate whether the request can be supported, based on the no. of existing bearers, and the indication for support of 15 bearers from the UE, SGW and PGW.</a:t>
            </a:r>
            <a:endParaRPr lang="en-AU" sz="1200" dirty="0"/>
          </a:p>
          <a:p>
            <a:pPr marL="171450" indent="-171450" hangingPunct="0">
              <a:buFont typeface="Arial" panose="020B0604020202020204" pitchFamily="34" charset="0"/>
              <a:buChar char="•"/>
            </a:pPr>
            <a:r>
              <a:rPr lang="en-AU" sz="1200" dirty="0" smtClean="0"/>
              <a:t>In step4, the </a:t>
            </a:r>
            <a:r>
              <a:rPr lang="en-AU" sz="1200" dirty="0"/>
              <a:t>MME </a:t>
            </a:r>
            <a:r>
              <a:rPr lang="en-AU" sz="1200" dirty="0" smtClean="0"/>
              <a:t>may need to use extended EBI value and for that, it would </a:t>
            </a:r>
            <a:r>
              <a:rPr lang="en-AU" sz="1200" dirty="0" smtClean="0"/>
              <a:t>use </a:t>
            </a:r>
            <a:r>
              <a:rPr lang="en-AU" sz="1200" dirty="0" smtClean="0"/>
              <a:t> </a:t>
            </a:r>
            <a:r>
              <a:rPr lang="en-AU" sz="1200" dirty="0"/>
              <a:t>new/extended protocol IEs </a:t>
            </a:r>
            <a:r>
              <a:rPr lang="en-AU" sz="1200" dirty="0" smtClean="0"/>
              <a:t>on S1AP. </a:t>
            </a:r>
            <a:endParaRPr lang="en-AU" sz="1200" dirty="0"/>
          </a:p>
          <a:p>
            <a:pPr marL="171450" indent="-171450" hangingPunct="0">
              <a:buFont typeface="Arial" panose="020B0604020202020204" pitchFamily="34" charset="0"/>
              <a:buChar char="•"/>
            </a:pPr>
            <a:r>
              <a:rPr lang="en-AU" sz="1200" dirty="0" smtClean="0"/>
              <a:t>In step7, the MME will receive a Bearer Setup Reject message if the eNB supports only 8 bearers. The MME then may decide to pre-empt an existing bearer, i.e. release it and re-allocate its EBI and re-send the Bearer Setup request to the eNB and Session management request to the UE.</a:t>
            </a:r>
          </a:p>
          <a:p>
            <a:pPr marL="171450" indent="-171450" hangingPunct="0">
              <a:buFont typeface="Arial" panose="020B0604020202020204" pitchFamily="34" charset="0"/>
              <a:buChar char="•"/>
            </a:pPr>
            <a:r>
              <a:rPr lang="en-AU" sz="1200" b="1" dirty="0" smtClean="0">
                <a:solidFill>
                  <a:srgbClr val="C00000"/>
                </a:solidFill>
              </a:rPr>
              <a:t>The aspects of the MME evaluating the beare</a:t>
            </a:r>
            <a:r>
              <a:rPr lang="en-AU" sz="1200" b="1" dirty="0" smtClean="0">
                <a:solidFill>
                  <a:srgbClr val="C00000"/>
                </a:solidFill>
              </a:rPr>
              <a:t>r setup in step4 and the option for pre-emption should be added to the text in TS23.401</a:t>
            </a:r>
            <a:endParaRPr lang="en-AU" sz="1200" b="1" dirty="0">
              <a:solidFill>
                <a:srgbClr val="C00000"/>
              </a:solidFill>
            </a:endParaRPr>
          </a:p>
        </p:txBody>
      </p:sp>
      <p:pic>
        <p:nvPicPr>
          <p:cNvPr id="6" name="Picture 5"/>
          <p:cNvPicPr>
            <a:picLocks noChangeAspect="1"/>
          </p:cNvPicPr>
          <p:nvPr/>
        </p:nvPicPr>
        <p:blipFill>
          <a:blip r:embed="rId2"/>
          <a:stretch>
            <a:fillRect/>
          </a:stretch>
        </p:blipFill>
        <p:spPr>
          <a:xfrm>
            <a:off x="564528" y="1355448"/>
            <a:ext cx="5487768" cy="3611170"/>
          </a:xfrm>
          <a:prstGeom prst="rect">
            <a:avLst/>
          </a:prstGeom>
        </p:spPr>
      </p:pic>
      <p:sp>
        <p:nvSpPr>
          <p:cNvPr id="8" name="Oval 7"/>
          <p:cNvSpPr/>
          <p:nvPr/>
        </p:nvSpPr>
        <p:spPr>
          <a:xfrm>
            <a:off x="1541752" y="2730458"/>
            <a:ext cx="1988598" cy="32847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p:cNvSpPr/>
          <p:nvPr/>
        </p:nvSpPr>
        <p:spPr>
          <a:xfrm>
            <a:off x="2194607" y="3735248"/>
            <a:ext cx="1988598" cy="32847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898568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072" y="172022"/>
            <a:ext cx="11111144" cy="522642"/>
          </a:xfrm>
        </p:spPr>
        <p:txBody>
          <a:bodyPr>
            <a:noAutofit/>
          </a:bodyPr>
          <a:lstStyle/>
          <a:p>
            <a:r>
              <a:rPr lang="en-AU" sz="2800" dirty="0"/>
              <a:t>Impacted procedures : </a:t>
            </a:r>
            <a:r>
              <a:rPr lang="en-GB" sz="2800" dirty="0"/>
              <a:t>UE requested bearer resource modification</a:t>
            </a:r>
            <a:endParaRPr lang="en-AU" sz="28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0" name="TextBox 9"/>
          <p:cNvSpPr txBox="1"/>
          <p:nvPr/>
        </p:nvSpPr>
        <p:spPr>
          <a:xfrm>
            <a:off x="6702642" y="1186171"/>
            <a:ext cx="5122415" cy="206210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5.4.5 of </a:t>
            </a:r>
            <a:r>
              <a:rPr lang="en-AU" sz="1600" dirty="0"/>
              <a:t>TS 23.401 needs to be updated</a:t>
            </a:r>
            <a:endParaRPr lang="en-AU" sz="1600" dirty="0" smtClean="0"/>
          </a:p>
          <a:p>
            <a:r>
              <a:rPr lang="en-AU" sz="1600" b="1" dirty="0"/>
              <a:t>High level impact</a:t>
            </a:r>
            <a:endParaRPr lang="en-AU" sz="1600" dirty="0" smtClean="0"/>
          </a:p>
          <a:p>
            <a:pPr marL="285750" indent="-285750">
              <a:buFont typeface="Arial" panose="020B0604020202020204" pitchFamily="34" charset="0"/>
              <a:buChar char="•"/>
            </a:pPr>
            <a:r>
              <a:rPr lang="en-AU" sz="1600" dirty="0"/>
              <a:t>See dedicated bearer activation (which is invoked)</a:t>
            </a:r>
            <a:r>
              <a:rPr lang="en-GB" altLang="en-US" sz="1600" dirty="0" smtClean="0"/>
              <a:t> </a:t>
            </a:r>
          </a:p>
          <a:p>
            <a:pPr marL="285750" indent="-285750">
              <a:buFont typeface="Arial" panose="020B0604020202020204" pitchFamily="34" charset="0"/>
              <a:buChar char="•"/>
            </a:pPr>
            <a:endParaRPr lang="en-GB" altLang="en-US" sz="1600" dirty="0"/>
          </a:p>
          <a:p>
            <a:r>
              <a:rPr lang="en-AU" sz="1600" b="1" dirty="0" smtClean="0"/>
              <a:t>Impacted </a:t>
            </a:r>
            <a:r>
              <a:rPr lang="en-AU" sz="1600" b="1" dirty="0"/>
              <a:t>steps</a:t>
            </a:r>
            <a:endParaRPr lang="en-GB" altLang="en-US" sz="1600" dirty="0" smtClean="0"/>
          </a:p>
          <a:p>
            <a:pPr marL="285750" indent="-285750">
              <a:buFont typeface="Arial" panose="020B0604020202020204" pitchFamily="34" charset="0"/>
              <a:buChar char="•"/>
            </a:pPr>
            <a:r>
              <a:rPr lang="en-AU" sz="1600" dirty="0"/>
              <a:t>See dedicated bearer activation (which is invoked)</a:t>
            </a:r>
            <a:endParaRPr lang="en-GB" altLang="en-US" sz="1600" dirty="0"/>
          </a:p>
          <a:p>
            <a:endParaRPr lang="en-GB" altLang="en-US" sz="1600" dirty="0" smtClean="0"/>
          </a:p>
          <a:p>
            <a:r>
              <a:rPr lang="en-GB" altLang="en-US" sz="1600" dirty="0" smtClean="0">
                <a:solidFill>
                  <a:srgbClr val="C00000"/>
                </a:solidFill>
              </a:rPr>
              <a:t>There is no need to update this section</a:t>
            </a:r>
            <a:endParaRPr lang="en-GB" altLang="en-US" sz="1600" dirty="0">
              <a:solidFill>
                <a:srgbClr val="C00000"/>
              </a:solidFill>
            </a:endParaRPr>
          </a:p>
        </p:txBody>
      </p:sp>
      <p:pic>
        <p:nvPicPr>
          <p:cNvPr id="3" name="Picture 2"/>
          <p:cNvPicPr>
            <a:picLocks noChangeAspect="1"/>
          </p:cNvPicPr>
          <p:nvPr/>
        </p:nvPicPr>
        <p:blipFill>
          <a:blip r:embed="rId2"/>
          <a:stretch>
            <a:fillRect/>
          </a:stretch>
        </p:blipFill>
        <p:spPr>
          <a:xfrm>
            <a:off x="546653" y="1292321"/>
            <a:ext cx="5754534" cy="2525837"/>
          </a:xfrm>
          <a:prstGeom prst="rect">
            <a:avLst/>
          </a:prstGeom>
        </p:spPr>
      </p:pic>
      <p:sp>
        <p:nvSpPr>
          <p:cNvPr id="8" name="Oval 7"/>
          <p:cNvSpPr/>
          <p:nvPr/>
        </p:nvSpPr>
        <p:spPr>
          <a:xfrm>
            <a:off x="260486" y="2524720"/>
            <a:ext cx="4971914" cy="86113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44594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99" y="374466"/>
            <a:ext cx="12191999" cy="522642"/>
          </a:xfrm>
        </p:spPr>
        <p:txBody>
          <a:bodyPr>
            <a:normAutofit fontScale="90000"/>
          </a:bodyPr>
          <a:lstStyle/>
          <a:p>
            <a:r>
              <a:rPr lang="en-AU" dirty="0"/>
              <a:t>Summary of procedure impacts and proposed changes </a:t>
            </a:r>
            <a:r>
              <a:rPr lang="en-AU" dirty="0" smtClean="0"/>
              <a:t>/4</a:t>
            </a:r>
            <a:br>
              <a:rPr lang="en-AU" dirty="0" smtClean="0"/>
            </a:br>
            <a:r>
              <a:rPr lang="en-AU" dirty="0" smtClean="0"/>
              <a:t>Other procedures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92992393"/>
              </p:ext>
            </p:extLst>
          </p:nvPr>
        </p:nvGraphicFramePr>
        <p:xfrm>
          <a:off x="79898" y="1278386"/>
          <a:ext cx="11660110" cy="3688080"/>
        </p:xfrm>
        <a:graphic>
          <a:graphicData uri="http://schemas.openxmlformats.org/drawingml/2006/table">
            <a:tbl>
              <a:tblPr firstRow="1" bandRow="1">
                <a:tableStyleId>{5C22544A-7EE6-4342-B048-85BDC9FD1C3A}</a:tableStyleId>
              </a:tblPr>
              <a:tblGrid>
                <a:gridCol w="1438184"/>
                <a:gridCol w="1112314"/>
                <a:gridCol w="406979"/>
                <a:gridCol w="5268640"/>
                <a:gridCol w="3433993"/>
              </a:tblGrid>
              <a:tr h="269741">
                <a:tc>
                  <a:txBody>
                    <a:bodyPr/>
                    <a:lstStyle/>
                    <a:p>
                      <a:r>
                        <a:rPr lang="en-AU" sz="1400" dirty="0" smtClean="0">
                          <a:latin typeface="Arial Narrow" panose="020B0606020202030204" pitchFamily="34" charset="0"/>
                        </a:rPr>
                        <a:t>Procedure</a:t>
                      </a:r>
                      <a:endParaRPr lang="en-AU" sz="1400" dirty="0">
                        <a:latin typeface="Arial Narrow" panose="020B0606020202030204" pitchFamily="34" charset="0"/>
                      </a:endParaRPr>
                    </a:p>
                  </a:txBody>
                  <a:tcPr/>
                </a:tc>
                <a:tc>
                  <a:txBody>
                    <a:bodyPr/>
                    <a:lstStyle/>
                    <a:p>
                      <a:r>
                        <a:rPr lang="en-AU" sz="1400" dirty="0" smtClean="0">
                          <a:latin typeface="Arial Narrow" panose="020B0606020202030204" pitchFamily="34" charset="0"/>
                        </a:rPr>
                        <a:t>Relevant stage2 TS(s) / section(s)</a:t>
                      </a:r>
                      <a:endParaRPr lang="en-AU" sz="1400" dirty="0">
                        <a:latin typeface="Arial Narrow" panose="020B0606020202030204" pitchFamily="34" charset="0"/>
                      </a:endParaRPr>
                    </a:p>
                  </a:txBody>
                  <a:tcPr/>
                </a:tc>
                <a:tc>
                  <a:txBody>
                    <a:bodyPr/>
                    <a:lstStyle/>
                    <a:p>
                      <a:r>
                        <a:rPr lang="en-AU" sz="1400" dirty="0" smtClean="0">
                          <a:latin typeface="Arial Narrow" panose="020B0606020202030204" pitchFamily="34" charset="0"/>
                        </a:rPr>
                        <a:t>See</a:t>
                      </a:r>
                    </a:p>
                    <a:p>
                      <a:r>
                        <a:rPr lang="en-AU" sz="1400" dirty="0" smtClean="0">
                          <a:latin typeface="Arial Narrow" panose="020B0606020202030204" pitchFamily="34" charset="0"/>
                        </a:rPr>
                        <a:t>Slide </a:t>
                      </a:r>
                    </a:p>
                    <a:p>
                      <a:r>
                        <a:rPr lang="en-AU" sz="1400" dirty="0" smtClean="0">
                          <a:latin typeface="Arial Narrow" panose="020B0606020202030204" pitchFamily="34" charset="0"/>
                        </a:rPr>
                        <a:t>#</a:t>
                      </a:r>
                      <a:endParaRPr lang="en-AU" sz="1400" dirty="0">
                        <a:latin typeface="Arial Narrow" panose="020B0606020202030204" pitchFamily="34" charset="0"/>
                      </a:endParaRPr>
                    </a:p>
                  </a:txBody>
                  <a:tcPr/>
                </a:tc>
                <a:tc>
                  <a:txBody>
                    <a:bodyPr/>
                    <a:lstStyle/>
                    <a:p>
                      <a:r>
                        <a:rPr lang="en-AU" sz="1400" dirty="0" smtClean="0">
                          <a:latin typeface="Arial Narrow" panose="020B0606020202030204" pitchFamily="34" charset="0"/>
                        </a:rPr>
                        <a:t>High level impact</a:t>
                      </a:r>
                      <a:endParaRPr lang="en-AU" sz="1400" dirty="0">
                        <a:latin typeface="Arial Narrow" panose="020B0606020202030204" pitchFamily="34" charset="0"/>
                      </a:endParaRPr>
                    </a:p>
                  </a:txBody>
                  <a:tcPr/>
                </a:tc>
                <a:tc>
                  <a:txBody>
                    <a:bodyPr/>
                    <a:lstStyle/>
                    <a:p>
                      <a:r>
                        <a:rPr lang="en-AU" sz="1400" dirty="0" smtClean="0">
                          <a:latin typeface="Arial Narrow" panose="020B0606020202030204" pitchFamily="34" charset="0"/>
                        </a:rPr>
                        <a:t>Conclusions for</a:t>
                      </a:r>
                      <a:r>
                        <a:rPr lang="en-AU" sz="1400" baseline="0" dirty="0" smtClean="0">
                          <a:latin typeface="Arial Narrow" panose="020B0606020202030204" pitchFamily="34" charset="0"/>
                        </a:rPr>
                        <a:t> updating the stage2 TS</a:t>
                      </a:r>
                      <a:endParaRPr lang="en-AU" sz="1400" dirty="0">
                        <a:latin typeface="Arial Narrow" panose="020B0606020202030204" pitchFamily="34" charset="0"/>
                      </a:endParaRPr>
                    </a:p>
                  </a:txBody>
                  <a:tcPr/>
                </a:tc>
              </a:tr>
              <a:tr h="360000">
                <a:tc>
                  <a:txBody>
                    <a:bodyPr/>
                    <a:lstStyle/>
                    <a:p>
                      <a:r>
                        <a:rPr lang="en-AU" sz="1400" dirty="0" smtClean="0">
                          <a:solidFill>
                            <a:schemeClr val="tx1"/>
                          </a:solidFill>
                          <a:latin typeface="Arial Narrow" panose="020B0606020202030204" pitchFamily="34" charset="0"/>
                        </a:rPr>
                        <a:t>Emergency</a:t>
                      </a:r>
                      <a:r>
                        <a:rPr lang="en-AU" sz="1400" baseline="0" dirty="0" smtClean="0">
                          <a:solidFill>
                            <a:schemeClr val="tx1"/>
                          </a:solidFill>
                          <a:latin typeface="Arial Narrow" panose="020B0606020202030204" pitchFamily="34" charset="0"/>
                        </a:rPr>
                        <a:t> call setup</a:t>
                      </a:r>
                      <a:endParaRPr lang="en-AU" sz="1400" dirty="0"/>
                    </a:p>
                  </a:txBody>
                  <a:tcPr/>
                </a:tc>
                <a:tc>
                  <a:txBody>
                    <a:bodyPr/>
                    <a:lstStyle/>
                    <a:p>
                      <a:r>
                        <a:rPr lang="en-AU" sz="1400" dirty="0" smtClean="0"/>
                        <a:t>TS23.167, section 7.1.1</a:t>
                      </a:r>
                      <a:endParaRPr lang="en-AU" sz="1400" dirty="0"/>
                    </a:p>
                  </a:txBody>
                  <a:tcPr/>
                </a:tc>
                <a:tc>
                  <a:txBody>
                    <a:bodyPr/>
                    <a:lstStyle/>
                    <a:p>
                      <a:r>
                        <a:rPr lang="en-AU" sz="1400" dirty="0" smtClean="0"/>
                        <a:t>-</a:t>
                      </a:r>
                      <a:endParaRPr lang="en-AU" sz="1400" dirty="0"/>
                    </a:p>
                  </a:txBody>
                  <a:tcPr/>
                </a:tc>
                <a:tc>
                  <a:txBody>
                    <a:bodyPr/>
                    <a:lstStyle/>
                    <a:p>
                      <a:r>
                        <a:rPr lang="en-AU" sz="1400" dirty="0" smtClean="0"/>
                        <a:t>The UE supporting 15 bearers has to make some assumption</a:t>
                      </a:r>
                      <a:r>
                        <a:rPr lang="en-AU" sz="1400" baseline="0" dirty="0" smtClean="0"/>
                        <a:t> about the network’s capability when evaluating whether it has sufficient resources for the emergency call</a:t>
                      </a:r>
                      <a:endParaRPr lang="en-AU" sz="1400" dirty="0"/>
                    </a:p>
                  </a:txBody>
                  <a:tcPr/>
                </a:tc>
                <a:tc>
                  <a:txBody>
                    <a:bodyPr/>
                    <a:lstStyle/>
                    <a:p>
                      <a:pPr>
                        <a:lnSpc>
                          <a:spcPct val="100000"/>
                        </a:lnSpc>
                        <a:spcBef>
                          <a:spcPts val="0"/>
                        </a:spcBef>
                        <a:spcAft>
                          <a:spcPts val="0"/>
                        </a:spcAft>
                      </a:pPr>
                      <a:r>
                        <a:rPr lang="en-AU" sz="1400" dirty="0" smtClean="0">
                          <a:solidFill>
                            <a:schemeClr val="tx1"/>
                          </a:solidFill>
                          <a:latin typeface="Arial Narrow" panose="020B0606020202030204" pitchFamily="34" charset="0"/>
                        </a:rPr>
                        <a:t>The UE shall assume that the network only supports 8 bearers</a:t>
                      </a:r>
                      <a:endParaRPr lang="en-AU" sz="1400" dirty="0" smtClean="0">
                        <a:solidFill>
                          <a:schemeClr val="tx1"/>
                        </a:solidFill>
                        <a:latin typeface="Arial Narrow" panose="020B0606020202030204" pitchFamily="34" charset="0"/>
                      </a:endParaRPr>
                    </a:p>
                  </a:txBody>
                  <a:tcPr/>
                </a:tc>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Mobility from E-UTRAN to non-3GPP access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dirty="0" smtClean="0">
                          <a:solidFill>
                            <a:schemeClr val="tx1"/>
                          </a:solidFill>
                          <a:latin typeface="Arial Narrow" panose="020B0606020202030204" pitchFamily="34" charset="0"/>
                        </a:rPr>
                        <a:t>TS 23.402, section 8.1</a:t>
                      </a:r>
                      <a:r>
                        <a:rPr lang="en-AU" sz="1400" baseline="0" dirty="0" smtClean="0">
                          <a:solidFill>
                            <a:schemeClr val="tx1"/>
                          </a:solidFill>
                          <a:latin typeface="Arial Narrow" panose="020B0606020202030204" pitchFamily="34" charset="0"/>
                        </a:rPr>
                        <a:t> (generic aspects for HO w/o optimisations for multiple PDNs)</a:t>
                      </a:r>
                      <a:endParaRPr lang="en-AU" sz="1400" dirty="0" smtClean="0">
                        <a:solidFill>
                          <a:schemeClr val="tx1"/>
                        </a:solidFill>
                        <a:latin typeface="Arial Narrow" panose="020B0606020202030204" pitchFamily="34" charset="0"/>
                      </a:endParaRPr>
                    </a:p>
                  </a:txBody>
                  <a:tcPr/>
                </a:tc>
                <a:tc>
                  <a:txBody>
                    <a:bodyPr/>
                    <a:lstStyle/>
                    <a:p>
                      <a:pPr>
                        <a:lnSpc>
                          <a:spcPct val="100000"/>
                        </a:lnSpc>
                        <a:spcBef>
                          <a:spcPts val="0"/>
                        </a:spcBef>
                        <a:spcAft>
                          <a:spcPts val="0"/>
                        </a:spcAft>
                      </a:pPr>
                      <a:r>
                        <a:rPr lang="en-AU" sz="1400" dirty="0" smtClean="0">
                          <a:solidFill>
                            <a:schemeClr val="tx1"/>
                          </a:solidFill>
                          <a:latin typeface="Arial Narrow" panose="020B0606020202030204" pitchFamily="34" charset="0"/>
                        </a:rPr>
                        <a:t>-</a:t>
                      </a:r>
                      <a:endParaRPr lang="en-AU" sz="1400" dirty="0" smtClean="0">
                        <a:solidFill>
                          <a:schemeClr val="tx1"/>
                        </a:solidFill>
                        <a:latin typeface="Arial Narrow" panose="020B0606020202030204" pitchFamily="34" charset="0"/>
                      </a:endParaRPr>
                    </a:p>
                  </a:txBody>
                  <a:tcPr/>
                </a:tc>
                <a:tc>
                  <a:txBody>
                    <a:bodyPr/>
                    <a:lstStyle/>
                    <a:p>
                      <a:pPr hangingPunct="0">
                        <a:lnSpc>
                          <a:spcPct val="100000"/>
                        </a:lnSpc>
                        <a:spcBef>
                          <a:spcPts val="0"/>
                        </a:spcBef>
                        <a:spcAft>
                          <a:spcPts val="0"/>
                        </a:spcAft>
                      </a:pPr>
                      <a:r>
                        <a:rPr lang="en-AU" sz="1400" dirty="0" smtClean="0">
                          <a:solidFill>
                            <a:srgbClr val="000000"/>
                          </a:solidFill>
                          <a:effectLst/>
                          <a:latin typeface="Arial Narrow" panose="020B0606020202030204" pitchFamily="34" charset="0"/>
                          <a:ea typeface="SimSun" panose="02010600030101010101" pitchFamily="2" charset="-122"/>
                        </a:rPr>
                        <a:t>There</a:t>
                      </a:r>
                      <a:r>
                        <a:rPr lang="en-AU" sz="1400" baseline="0" dirty="0" smtClean="0">
                          <a:solidFill>
                            <a:srgbClr val="000000"/>
                          </a:solidFill>
                          <a:effectLst/>
                          <a:latin typeface="Arial Narrow" panose="020B0606020202030204" pitchFamily="34" charset="0"/>
                          <a:ea typeface="SimSun" panose="02010600030101010101" pitchFamily="2" charset="-122"/>
                        </a:rPr>
                        <a:t> is no requirement to extend the capabilities for the max. no. of supported bearers on non-3GPP access – therefore, from Rel-15 onwards, not all EPS bearers may be handed over successfully, even if the non-3GPP access type supports up to 8 bearers. </a:t>
                      </a:r>
                      <a:endParaRPr lang="en-AU" sz="1400" dirty="0">
                        <a:solidFill>
                          <a:srgbClr val="000000"/>
                        </a:solidFill>
                        <a:effectLst/>
                        <a:latin typeface="Arial Narrow" panose="020B0606020202030204" pitchFamily="34" charset="0"/>
                        <a:ea typeface="Times New Roman" panose="02020603050405020304" pitchFamily="18" charset="0"/>
                      </a:endParaRPr>
                    </a:p>
                    <a:p>
                      <a:pPr hangingPunct="0">
                        <a:lnSpc>
                          <a:spcPct val="100000"/>
                        </a:lnSpc>
                        <a:spcBef>
                          <a:spcPts val="0"/>
                        </a:spcBef>
                        <a:spcAft>
                          <a:spcPts val="0"/>
                        </a:spcAft>
                      </a:pPr>
                      <a:r>
                        <a:rPr lang="en-AU" sz="1400" dirty="0">
                          <a:solidFill>
                            <a:srgbClr val="000000"/>
                          </a:solidFill>
                          <a:effectLst/>
                          <a:latin typeface="Arial Narrow" panose="020B0606020202030204" pitchFamily="34" charset="0"/>
                          <a:ea typeface="SimSun" panose="02010600030101010101" pitchFamily="2" charset="-122"/>
                        </a:rPr>
                        <a:t> </a:t>
                      </a:r>
                      <a:endParaRPr lang="en-AU" sz="14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a:lnSpc>
                          <a:spcPct val="100000"/>
                        </a:lnSpc>
                        <a:spcBef>
                          <a:spcPts val="0"/>
                        </a:spcBef>
                        <a:spcAft>
                          <a:spcPts val="0"/>
                        </a:spcAft>
                      </a:pPr>
                      <a:r>
                        <a:rPr lang="en-AU" sz="1400" dirty="0" smtClean="0">
                          <a:solidFill>
                            <a:schemeClr val="tx1"/>
                          </a:solidFill>
                          <a:latin typeface="Arial Narrow" panose="020B0606020202030204" pitchFamily="34" charset="0"/>
                        </a:rPr>
                        <a:t>The text should be extended</a:t>
                      </a:r>
                      <a:r>
                        <a:rPr lang="en-AU" sz="1400" baseline="0" dirty="0" smtClean="0">
                          <a:solidFill>
                            <a:schemeClr val="tx1"/>
                          </a:solidFill>
                          <a:latin typeface="Arial Narrow" panose="020B0606020202030204" pitchFamily="34" charset="0"/>
                        </a:rPr>
                        <a:t> to clarify that the number of bearers that can be handed over from E-UTRAN may depend on the access type, but 15 EPS bearers are not expected to be supported, so HO to non-3GPP access may lead to release all bearers above 8.</a:t>
                      </a:r>
                      <a:endParaRPr lang="en-AU" sz="1400" dirty="0" smtClean="0">
                        <a:solidFill>
                          <a:schemeClr val="tx1"/>
                        </a:solidFill>
                        <a:latin typeface="Arial Narrow" panose="020B0606020202030204" pitchFamily="34" charset="0"/>
                      </a:endParaRPr>
                    </a:p>
                  </a:txBody>
                  <a:tcPr/>
                </a:tc>
              </a:tr>
            </a:tbl>
          </a:graphicData>
        </a:graphic>
      </p:graphicFrame>
    </p:spTree>
    <p:extLst>
      <p:ext uri="{BB962C8B-B14F-4D97-AF65-F5344CB8AC3E}">
        <p14:creationId xmlns:p14="http://schemas.microsoft.com/office/powerpoint/2010/main" val="3205390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9822" y="705703"/>
            <a:ext cx="10763192" cy="5455399"/>
          </a:xfrm>
        </p:spPr>
        <p:txBody>
          <a:bodyPr anchor="t">
            <a:normAutofit fontScale="90000"/>
          </a:bodyPr>
          <a:lstStyle/>
          <a:p>
            <a:pPr algn="l"/>
            <a:r>
              <a:rPr lang="en-AU" dirty="0" smtClean="0"/>
              <a:t>Analysis of </a:t>
            </a:r>
            <a:r>
              <a:rPr lang="en-AU" dirty="0" smtClean="0"/>
              <a:t>impacted procedures </a:t>
            </a:r>
            <a:r>
              <a:rPr lang="en-AU" dirty="0" smtClean="0"/>
              <a:t/>
            </a:r>
            <a:br>
              <a:rPr lang="en-AU" dirty="0" smtClean="0"/>
            </a:br>
            <a:r>
              <a:rPr lang="en-AU" dirty="0" smtClean="0"/>
              <a:t>for </a:t>
            </a:r>
            <a:r>
              <a:rPr lang="en-AU" dirty="0" smtClean="0"/>
              <a:t>increasing the number of  LTE/EPS </a:t>
            </a:r>
            <a:r>
              <a:rPr lang="en-AU" dirty="0" smtClean="0"/>
              <a:t>bearers (INOBEAR)</a:t>
            </a:r>
            <a:br>
              <a:rPr lang="en-AU" dirty="0" smtClean="0"/>
            </a:br>
            <a:r>
              <a:rPr lang="en-AU" dirty="0" smtClean="0"/>
              <a:t/>
            </a:r>
            <a:br>
              <a:rPr lang="en-AU" dirty="0" smtClean="0"/>
            </a:br>
            <a:r>
              <a:rPr lang="en-AU" sz="3600" dirty="0" smtClean="0"/>
              <a:t>Note: </a:t>
            </a:r>
            <a:br>
              <a:rPr lang="en-AU" sz="3600" dirty="0" smtClean="0"/>
            </a:br>
            <a:r>
              <a:rPr lang="en-AU" sz="3600" dirty="0" smtClean="0"/>
              <a:t>This ana</a:t>
            </a:r>
            <a:r>
              <a:rPr lang="en-AU" sz="3600" dirty="0" smtClean="0"/>
              <a:t>lysis contains various stage3 related </a:t>
            </a:r>
            <a:r>
              <a:rPr lang="en-AU" sz="3600" dirty="0" err="1" smtClean="0"/>
              <a:t>delibarations</a:t>
            </a:r>
            <a:r>
              <a:rPr lang="en-AU" sz="3600" dirty="0" smtClean="0"/>
              <a:t>. </a:t>
            </a:r>
            <a:br>
              <a:rPr lang="en-AU" sz="3600" dirty="0" smtClean="0"/>
            </a:br>
            <a:r>
              <a:rPr lang="en-AU" sz="3600" dirty="0" smtClean="0"/>
              <a:t>It is provided as background only for SA2 / explanation for the changes in procedure related </a:t>
            </a:r>
            <a:r>
              <a:rPr lang="en-AU" sz="3600" dirty="0"/>
              <a:t>CRs </a:t>
            </a:r>
            <a:r>
              <a:rPr lang="en-AU" sz="3600" dirty="0" smtClean="0"/>
              <a:t>S2-181782, S2-181812, S2-181813. </a:t>
            </a:r>
            <a:r>
              <a:rPr lang="en-AU" sz="4000" dirty="0"/>
              <a:t/>
            </a:r>
            <a:br>
              <a:rPr lang="en-AU" sz="4000" dirty="0"/>
            </a:br>
            <a:r>
              <a:rPr lang="en-AU" sz="4000" dirty="0"/>
              <a:t> </a:t>
            </a:r>
            <a:r>
              <a:rPr lang="en-AU" dirty="0"/>
              <a:t/>
            </a:r>
            <a:br>
              <a:rPr lang="en-AU" dirty="0"/>
            </a:br>
            <a:endParaRPr lang="en-AU" dirty="0"/>
          </a:p>
        </p:txBody>
      </p:sp>
    </p:spTree>
    <p:extLst>
      <p:ext uri="{BB962C8B-B14F-4D97-AF65-F5344CB8AC3E}">
        <p14:creationId xmlns:p14="http://schemas.microsoft.com/office/powerpoint/2010/main" val="1220734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9056"/>
            <a:ext cx="12110719" cy="522642"/>
          </a:xfrm>
        </p:spPr>
        <p:txBody>
          <a:bodyPr>
            <a:normAutofit fontScale="90000"/>
          </a:bodyPr>
          <a:lstStyle/>
          <a:p>
            <a:r>
              <a:rPr lang="en-AU" dirty="0" smtClean="0"/>
              <a:t>Summary of procedure </a:t>
            </a:r>
            <a:r>
              <a:rPr lang="en-AU" dirty="0" smtClean="0"/>
              <a:t>impacts and proposed changes /1</a:t>
            </a:r>
            <a:br>
              <a:rPr lang="en-AU" dirty="0" smtClean="0"/>
            </a:br>
            <a:r>
              <a:rPr lang="en-AU" dirty="0" smtClean="0"/>
              <a:t>EMM mobility management and EMM connectivity </a:t>
            </a:r>
            <a:r>
              <a:rPr lang="en-AU" dirty="0" err="1" smtClean="0"/>
              <a:t>mgmt</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01450980"/>
              </p:ext>
            </p:extLst>
          </p:nvPr>
        </p:nvGraphicFramePr>
        <p:xfrm>
          <a:off x="124618" y="1116230"/>
          <a:ext cx="11861481" cy="5577840"/>
        </p:xfrm>
        <a:graphic>
          <a:graphicData uri="http://schemas.openxmlformats.org/drawingml/2006/table">
            <a:tbl>
              <a:tblPr firstRow="1" bandRow="1">
                <a:tableStyleId>{5C22544A-7EE6-4342-B048-85BDC9FD1C3A}</a:tableStyleId>
              </a:tblPr>
              <a:tblGrid>
                <a:gridCol w="227698"/>
                <a:gridCol w="1045517"/>
                <a:gridCol w="1331089"/>
                <a:gridCol w="370390"/>
                <a:gridCol w="5627306"/>
                <a:gridCol w="3259481"/>
              </a:tblGrid>
              <a:tr h="269741">
                <a:tc>
                  <a:txBody>
                    <a:bodyPr/>
                    <a:lstStyle/>
                    <a:p>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Procedure</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Relevant stage2 TS(s) / section(s)</a:t>
                      </a:r>
                      <a:endParaRPr lang="en-AU" sz="1200" dirty="0">
                        <a:latin typeface="Arial Narrow" panose="020B0606020202030204" pitchFamily="34" charset="0"/>
                      </a:endParaRPr>
                    </a:p>
                  </a:txBody>
                  <a:tcPr/>
                </a:tc>
                <a:tc>
                  <a:txBody>
                    <a:bodyPr/>
                    <a:lstStyle/>
                    <a:p>
                      <a:r>
                        <a:rPr lang="en-AU" sz="1200" dirty="0" err="1" smtClean="0">
                          <a:latin typeface="Arial Narrow" panose="020B0606020202030204" pitchFamily="34" charset="0"/>
                        </a:rPr>
                        <a:t>Sli</a:t>
                      </a:r>
                      <a:r>
                        <a:rPr lang="en-AU" sz="1200" dirty="0" smtClean="0">
                          <a:latin typeface="Arial Narrow" panose="020B0606020202030204" pitchFamily="34" charset="0"/>
                        </a:rPr>
                        <a:t>-de </a:t>
                      </a:r>
                    </a:p>
                    <a:p>
                      <a:r>
                        <a:rPr lang="en-AU" sz="1200" dirty="0" smtClean="0">
                          <a:latin typeface="Arial Narrow" panose="020B0606020202030204" pitchFamily="34" charset="0"/>
                        </a:rPr>
                        <a:t>#</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High level impact</a:t>
                      </a:r>
                      <a:endParaRPr lang="en-AU" sz="1200" dirty="0">
                        <a:latin typeface="Arial Narrow" panose="020B0606020202030204" pitchFamily="34" charset="0"/>
                      </a:endParaRPr>
                    </a:p>
                  </a:txBody>
                  <a:tcPr/>
                </a:tc>
                <a:tc>
                  <a:txBody>
                    <a:bodyPr/>
                    <a:lstStyle/>
                    <a:p>
                      <a:r>
                        <a:rPr lang="en-AU" sz="1200" dirty="0" smtClean="0">
                          <a:latin typeface="Arial Narrow" panose="020B0606020202030204" pitchFamily="34" charset="0"/>
                        </a:rPr>
                        <a:t>Conclusions for</a:t>
                      </a:r>
                      <a:r>
                        <a:rPr lang="en-AU" sz="1200" baseline="0" dirty="0" smtClean="0">
                          <a:latin typeface="Arial Narrow" panose="020B0606020202030204" pitchFamily="34" charset="0"/>
                        </a:rPr>
                        <a:t> updating the stage2 TS</a:t>
                      </a:r>
                      <a:endParaRPr lang="en-AU" sz="1200" dirty="0">
                        <a:latin typeface="Arial Narrow" panose="020B0606020202030204" pitchFamily="34" charset="0"/>
                      </a:endParaRPr>
                    </a:p>
                  </a:txBody>
                  <a:tcPr/>
                </a:tc>
              </a:tr>
              <a:tr h="269741">
                <a:tc rowSpan="4">
                  <a:txBody>
                    <a:bodyPr/>
                    <a:lstStyle/>
                    <a:p>
                      <a:pPr algn="ctr"/>
                      <a:r>
                        <a:rPr lang="en-AU" sz="1200" dirty="0" err="1" smtClean="0">
                          <a:solidFill>
                            <a:schemeClr val="tx1"/>
                          </a:solidFill>
                          <a:latin typeface="Arial Narrow" panose="020B0606020202030204" pitchFamily="34" charset="0"/>
                        </a:rPr>
                        <a:t>Auth</a:t>
                      </a:r>
                      <a:r>
                        <a:rPr lang="en-AU" sz="1200" dirty="0" smtClean="0">
                          <a:solidFill>
                            <a:schemeClr val="tx1"/>
                          </a:solidFill>
                          <a:latin typeface="Arial Narrow" panose="020B0606020202030204" pitchFamily="34" charset="0"/>
                        </a:rPr>
                        <a:t> &amp;</a:t>
                      </a:r>
                      <a:r>
                        <a:rPr lang="en-AU" sz="1200" baseline="0" dirty="0" smtClean="0">
                          <a:solidFill>
                            <a:schemeClr val="tx1"/>
                          </a:solidFill>
                          <a:latin typeface="Arial Narrow" panose="020B0606020202030204" pitchFamily="34" charset="0"/>
                        </a:rPr>
                        <a:t> location management</a:t>
                      </a:r>
                      <a:endParaRPr lang="en-AU" sz="1200" dirty="0">
                        <a:solidFill>
                          <a:schemeClr val="tx1"/>
                        </a:solidFill>
                        <a:latin typeface="Arial Narrow" panose="020B0606020202030204" pitchFamily="34" charset="0"/>
                      </a:endParaRPr>
                    </a:p>
                  </a:txBody>
                  <a:tcPr vert="vert270" anchor="ctr"/>
                </a:tc>
                <a:tc>
                  <a:txBody>
                    <a:bodyPr/>
                    <a:lstStyle/>
                    <a:p>
                      <a:pPr>
                        <a:spcAft>
                          <a:spcPts val="0"/>
                        </a:spcAft>
                      </a:pPr>
                      <a:r>
                        <a:rPr lang="en-AU" sz="1200" dirty="0" smtClean="0">
                          <a:solidFill>
                            <a:schemeClr val="tx1"/>
                          </a:solidFill>
                          <a:latin typeface="Arial Narrow" panose="020B0606020202030204" pitchFamily="34" charset="0"/>
                        </a:rPr>
                        <a:t>E-UTRAN attach</a:t>
                      </a:r>
                      <a:endParaRPr lang="en-AU" sz="1200" dirty="0">
                        <a:solidFill>
                          <a:schemeClr val="tx1"/>
                        </a:solidFill>
                        <a:latin typeface="Arial Narrow" panose="020B0606020202030204" pitchFamily="34" charset="0"/>
                      </a:endParaRPr>
                    </a:p>
                  </a:txBody>
                  <a:tcPr/>
                </a:tc>
                <a:tc>
                  <a:txBody>
                    <a:bodyPr/>
                    <a:lstStyle/>
                    <a:p>
                      <a:pPr>
                        <a:spcAft>
                          <a:spcPts val="0"/>
                        </a:spcAft>
                      </a:pPr>
                      <a:r>
                        <a:rPr lang="en-AU" sz="1200" dirty="0" smtClean="0">
                          <a:solidFill>
                            <a:schemeClr val="tx1"/>
                          </a:solidFill>
                          <a:latin typeface="Arial Narrow" panose="020B0606020202030204" pitchFamily="34" charset="0"/>
                        </a:rPr>
                        <a:t>TS 23.401,</a:t>
                      </a:r>
                      <a:r>
                        <a:rPr lang="en-AU" sz="1200" baseline="0" dirty="0" smtClean="0">
                          <a:solidFill>
                            <a:schemeClr val="tx1"/>
                          </a:solidFill>
                          <a:latin typeface="Arial Narrow" panose="020B0606020202030204" pitchFamily="34" charset="0"/>
                        </a:rPr>
                        <a:t> section 5.3.2.1</a:t>
                      </a:r>
                      <a:endParaRPr lang="en-AU" sz="1200" dirty="0">
                        <a:solidFill>
                          <a:schemeClr val="tx1"/>
                        </a:solidFill>
                        <a:latin typeface="Arial Narrow" panose="020B0606020202030204" pitchFamily="34"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5</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a:solidFill>
                            <a:srgbClr val="000000"/>
                          </a:solidFill>
                          <a:effectLst/>
                          <a:latin typeface="Arial Narrow" panose="020B0606020202030204" pitchFamily="34" charset="0"/>
                          <a:ea typeface="SimSun" panose="02010600030101010101" pitchFamily="2" charset="-122"/>
                        </a:rPr>
                        <a:t>UE to indicate </a:t>
                      </a:r>
                      <a:r>
                        <a:rPr lang="en-AU" sz="1200" dirty="0" smtClean="0">
                          <a:solidFill>
                            <a:srgbClr val="000000"/>
                          </a:solidFill>
                          <a:effectLst/>
                          <a:latin typeface="Arial Narrow" panose="020B0606020202030204" pitchFamily="34" charset="0"/>
                          <a:ea typeface="SimSun" panose="02010600030101010101" pitchFamily="2" charset="-122"/>
                        </a:rPr>
                        <a:t>INOBEAR</a:t>
                      </a:r>
                      <a:r>
                        <a:rPr lang="en-AU" sz="1200" baseline="0" dirty="0" smtClean="0">
                          <a:solidFill>
                            <a:srgbClr val="000000"/>
                          </a:solidFill>
                          <a:effectLst/>
                          <a:latin typeface="Arial Narrow" panose="020B0606020202030204" pitchFamily="34" charset="0"/>
                          <a:ea typeface="SimSun" panose="02010600030101010101" pitchFamily="2" charset="-122"/>
                        </a:rPr>
                        <a:t> support in UE network </a:t>
                      </a:r>
                      <a:r>
                        <a:rPr lang="en-AU" sz="1200" dirty="0" smtClean="0">
                          <a:solidFill>
                            <a:srgbClr val="000000"/>
                          </a:solidFill>
                          <a:effectLst/>
                          <a:latin typeface="Arial Narrow" panose="020B0606020202030204" pitchFamily="34" charset="0"/>
                          <a:ea typeface="SimSun" panose="02010600030101010101" pitchFamily="2" charset="-122"/>
                        </a:rPr>
                        <a:t>capability (step1) –</a:t>
                      </a:r>
                      <a:r>
                        <a:rPr lang="en-AU" sz="1200" baseline="0" dirty="0" smtClean="0">
                          <a:solidFill>
                            <a:srgbClr val="000000"/>
                          </a:solidFill>
                          <a:effectLst/>
                          <a:latin typeface="Arial Narrow" panose="020B0606020202030204" pitchFamily="34" charset="0"/>
                          <a:ea typeface="SimSun" panose="02010600030101010101" pitchFamily="2" charset="-122"/>
                        </a:rPr>
                        <a:t> as suggested by CT1 in LS C1-174658</a:t>
                      </a:r>
                      <a:r>
                        <a:rPr lang="en-AU" sz="1200" dirty="0" smtClean="0">
                          <a:solidFill>
                            <a:srgbClr val="000000"/>
                          </a:solidFill>
                          <a:effectLst/>
                          <a:latin typeface="Arial Narrow" panose="020B0606020202030204" pitchFamily="34" charset="0"/>
                          <a:ea typeface="SimSun" panose="02010600030101010101" pitchFamily="2" charset="-122"/>
                        </a:rPr>
                        <a:t>. </a:t>
                      </a:r>
                      <a:r>
                        <a:rPr lang="en-AU" sz="1200" baseline="0" dirty="0" smtClean="0">
                          <a:solidFill>
                            <a:srgbClr val="000000"/>
                          </a:solidFill>
                          <a:effectLst/>
                          <a:latin typeface="Arial Narrow" panose="020B0606020202030204" pitchFamily="34" charset="0"/>
                          <a:ea typeface="SimSun" panose="02010600030101010101" pitchFamily="2" charset="-122"/>
                        </a:rPr>
                        <a:t> </a:t>
                      </a:r>
                      <a:r>
                        <a:rPr lang="en-AU" sz="1200" dirty="0" smtClean="0">
                          <a:solidFill>
                            <a:srgbClr val="000000"/>
                          </a:solidFill>
                          <a:effectLst/>
                          <a:latin typeface="Arial Narrow" panose="020B0606020202030204" pitchFamily="34" charset="0"/>
                          <a:ea typeface="SimSun" panose="02010600030101010101" pitchFamily="2" charset="-122"/>
                        </a:rPr>
                        <a:t>As </a:t>
                      </a:r>
                      <a:r>
                        <a:rPr lang="en-AU" sz="1200" dirty="0">
                          <a:solidFill>
                            <a:srgbClr val="000000"/>
                          </a:solidFill>
                          <a:effectLst/>
                          <a:latin typeface="Arial Narrow" panose="020B0606020202030204" pitchFamily="34" charset="0"/>
                          <a:ea typeface="SimSun" panose="02010600030101010101" pitchFamily="2" charset="-122"/>
                        </a:rPr>
                        <a:t>per KI1 &amp; </a:t>
                      </a:r>
                      <a:r>
                        <a:rPr lang="en-AU" sz="1200" dirty="0" smtClean="0">
                          <a:solidFill>
                            <a:srgbClr val="000000"/>
                          </a:solidFill>
                          <a:effectLst/>
                          <a:latin typeface="Arial Narrow" panose="020B0606020202030204" pitchFamily="34" charset="0"/>
                          <a:ea typeface="SimSun" panose="02010600030101010101" pitchFamily="2" charset="-122"/>
                        </a:rPr>
                        <a:t>KI3B (c.f.</a:t>
                      </a:r>
                      <a:r>
                        <a:rPr lang="en-AU" sz="1200" baseline="0" dirty="0" smtClean="0">
                          <a:solidFill>
                            <a:srgbClr val="000000"/>
                          </a:solidFill>
                          <a:effectLst/>
                          <a:latin typeface="Arial Narrow" panose="020B0606020202030204" pitchFamily="34" charset="0"/>
                          <a:ea typeface="SimSun" panose="02010600030101010101" pitchFamily="2" charset="-122"/>
                        </a:rPr>
                        <a:t> S2-181208)</a:t>
                      </a:r>
                      <a:r>
                        <a:rPr lang="en-AU" sz="1200" dirty="0" smtClean="0">
                          <a:solidFill>
                            <a:srgbClr val="000000"/>
                          </a:solidFill>
                          <a:effectLst/>
                          <a:latin typeface="Arial Narrow" panose="020B0606020202030204" pitchFamily="34" charset="0"/>
                          <a:ea typeface="SimSun" panose="02010600030101010101" pitchFamily="2" charset="-122"/>
                        </a:rPr>
                        <a:t>, </a:t>
                      </a:r>
                      <a:r>
                        <a:rPr lang="en-AU" sz="1200" dirty="0">
                          <a:solidFill>
                            <a:srgbClr val="000000"/>
                          </a:solidFill>
                          <a:effectLst/>
                          <a:latin typeface="Arial Narrow" panose="020B0606020202030204" pitchFamily="34" charset="0"/>
                          <a:ea typeface="SimSun" panose="02010600030101010101" pitchFamily="2" charset="-122"/>
                        </a:rPr>
                        <a:t>no further signalling is needed</a:t>
                      </a:r>
                      <a:r>
                        <a:rPr lang="en-AU" sz="1200" dirty="0" smtClean="0">
                          <a:solidFill>
                            <a:srgbClr val="000000"/>
                          </a:solidFill>
                          <a:effectLst/>
                          <a:latin typeface="Arial Narrow" panose="020B0606020202030204" pitchFamily="34" charset="0"/>
                          <a:ea typeface="SimSun" panose="02010600030101010101" pitchFamily="2" charset="-122"/>
                        </a:rPr>
                        <a:t>. </a:t>
                      </a:r>
                      <a:r>
                        <a:rPr lang="en-AU" sz="1200" baseline="0" dirty="0" smtClean="0">
                          <a:solidFill>
                            <a:srgbClr val="000000"/>
                          </a:solidFill>
                          <a:effectLst/>
                          <a:latin typeface="Arial Narrow" panose="020B0606020202030204" pitchFamily="34" charset="0"/>
                          <a:ea typeface="SimSun" panose="02010600030101010101" pitchFamily="2" charset="-122"/>
                        </a:rPr>
                        <a:t> </a:t>
                      </a:r>
                      <a:r>
                        <a:rPr lang="en-AU" sz="1200" dirty="0" smtClean="0">
                          <a:solidFill>
                            <a:srgbClr val="000000"/>
                          </a:solidFill>
                          <a:effectLst/>
                          <a:latin typeface="Arial Narrow" panose="020B0606020202030204" pitchFamily="34" charset="0"/>
                          <a:ea typeface="SimSun" panose="02010600030101010101" pitchFamily="2" charset="-122"/>
                        </a:rPr>
                        <a:t>Note: the only time the MME makes use of</a:t>
                      </a:r>
                      <a:r>
                        <a:rPr lang="en-AU" sz="1200" baseline="0" dirty="0" smtClean="0">
                          <a:solidFill>
                            <a:srgbClr val="000000"/>
                          </a:solidFill>
                          <a:effectLst/>
                          <a:latin typeface="Arial Narrow" panose="020B0606020202030204" pitchFamily="34" charset="0"/>
                          <a:ea typeface="SimSun" panose="02010600030101010101" pitchFamily="2" charset="-122"/>
                        </a:rPr>
                        <a:t> this information is in dedicated bearer activation (section 5.4.1) </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Step1</a:t>
                      </a:r>
                      <a:r>
                        <a:rPr lang="en-AU" sz="1200" baseline="0" dirty="0" smtClean="0">
                          <a:solidFill>
                            <a:srgbClr val="000000"/>
                          </a:solidFill>
                          <a:effectLst/>
                          <a:latin typeface="Arial Narrow" panose="020B0606020202030204" pitchFamily="34" charset="0"/>
                          <a:ea typeface="Times New Roman" panose="02020603050405020304" pitchFamily="18" charset="0"/>
                        </a:rPr>
                        <a:t> in the flow description shall be updated to reflect the UE capability indication</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r>
              <a:tr h="31593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TAU procedure (Idle</a:t>
                      </a:r>
                      <a:r>
                        <a:rPr lang="en-AU" sz="1200" baseline="0" dirty="0" smtClean="0">
                          <a:solidFill>
                            <a:schemeClr val="tx1"/>
                          </a:solidFill>
                          <a:latin typeface="Arial Narrow" panose="020B0606020202030204" pitchFamily="34" charset="0"/>
                        </a:rPr>
                        <a:t> mode mobility within E-UTRAN)</a:t>
                      </a:r>
                      <a:endParaRPr lang="en-AU" sz="1200" dirty="0" smtClean="0">
                        <a:solidFill>
                          <a:schemeClr val="tx1"/>
                        </a:solidFill>
                        <a:latin typeface="Arial Narrow" panose="020B0606020202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TS 23.401,</a:t>
                      </a:r>
                      <a:r>
                        <a:rPr lang="en-AU" sz="1200" baseline="0" dirty="0" smtClean="0">
                          <a:solidFill>
                            <a:schemeClr val="tx1"/>
                          </a:solidFill>
                          <a:latin typeface="Arial Narrow" panose="020B0606020202030204" pitchFamily="34" charset="0"/>
                        </a:rPr>
                        <a:t> sections 5.3.3.1 &amp; 5.3.3.2 (TAU with and w/o SGW change, respectively)</a:t>
                      </a:r>
                      <a:endParaRPr lang="en-AU" sz="1200" dirty="0" smtClean="0">
                        <a:solidFill>
                          <a:schemeClr val="tx1"/>
                        </a:solidFill>
                        <a:latin typeface="Arial Narrow" panose="020B0606020202030204" pitchFamily="34"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6-7</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a:solidFill>
                            <a:srgbClr val="000000"/>
                          </a:solidFill>
                          <a:effectLst/>
                          <a:latin typeface="Arial Narrow" panose="020B0606020202030204" pitchFamily="34" charset="0"/>
                          <a:ea typeface="SimSun" panose="02010600030101010101" pitchFamily="2" charset="-122"/>
                        </a:rPr>
                        <a:t>Some bearers may not be retained if target nodes (MME, </a:t>
                      </a:r>
                      <a:r>
                        <a:rPr lang="en-AU" sz="1200" dirty="0" smtClean="0">
                          <a:solidFill>
                            <a:srgbClr val="000000"/>
                          </a:solidFill>
                          <a:effectLst/>
                          <a:latin typeface="Arial Narrow" panose="020B0606020202030204" pitchFamily="34" charset="0"/>
                          <a:ea typeface="SimSun" panose="02010600030101010101" pitchFamily="2" charset="-122"/>
                        </a:rPr>
                        <a:t>in</a:t>
                      </a:r>
                      <a:r>
                        <a:rPr lang="en-AU" sz="1200" baseline="0" dirty="0" smtClean="0">
                          <a:solidFill>
                            <a:srgbClr val="000000"/>
                          </a:solidFill>
                          <a:effectLst/>
                          <a:latin typeface="Arial Narrow" panose="020B0606020202030204" pitchFamily="34" charset="0"/>
                          <a:ea typeface="SimSun" panose="02010600030101010101" pitchFamily="2" charset="-122"/>
                        </a:rPr>
                        <a:t> 5.3.3.1 also </a:t>
                      </a:r>
                      <a:r>
                        <a:rPr lang="en-AU" sz="1200" dirty="0" smtClean="0">
                          <a:solidFill>
                            <a:srgbClr val="000000"/>
                          </a:solidFill>
                          <a:effectLst/>
                          <a:latin typeface="Arial Narrow" panose="020B0606020202030204" pitchFamily="34" charset="0"/>
                          <a:ea typeface="SimSun" panose="02010600030101010101" pitchFamily="2" charset="-122"/>
                        </a:rPr>
                        <a:t>SGW</a:t>
                      </a:r>
                      <a:r>
                        <a:rPr lang="en-AU" sz="1200" dirty="0">
                          <a:solidFill>
                            <a:srgbClr val="000000"/>
                          </a:solidFill>
                          <a:effectLst/>
                          <a:latin typeface="Arial Narrow" panose="020B0606020202030204" pitchFamily="34" charset="0"/>
                          <a:ea typeface="SimSun" panose="02010600030101010101" pitchFamily="2" charset="-122"/>
                        </a:rPr>
                        <a:t>) don’t support 15 </a:t>
                      </a:r>
                      <a:r>
                        <a:rPr lang="en-AU" sz="1200" dirty="0" smtClean="0">
                          <a:solidFill>
                            <a:srgbClr val="000000"/>
                          </a:solidFill>
                          <a:effectLst/>
                          <a:latin typeface="Arial Narrow" panose="020B0606020202030204" pitchFamily="34" charset="0"/>
                          <a:ea typeface="SimSun" panose="02010600030101010101" pitchFamily="2" charset="-122"/>
                        </a:rPr>
                        <a:t>bearers. But as</a:t>
                      </a:r>
                      <a:r>
                        <a:rPr lang="en-AU" sz="1200" baseline="0" dirty="0" smtClean="0">
                          <a:solidFill>
                            <a:srgbClr val="000000"/>
                          </a:solidFill>
                          <a:effectLst/>
                          <a:latin typeface="Arial Narrow" panose="020B0606020202030204" pitchFamily="34" charset="0"/>
                          <a:ea typeface="SimSun" panose="02010600030101010101" pitchFamily="2" charset="-122"/>
                        </a:rPr>
                        <a:t> bearers are not established, the eNB support is not relevant.</a:t>
                      </a:r>
                    </a:p>
                    <a:p>
                      <a:pPr hangingPunct="0">
                        <a:spcAft>
                          <a:spcPts val="0"/>
                        </a:spcAft>
                      </a:pPr>
                      <a:r>
                        <a:rPr lang="en-AU" sz="1200" baseline="0" dirty="0" smtClean="0">
                          <a:solidFill>
                            <a:srgbClr val="000000"/>
                          </a:solidFill>
                          <a:effectLst/>
                          <a:latin typeface="Arial Narrow" panose="020B0606020202030204" pitchFamily="34" charset="0"/>
                          <a:ea typeface="SimSun" panose="02010600030101010101" pitchFamily="2" charset="-122"/>
                        </a:rPr>
                        <a:t>NAS protocol extension will be needed to support the interworking between UE (+old MME) supporting 15 EPS bearers and a legacy new MME.</a:t>
                      </a:r>
                      <a:endParaRPr lang="en-AU" sz="1200" dirty="0">
                        <a:solidFill>
                          <a:srgbClr val="000000"/>
                        </a:solidFill>
                        <a:effectLst/>
                        <a:latin typeface="Arial Narrow" panose="020B0606020202030204" pitchFamily="34" charset="0"/>
                        <a:ea typeface="Times New Roman" panose="02020603050405020304" pitchFamily="18" charset="0"/>
                      </a:endParaRPr>
                    </a:p>
                    <a:p>
                      <a:pPr hangingPunct="0">
                        <a:spcAft>
                          <a:spcPts val="0"/>
                        </a:spcAft>
                      </a:pPr>
                      <a:r>
                        <a:rPr lang="en-AU" sz="1200" dirty="0">
                          <a:solidFill>
                            <a:srgbClr val="000000"/>
                          </a:solidFill>
                          <a:effectLst/>
                          <a:latin typeface="Arial Narrow" panose="020B0606020202030204" pitchFamily="34" charset="0"/>
                          <a:ea typeface="SimSun" panose="02010600030101010101" pitchFamily="2" charset="-122"/>
                        </a:rPr>
                        <a:t>The old MME shall prioritise the bearer contexts and GTP </a:t>
                      </a:r>
                      <a:r>
                        <a:rPr lang="en-AU" sz="1200" dirty="0" smtClean="0">
                          <a:solidFill>
                            <a:srgbClr val="000000"/>
                          </a:solidFill>
                          <a:effectLst/>
                          <a:latin typeface="Arial Narrow" panose="020B0606020202030204" pitchFamily="34" charset="0"/>
                          <a:ea typeface="SimSun" panose="02010600030101010101" pitchFamily="2" charset="-122"/>
                        </a:rPr>
                        <a:t>protocol</a:t>
                      </a:r>
                      <a:r>
                        <a:rPr lang="en-AU" sz="1200" baseline="0" dirty="0" smtClean="0">
                          <a:solidFill>
                            <a:srgbClr val="000000"/>
                          </a:solidFill>
                          <a:effectLst/>
                          <a:latin typeface="Arial Narrow" panose="020B0606020202030204" pitchFamily="34" charset="0"/>
                          <a:ea typeface="SimSun" panose="02010600030101010101" pitchFamily="2" charset="-122"/>
                        </a:rPr>
                        <a:t> extension using forward compatibility </a:t>
                      </a:r>
                      <a:r>
                        <a:rPr lang="en-AU" sz="1200" dirty="0" smtClean="0">
                          <a:solidFill>
                            <a:srgbClr val="000000"/>
                          </a:solidFill>
                          <a:effectLst/>
                          <a:latin typeface="Arial Narrow" panose="020B0606020202030204" pitchFamily="34" charset="0"/>
                          <a:ea typeface="SimSun" panose="02010600030101010101" pitchFamily="2" charset="-122"/>
                        </a:rPr>
                        <a:t>shall </a:t>
                      </a:r>
                      <a:r>
                        <a:rPr lang="en-AU" sz="1200" dirty="0">
                          <a:solidFill>
                            <a:srgbClr val="000000"/>
                          </a:solidFill>
                          <a:effectLst/>
                          <a:latin typeface="Arial Narrow" panose="020B0606020202030204" pitchFamily="34" charset="0"/>
                          <a:ea typeface="SimSun" panose="02010600030101010101" pitchFamily="2" charset="-122"/>
                        </a:rPr>
                        <a:t>ensure any legacy (pre-Rel15) node will process only 8 bearers/the backward compatible EBI values. All lower-prioritised bearers above 8 and those that are using extended EBI values shall be sent in new/extended GTP parameters, which shall be defined by CT4.</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There are</a:t>
                      </a:r>
                      <a:r>
                        <a:rPr lang="en-AU" sz="1200" baseline="0" dirty="0" smtClean="0">
                          <a:solidFill>
                            <a:srgbClr val="000000"/>
                          </a:solidFill>
                          <a:effectLst/>
                          <a:latin typeface="Arial Narrow" panose="020B0606020202030204" pitchFamily="34" charset="0"/>
                          <a:ea typeface="Times New Roman" panose="02020603050405020304" pitchFamily="18" charset="0"/>
                        </a:rPr>
                        <a:t> several steps impacted, which will be treated entirely on the protocol level (these have to do with the encoding of bearer lists) – these shall be handled by CT groups / stage3 level</a:t>
                      </a:r>
                    </a:p>
                    <a:p>
                      <a:pPr hangingPunct="0">
                        <a:spcAft>
                          <a:spcPts val="0"/>
                        </a:spcAft>
                      </a:pPr>
                      <a:r>
                        <a:rPr lang="en-AU" sz="1200" baseline="0" dirty="0" smtClean="0">
                          <a:solidFill>
                            <a:srgbClr val="000000"/>
                          </a:solidFill>
                          <a:effectLst/>
                          <a:latin typeface="Arial Narrow" panose="020B0606020202030204" pitchFamily="34" charset="0"/>
                          <a:ea typeface="Times New Roman" panose="02020603050405020304" pitchFamily="18" charset="0"/>
                        </a:rPr>
                        <a:t>However the bearer release in cases impacts the procedure, and should be indicated in stag2 flow. </a:t>
                      </a:r>
                      <a:r>
                        <a:rPr lang="en-AU" sz="1200" b="0" baseline="0" dirty="0" smtClean="0">
                          <a:solidFill>
                            <a:srgbClr val="C00000"/>
                          </a:solidFill>
                          <a:effectLst/>
                          <a:latin typeface="Arial Narrow" panose="020B0606020202030204" pitchFamily="34" charset="0"/>
                          <a:ea typeface="Times New Roman" panose="02020603050405020304" pitchFamily="18" charset="0"/>
                        </a:rPr>
                        <a:t>We propose that this is handled similarly as existing text for SGSN functionality for PDP context handling for E-UTRAN to UTRAN/GERAN mobility.</a:t>
                      </a:r>
                      <a:r>
                        <a:rPr lang="en-AU" sz="1200" b="0" baseline="0" dirty="0" smtClean="0">
                          <a:solidFill>
                            <a:srgbClr val="000000"/>
                          </a:solidFill>
                          <a:effectLst/>
                          <a:latin typeface="Arial Narrow" panose="020B0606020202030204" pitchFamily="34" charset="0"/>
                          <a:ea typeface="Times New Roman" panose="02020603050405020304" pitchFamily="18" charset="0"/>
                        </a:rPr>
                        <a:t> </a:t>
                      </a:r>
                      <a:endParaRPr lang="en-AU" sz="1200" b="0" dirty="0">
                        <a:solidFill>
                          <a:srgbClr val="000000"/>
                        </a:solidFill>
                        <a:effectLst/>
                        <a:latin typeface="Arial Narrow" panose="020B0606020202030204" pitchFamily="34" charset="0"/>
                        <a:ea typeface="Times New Roman" panose="02020603050405020304" pitchFamily="18" charset="0"/>
                      </a:endParaRPr>
                    </a:p>
                  </a:txBody>
                  <a:tcPr/>
                </a:tc>
              </a:tr>
              <a:tr h="31593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RAU </a:t>
                      </a:r>
                      <a:r>
                        <a:rPr lang="en-AU" sz="1200" dirty="0" err="1" smtClean="0">
                          <a:solidFill>
                            <a:schemeClr val="tx1"/>
                          </a:solidFill>
                          <a:latin typeface="Arial Narrow" panose="020B0606020202030204" pitchFamily="34" charset="0"/>
                        </a:rPr>
                        <a:t>proce-dure</a:t>
                      </a:r>
                      <a:r>
                        <a:rPr lang="en-AU" sz="1200" dirty="0" smtClean="0">
                          <a:solidFill>
                            <a:schemeClr val="tx1"/>
                          </a:solidFill>
                          <a:latin typeface="Arial Narrow" panose="020B0606020202030204" pitchFamily="34" charset="0"/>
                        </a:rPr>
                        <a:t> </a:t>
                      </a:r>
                      <a:r>
                        <a:rPr lang="en-AU" sz="1200" dirty="0" smtClean="0">
                          <a:solidFill>
                            <a:schemeClr val="tx1"/>
                          </a:solidFill>
                          <a:latin typeface="Arial Narrow" panose="020B0606020202030204" pitchFamily="34" charset="0"/>
                        </a:rPr>
                        <a:t>(Idle mode mobility</a:t>
                      </a:r>
                      <a:r>
                        <a:rPr lang="en-AU" sz="1200" baseline="0" dirty="0" smtClean="0">
                          <a:solidFill>
                            <a:schemeClr val="tx1"/>
                          </a:solidFill>
                          <a:latin typeface="Arial Narrow" panose="020B0606020202030204" pitchFamily="34" charset="0"/>
                        </a:rPr>
                        <a:t> </a:t>
                      </a:r>
                      <a:r>
                        <a:rPr lang="en-AU" sz="1200" dirty="0" smtClean="0">
                          <a:solidFill>
                            <a:schemeClr val="tx1"/>
                          </a:solidFill>
                          <a:latin typeface="Arial Narrow" panose="020B0606020202030204" pitchFamily="34" charset="0"/>
                        </a:rPr>
                        <a:t>from E-UTRAN to UTRAN</a:t>
                      </a:r>
                      <a:r>
                        <a:rPr lang="en-AU" sz="1200" dirty="0" smtClean="0">
                          <a:solidFill>
                            <a:schemeClr val="tx1"/>
                          </a:solidFill>
                          <a:latin typeface="Arial Narrow" panose="020B0606020202030204" pitchFamily="34" charset="0"/>
                        </a:rPr>
                        <a:t>/ GERAN</a:t>
                      </a:r>
                      <a:r>
                        <a:rPr lang="en-AU" sz="1200" dirty="0" smtClean="0">
                          <a:solidFill>
                            <a:schemeClr val="tx1"/>
                          </a:solidFill>
                          <a:latin typeface="Arial Narrow" panose="020B0606020202030204" pitchFamily="34" charset="0"/>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TS 23.401,</a:t>
                      </a:r>
                      <a:r>
                        <a:rPr lang="en-AU" sz="1200" baseline="0" dirty="0" smtClean="0">
                          <a:solidFill>
                            <a:schemeClr val="tx1"/>
                          </a:solidFill>
                          <a:latin typeface="Arial Narrow" panose="020B0606020202030204" pitchFamily="34" charset="0"/>
                        </a:rPr>
                        <a:t> sections </a:t>
                      </a:r>
                      <a:r>
                        <a:rPr lang="en-AU" sz="1200" baseline="0" dirty="0" smtClean="0">
                          <a:solidFill>
                            <a:schemeClr val="tx1"/>
                          </a:solidFill>
                          <a:latin typeface="Arial Narrow" panose="020B0606020202030204" pitchFamily="34" charset="0"/>
                        </a:rPr>
                        <a:t>5.3.3.3&amp;6  </a:t>
                      </a:r>
                      <a:r>
                        <a:rPr lang="en-AU" sz="1200" baseline="0" dirty="0" smtClean="0">
                          <a:solidFill>
                            <a:schemeClr val="tx1"/>
                          </a:solidFill>
                          <a:latin typeface="Arial Narrow" panose="020B0606020202030204" pitchFamily="34" charset="0"/>
                        </a:rPr>
                        <a:t>(RAU to S4 </a:t>
                      </a:r>
                      <a:r>
                        <a:rPr lang="en-AU" sz="1200" baseline="0" dirty="0" smtClean="0">
                          <a:solidFill>
                            <a:schemeClr val="tx1"/>
                          </a:solidFill>
                          <a:latin typeface="Arial Narrow" panose="020B0606020202030204" pitchFamily="34" charset="0"/>
                        </a:rPr>
                        <a:t>SGSN with &amp; w/o SGW change); and </a:t>
                      </a:r>
                      <a:r>
                        <a:rPr lang="en-AU" sz="1200" baseline="0" dirty="0" smtClean="0">
                          <a:solidFill>
                            <a:schemeClr val="tx1"/>
                          </a:solidFill>
                          <a:latin typeface="Arial Narrow" panose="020B0606020202030204" pitchFamily="34" charset="0"/>
                        </a:rPr>
                        <a:t>D.3.5 (RAU to </a:t>
                      </a:r>
                      <a:r>
                        <a:rPr lang="en-AU" sz="1200" baseline="0" dirty="0" err="1" smtClean="0">
                          <a:solidFill>
                            <a:schemeClr val="tx1"/>
                          </a:solidFill>
                          <a:latin typeface="Arial Narrow" panose="020B0606020202030204" pitchFamily="34" charset="0"/>
                        </a:rPr>
                        <a:t>Gn</a:t>
                      </a:r>
                      <a:r>
                        <a:rPr lang="en-AU" sz="1200" baseline="0" dirty="0" smtClean="0">
                          <a:solidFill>
                            <a:schemeClr val="tx1"/>
                          </a:solidFill>
                          <a:latin typeface="Arial Narrow" panose="020B0606020202030204" pitchFamily="34" charset="0"/>
                        </a:rPr>
                        <a:t> SGSN)</a:t>
                      </a:r>
                      <a:endParaRPr lang="en-AU" sz="1200" dirty="0">
                        <a:solidFill>
                          <a:schemeClr val="tx1"/>
                        </a:solidFill>
                        <a:latin typeface="Arial Narrow" panose="020B0606020202030204" pitchFamily="34"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8-10</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a:solidFill>
                            <a:srgbClr val="000000"/>
                          </a:solidFill>
                          <a:effectLst/>
                          <a:latin typeface="Arial Narrow" panose="020B0606020202030204" pitchFamily="34" charset="0"/>
                          <a:ea typeface="SimSun" panose="02010600030101010101" pitchFamily="2" charset="-122"/>
                        </a:rPr>
                        <a:t>Only up to 8 bearers can be retained – but formally 11 can be handed over to SGSN.</a:t>
                      </a:r>
                      <a:endParaRPr lang="en-AU" sz="1200" dirty="0">
                        <a:solidFill>
                          <a:srgbClr val="000000"/>
                        </a:solidFill>
                        <a:effectLst/>
                        <a:latin typeface="Arial Narrow" panose="020B0606020202030204" pitchFamily="34" charset="0"/>
                        <a:ea typeface="Times New Roman" panose="02020603050405020304" pitchFamily="18" charset="0"/>
                      </a:endParaRPr>
                    </a:p>
                    <a:p>
                      <a:pPr hangingPunct="0">
                        <a:spcAft>
                          <a:spcPts val="0"/>
                        </a:spcAft>
                      </a:pPr>
                      <a:r>
                        <a:rPr lang="en-AU" sz="1200" dirty="0">
                          <a:solidFill>
                            <a:srgbClr val="000000"/>
                          </a:solidFill>
                          <a:effectLst/>
                          <a:latin typeface="Arial Narrow" panose="020B0606020202030204" pitchFamily="34" charset="0"/>
                          <a:ea typeface="SimSun" panose="02010600030101010101" pitchFamily="2" charset="-122"/>
                        </a:rPr>
                        <a:t>The MME shall prioritise/down-select the PDN connections/dedicated EPS bearers and send only those bearers that use backward-compatible EBI values (i.e. valid as NSAPI) / maximum 11 bearers to the SGSN.</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The bearer prioritisation / selective release of the bearers</a:t>
                      </a:r>
                      <a:r>
                        <a:rPr lang="en-AU" sz="1200" baseline="0" dirty="0" smtClean="0">
                          <a:solidFill>
                            <a:srgbClr val="000000"/>
                          </a:solidFill>
                          <a:effectLst/>
                          <a:latin typeface="Arial Narrow" panose="020B0606020202030204" pitchFamily="34" charset="0"/>
                          <a:ea typeface="Times New Roman" panose="02020603050405020304" pitchFamily="18" charset="0"/>
                        </a:rPr>
                        <a:t> is more deterministic here. </a:t>
                      </a:r>
                      <a:r>
                        <a:rPr lang="en-AU" sz="1200" baseline="0" dirty="0" smtClean="0">
                          <a:solidFill>
                            <a:srgbClr val="C00000"/>
                          </a:solidFill>
                          <a:effectLst/>
                          <a:latin typeface="Arial Narrow" panose="020B0606020202030204" pitchFamily="34" charset="0"/>
                          <a:ea typeface="Times New Roman" panose="02020603050405020304" pitchFamily="18" charset="0"/>
                        </a:rPr>
                        <a:t>However, similarly to the TAU procedure, the description of bearer release shall be added to the text only, as it is not part of the default / successful RAU procedure</a:t>
                      </a:r>
                      <a:r>
                        <a:rPr lang="en-AU" sz="1200" dirty="0" smtClean="0">
                          <a:solidFill>
                            <a:srgbClr val="000000"/>
                          </a:solidFill>
                          <a:effectLst/>
                          <a:latin typeface="Arial Narrow" panose="020B0606020202030204" pitchFamily="34" charset="0"/>
                          <a:ea typeface="Times New Roman" panose="02020603050405020304" pitchFamily="18" charset="0"/>
                        </a:rPr>
                        <a:t> </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r>
              <a:tr h="315930">
                <a:tc vMerge="1">
                  <a:txBody>
                    <a:bodyPr/>
                    <a:lstStyle/>
                    <a:p>
                      <a:pPr algn="ctr"/>
                      <a:endParaRPr lang="en-AU" sz="1400" dirty="0">
                        <a:solidFill>
                          <a:schemeClr val="tx1"/>
                        </a:solidFill>
                      </a:endParaRPr>
                    </a:p>
                  </a:txBody>
                  <a:tcPr vert="vert27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solidFill>
                            <a:schemeClr val="tx1"/>
                          </a:solidFill>
                          <a:latin typeface="Arial Narrow" panose="020B0606020202030204" pitchFamily="34" charset="0"/>
                        </a:rPr>
                        <a:t>UE</a:t>
                      </a:r>
                      <a:r>
                        <a:rPr lang="en-AU" sz="1200" baseline="0" dirty="0" smtClean="0">
                          <a:solidFill>
                            <a:schemeClr val="tx1"/>
                          </a:solidFill>
                          <a:latin typeface="Arial Narrow" panose="020B0606020202030204" pitchFamily="34" charset="0"/>
                        </a:rPr>
                        <a:t> &amp; network triggered</a:t>
                      </a:r>
                      <a:r>
                        <a:rPr lang="en-AU" sz="1200" dirty="0" smtClean="0">
                          <a:solidFill>
                            <a:schemeClr val="tx1"/>
                          </a:solidFill>
                          <a:latin typeface="Arial Narrow" panose="020B0606020202030204" pitchFamily="34" charset="0"/>
                        </a:rPr>
                        <a:t> service</a:t>
                      </a:r>
                      <a:r>
                        <a:rPr lang="en-AU" sz="1200" baseline="0" dirty="0" smtClean="0">
                          <a:solidFill>
                            <a:schemeClr val="tx1"/>
                          </a:solidFill>
                          <a:latin typeface="Arial Narrow" panose="020B0606020202030204" pitchFamily="34" charset="0"/>
                        </a:rPr>
                        <a:t> requests</a:t>
                      </a:r>
                      <a:endParaRPr lang="en-AU" sz="1200" dirty="0" smtClean="0">
                        <a:solidFill>
                          <a:schemeClr val="tx1"/>
                        </a:solidFill>
                        <a:latin typeface="Arial Narrow" panose="020B0606020202030204" pitchFamily="34" charset="0"/>
                      </a:endParaRPr>
                    </a:p>
                  </a:txBody>
                  <a:tcPr/>
                </a:tc>
                <a:tc>
                  <a:txBody>
                    <a:bodyPr/>
                    <a:lstStyle/>
                    <a:p>
                      <a:pPr>
                        <a:spcAft>
                          <a:spcPts val="0"/>
                        </a:spcAft>
                      </a:pPr>
                      <a:r>
                        <a:rPr lang="en-AU" sz="1200" dirty="0" smtClean="0">
                          <a:solidFill>
                            <a:schemeClr val="tx1"/>
                          </a:solidFill>
                          <a:latin typeface="Arial Narrow" panose="020B0606020202030204" pitchFamily="34" charset="0"/>
                        </a:rPr>
                        <a:t>TS 23.401, sections 5.3.4.1 and 5.3.4.3</a:t>
                      </a:r>
                      <a:endParaRPr lang="en-AU" sz="1200" dirty="0">
                        <a:solidFill>
                          <a:schemeClr val="tx1"/>
                        </a:solidFill>
                        <a:latin typeface="Arial Narrow" panose="020B0606020202030204" pitchFamily="34"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11-12</a:t>
                      </a:r>
                      <a:endParaRPr lang="en-AU" sz="1200" dirty="0">
                        <a:solidFill>
                          <a:srgbClr val="000000"/>
                        </a:solidFill>
                        <a:effectLst/>
                        <a:latin typeface="Arial Narrow" panose="020B0606020202030204" pitchFamily="34" charset="0"/>
                        <a:ea typeface="Times New Roman" panose="02020603050405020304" pitchFamily="18" charset="0"/>
                      </a:endParaRP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SimSun" panose="02010600030101010101" pitchFamily="2" charset="-122"/>
                        </a:rPr>
                        <a:t>The </a:t>
                      </a:r>
                      <a:r>
                        <a:rPr lang="en-AU" sz="1200" dirty="0" err="1" smtClean="0">
                          <a:solidFill>
                            <a:srgbClr val="000000"/>
                          </a:solidFill>
                          <a:effectLst/>
                          <a:latin typeface="Arial Narrow" panose="020B0606020202030204" pitchFamily="34" charset="0"/>
                          <a:ea typeface="SimSun" panose="02010600030101010101" pitchFamily="2" charset="-122"/>
                        </a:rPr>
                        <a:t>eNBs</a:t>
                      </a:r>
                      <a:r>
                        <a:rPr lang="en-AU" sz="1200" dirty="0" smtClean="0">
                          <a:solidFill>
                            <a:srgbClr val="000000"/>
                          </a:solidFill>
                          <a:effectLst/>
                          <a:latin typeface="Arial Narrow" panose="020B0606020202030204" pitchFamily="34" charset="0"/>
                          <a:ea typeface="SimSun" panose="02010600030101010101" pitchFamily="2" charset="-122"/>
                        </a:rPr>
                        <a:t> may not be upgraded in the whole PLMN at the same time, i.e. some will support 15 bearers before others.</a:t>
                      </a:r>
                      <a:r>
                        <a:rPr lang="en-AU" sz="1200" baseline="0" dirty="0" smtClean="0">
                          <a:solidFill>
                            <a:srgbClr val="000000"/>
                          </a:solidFill>
                          <a:effectLst/>
                          <a:latin typeface="Arial Narrow" panose="020B0606020202030204" pitchFamily="34" charset="0"/>
                          <a:ea typeface="SimSun" panose="02010600030101010101" pitchFamily="2" charset="-122"/>
                        </a:rPr>
                        <a:t> </a:t>
                      </a:r>
                      <a:r>
                        <a:rPr lang="en-AU" sz="1200" dirty="0" smtClean="0">
                          <a:solidFill>
                            <a:srgbClr val="000000"/>
                          </a:solidFill>
                          <a:effectLst/>
                          <a:latin typeface="Arial Narrow" panose="020B0606020202030204" pitchFamily="34" charset="0"/>
                          <a:ea typeface="SimSun" panose="02010600030101010101" pitchFamily="2" charset="-122"/>
                        </a:rPr>
                        <a:t>If the old eNB supported 15 DRABs, but the new eNB, where the UE connects to supports only 8 bearers, then some bearers contexts may not be preserved and will be released.</a:t>
                      </a:r>
                      <a:r>
                        <a:rPr lang="en-AU" sz="1200" baseline="0" dirty="0" smtClean="0">
                          <a:solidFill>
                            <a:srgbClr val="000000"/>
                          </a:solidFill>
                          <a:effectLst/>
                          <a:latin typeface="Arial Narrow" panose="020B0606020202030204" pitchFamily="34" charset="0"/>
                          <a:ea typeface="SimSun" panose="02010600030101010101" pitchFamily="2" charset="-122"/>
                        </a:rPr>
                        <a:t> </a:t>
                      </a:r>
                    </a:p>
                    <a:p>
                      <a:pPr hangingPunct="0">
                        <a:spcAft>
                          <a:spcPts val="0"/>
                        </a:spcAft>
                      </a:pPr>
                      <a:r>
                        <a:rPr lang="en-AU" sz="1200" dirty="0" smtClean="0">
                          <a:solidFill>
                            <a:srgbClr val="000000"/>
                          </a:solidFill>
                          <a:effectLst/>
                          <a:latin typeface="Arial Narrow" panose="020B0606020202030204" pitchFamily="34" charset="0"/>
                          <a:ea typeface="SimSun" panose="02010600030101010101" pitchFamily="2" charset="-122"/>
                        </a:rPr>
                        <a:t>The MME shall prioritise the E-RABs and shall need to use S1AP protocol extension to control which bearers will be released if the eNB supports only 8 bearers. </a:t>
                      </a:r>
                    </a:p>
                  </a:txBody>
                  <a:tcPr/>
                </a:tc>
                <a:tc>
                  <a:txBody>
                    <a:bodyPr/>
                    <a:lstStyle/>
                    <a:p>
                      <a:pPr hangingPunct="0">
                        <a:spcAft>
                          <a:spcPts val="0"/>
                        </a:spcAft>
                      </a:pPr>
                      <a:r>
                        <a:rPr lang="en-AU" sz="1200" dirty="0" smtClean="0">
                          <a:solidFill>
                            <a:srgbClr val="000000"/>
                          </a:solidFill>
                          <a:effectLst/>
                          <a:latin typeface="Arial Narrow" panose="020B0606020202030204" pitchFamily="34" charset="0"/>
                          <a:ea typeface="Times New Roman" panose="02020603050405020304" pitchFamily="18" charset="0"/>
                        </a:rPr>
                        <a:t>S1AP protocol extension / using existing forward compatibility mechanism should</a:t>
                      </a:r>
                      <a:r>
                        <a:rPr lang="en-AU" sz="1200" baseline="0" dirty="0" smtClean="0">
                          <a:solidFill>
                            <a:srgbClr val="000000"/>
                          </a:solidFill>
                          <a:effectLst/>
                          <a:latin typeface="Arial Narrow" panose="020B0606020202030204" pitchFamily="34" charset="0"/>
                          <a:ea typeface="Times New Roman" panose="02020603050405020304" pitchFamily="18" charset="0"/>
                        </a:rPr>
                        <a:t> be used to handle the </a:t>
                      </a:r>
                      <a:r>
                        <a:rPr lang="en-AU" sz="1200" baseline="0" dirty="0" err="1" smtClean="0">
                          <a:solidFill>
                            <a:srgbClr val="000000"/>
                          </a:solidFill>
                          <a:effectLst/>
                          <a:latin typeface="Arial Narrow" panose="020B0606020202030204" pitchFamily="34" charset="0"/>
                          <a:ea typeface="Times New Roman" panose="02020603050405020304" pitchFamily="18" charset="0"/>
                        </a:rPr>
                        <a:t>fallback</a:t>
                      </a:r>
                      <a:r>
                        <a:rPr lang="en-AU" sz="1200" baseline="0" dirty="0" smtClean="0">
                          <a:solidFill>
                            <a:srgbClr val="000000"/>
                          </a:solidFill>
                          <a:effectLst/>
                          <a:latin typeface="Arial Narrow" panose="020B0606020202030204" pitchFamily="34" charset="0"/>
                          <a:ea typeface="Times New Roman" panose="02020603050405020304" pitchFamily="18" charset="0"/>
                        </a:rPr>
                        <a:t> to eNB supporting only 8 bearers. </a:t>
                      </a:r>
                      <a:r>
                        <a:rPr lang="en-AU" sz="1200" baseline="0" dirty="0" smtClean="0">
                          <a:solidFill>
                            <a:srgbClr val="C00000"/>
                          </a:solidFill>
                          <a:effectLst/>
                          <a:latin typeface="Arial Narrow" panose="020B0606020202030204" pitchFamily="34" charset="0"/>
                          <a:ea typeface="Times New Roman" panose="02020603050405020304" pitchFamily="18" charset="0"/>
                        </a:rPr>
                        <a:t>RAN3 resources will be required and SA2 should send LS to RAN plenary and RAN3 to ensure this.</a:t>
                      </a:r>
                    </a:p>
                    <a:p>
                      <a:pPr hangingPunct="0">
                        <a:spcAft>
                          <a:spcPts val="0"/>
                        </a:spcAft>
                      </a:pPr>
                      <a:r>
                        <a:rPr lang="en-AU" sz="1200" baseline="0" dirty="0" smtClean="0">
                          <a:solidFill>
                            <a:srgbClr val="C00000"/>
                          </a:solidFill>
                          <a:effectLst/>
                          <a:latin typeface="Arial Narrow" panose="020B0606020202030204" pitchFamily="34" charset="0"/>
                          <a:ea typeface="Times New Roman" panose="02020603050405020304" pitchFamily="18" charset="0"/>
                        </a:rPr>
                        <a:t>Text shall be added about the MME releasing the bearers that new eNB did not setup (only 5.3.4.1) </a:t>
                      </a:r>
                      <a:endParaRPr lang="en-AU" sz="1200" dirty="0">
                        <a:solidFill>
                          <a:srgbClr val="C00000"/>
                        </a:solidFill>
                        <a:effectLst/>
                        <a:latin typeface="Arial Narrow" panose="020B0606020202030204" pitchFamily="34" charset="0"/>
                        <a:ea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0249674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srcRect b="28456"/>
          <a:stretch/>
        </p:blipFill>
        <p:spPr>
          <a:xfrm>
            <a:off x="412072" y="1016504"/>
            <a:ext cx="5530192" cy="5703891"/>
          </a:xfrm>
          <a:prstGeom prst="rect">
            <a:avLst/>
          </a:prstGeom>
        </p:spPr>
      </p:pic>
      <p:sp>
        <p:nvSpPr>
          <p:cNvPr id="2" name="Title 1"/>
          <p:cNvSpPr>
            <a:spLocks noGrp="1"/>
          </p:cNvSpPr>
          <p:nvPr>
            <p:ph type="title"/>
          </p:nvPr>
        </p:nvSpPr>
        <p:spPr>
          <a:xfrm>
            <a:off x="412072" y="168174"/>
            <a:ext cx="10515600" cy="522642"/>
          </a:xfrm>
        </p:spPr>
        <p:txBody>
          <a:bodyPr>
            <a:noAutofit/>
          </a:bodyPr>
          <a:lstStyle/>
          <a:p>
            <a:r>
              <a:rPr lang="en-AU" sz="3600" dirty="0" smtClean="0"/>
              <a:t>Impacted procedures: </a:t>
            </a:r>
            <a:r>
              <a:rPr lang="en-AU" sz="3600" dirty="0" smtClean="0"/>
              <a:t>E-UTRAN attach </a:t>
            </a:r>
            <a:endParaRPr lang="en-AU" sz="36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412072" y="1264920"/>
            <a:ext cx="1988598" cy="4876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6090082" y="976199"/>
            <a:ext cx="5841506" cy="3785652"/>
          </a:xfrm>
          <a:prstGeom prst="rect">
            <a:avLst/>
          </a:prstGeom>
          <a:noFill/>
        </p:spPr>
        <p:txBody>
          <a:bodyPr wrap="square" rtlCol="0">
            <a:spAutoFit/>
          </a:bodyPr>
          <a:lstStyle/>
          <a:p>
            <a:pPr marL="285750" indent="-285750">
              <a:buFont typeface="Arial" panose="020B0604020202020204" pitchFamily="34" charset="0"/>
              <a:buChar char="•"/>
            </a:pPr>
            <a:r>
              <a:rPr lang="en-AU" sz="1600" dirty="0"/>
              <a:t>This is section </a:t>
            </a:r>
            <a:r>
              <a:rPr lang="en-AU" sz="1600" dirty="0" smtClean="0"/>
              <a:t>5.3.2.1 </a:t>
            </a:r>
            <a:r>
              <a:rPr lang="en-AU" sz="1600" dirty="0"/>
              <a:t>in TS </a:t>
            </a:r>
            <a:r>
              <a:rPr lang="en-AU" sz="1600" dirty="0" smtClean="0"/>
              <a:t>23.401</a:t>
            </a:r>
          </a:p>
          <a:p>
            <a:r>
              <a:rPr lang="en-AU" sz="1600" b="1" dirty="0"/>
              <a:t>High level impact</a:t>
            </a:r>
            <a:endParaRPr lang="en-AU" sz="1600" dirty="0"/>
          </a:p>
          <a:p>
            <a:pPr marL="285750" indent="-285750">
              <a:buFont typeface="Arial" panose="020B0604020202020204" pitchFamily="34" charset="0"/>
              <a:buChar char="•"/>
            </a:pPr>
            <a:r>
              <a:rPr lang="en-AU" sz="1600" dirty="0"/>
              <a:t>UE to indicate </a:t>
            </a:r>
            <a:r>
              <a:rPr lang="en-AU" sz="1600" dirty="0" smtClean="0"/>
              <a:t>capability to support 15 EPS bearers. </a:t>
            </a:r>
            <a:endParaRPr lang="en-AU" sz="1600" dirty="0"/>
          </a:p>
          <a:p>
            <a:pPr marL="285750" indent="-285750">
              <a:buFont typeface="Arial" panose="020B0604020202020204" pitchFamily="34" charset="0"/>
              <a:buChar char="•"/>
            </a:pPr>
            <a:r>
              <a:rPr lang="en-AU" sz="1600" dirty="0" smtClean="0"/>
              <a:t>As </a:t>
            </a:r>
            <a:r>
              <a:rPr lang="en-AU" sz="1600" dirty="0"/>
              <a:t>per KI1 &amp; </a:t>
            </a:r>
            <a:r>
              <a:rPr lang="en-AU" sz="1600" dirty="0" smtClean="0"/>
              <a:t>KI3B (see S2-181208), </a:t>
            </a:r>
            <a:r>
              <a:rPr lang="en-AU" sz="1600" dirty="0"/>
              <a:t>no further signalling is </a:t>
            </a:r>
            <a:r>
              <a:rPr lang="en-AU" sz="1600" dirty="0" smtClean="0"/>
              <a:t>needed</a:t>
            </a:r>
            <a:r>
              <a:rPr lang="en-AU" sz="1600" dirty="0"/>
              <a:t> </a:t>
            </a:r>
            <a:r>
              <a:rPr lang="en-AU" sz="1600" dirty="0" smtClean="0"/>
              <a:t>– network support for 15 bearers is not indicated to the UE</a:t>
            </a:r>
            <a:endParaRPr lang="en-AU" sz="1600" dirty="0" smtClean="0"/>
          </a:p>
          <a:p>
            <a:r>
              <a:rPr lang="en-AU" sz="1600" b="1" dirty="0"/>
              <a:t>I</a:t>
            </a:r>
            <a:r>
              <a:rPr lang="en-AU" sz="1600" b="1" dirty="0" smtClean="0"/>
              <a:t>mpacted </a:t>
            </a:r>
            <a:r>
              <a:rPr lang="en-AU" sz="1600" b="1" dirty="0"/>
              <a:t>steps</a:t>
            </a:r>
            <a:endParaRPr lang="en-AU" sz="1600" dirty="0"/>
          </a:p>
          <a:p>
            <a:pPr marL="285750" indent="-285750">
              <a:buFont typeface="Arial" panose="020B0604020202020204" pitchFamily="34" charset="0"/>
              <a:buChar char="•"/>
            </a:pPr>
            <a:r>
              <a:rPr lang="en-AU" sz="1600" dirty="0" smtClean="0"/>
              <a:t>Step1 </a:t>
            </a:r>
            <a:r>
              <a:rPr lang="en-AU" sz="1600" dirty="0"/>
              <a:t>(Attach Request) provides </a:t>
            </a:r>
            <a:r>
              <a:rPr lang="en-AU" sz="1600" dirty="0" smtClean="0"/>
              <a:t>detailed information about the capabilities and preferences that the UE indicates</a:t>
            </a:r>
            <a:r>
              <a:rPr lang="en-AU" sz="1600" b="1" dirty="0" smtClean="0">
                <a:solidFill>
                  <a:srgbClr val="C00000"/>
                </a:solidFill>
              </a:rPr>
              <a:t>. Support of 15 EPS bearers would be a similar capability to those that are listed here, therefore it shall be added. </a:t>
            </a:r>
          </a:p>
          <a:p>
            <a:pPr marL="285750" indent="-285750">
              <a:buFont typeface="Arial" panose="020B0604020202020204" pitchFamily="34" charset="0"/>
              <a:buChar char="•"/>
            </a:pPr>
            <a:r>
              <a:rPr lang="en-AU" sz="1600" dirty="0" smtClean="0"/>
              <a:t>The other steps are </a:t>
            </a:r>
            <a:r>
              <a:rPr lang="en-AU" sz="1600" dirty="0"/>
              <a:t>not changed</a:t>
            </a:r>
            <a:br>
              <a:rPr lang="en-AU" sz="1600" dirty="0"/>
            </a:br>
            <a:r>
              <a:rPr lang="en-AU" sz="1600" dirty="0"/>
              <a:t>(Note: The RAN work plan </a:t>
            </a:r>
            <a:r>
              <a:rPr lang="en-AU" sz="1600" dirty="0" smtClean="0"/>
              <a:t>for INOBEAR does </a:t>
            </a:r>
            <a:r>
              <a:rPr lang="en-AU" sz="1600" dirty="0"/>
              <a:t>not include broadcasting eNB capability for 15 bearers / connecting to MME that supports it, therefore there is no need to add </a:t>
            </a:r>
            <a:r>
              <a:rPr lang="en-AU" sz="1600" dirty="0" smtClean="0"/>
              <a:t>it </a:t>
            </a:r>
            <a:r>
              <a:rPr lang="en-AU" sz="1600" dirty="0"/>
              <a:t>to the text</a:t>
            </a:r>
            <a:r>
              <a:rPr lang="en-AU" sz="1600" dirty="0" smtClean="0"/>
              <a:t>)</a:t>
            </a:r>
            <a:endParaRPr lang="en-AU" sz="1600" dirty="0"/>
          </a:p>
        </p:txBody>
      </p:sp>
    </p:spTree>
    <p:extLst>
      <p:ext uri="{BB962C8B-B14F-4D97-AF65-F5344CB8AC3E}">
        <p14:creationId xmlns:p14="http://schemas.microsoft.com/office/powerpoint/2010/main" val="38731317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88778" y="1410411"/>
            <a:ext cx="5550022" cy="4282615"/>
          </a:xfrm>
          <a:prstGeom prst="rect">
            <a:avLst/>
          </a:prstGeom>
        </p:spPr>
      </p:pic>
      <p:sp>
        <p:nvSpPr>
          <p:cNvPr id="2" name="Title 1"/>
          <p:cNvSpPr>
            <a:spLocks noGrp="1"/>
          </p:cNvSpPr>
          <p:nvPr>
            <p:ph type="title"/>
          </p:nvPr>
        </p:nvSpPr>
        <p:spPr>
          <a:xfrm>
            <a:off x="449063" y="505129"/>
            <a:ext cx="10515600" cy="522642"/>
          </a:xfrm>
        </p:spPr>
        <p:txBody>
          <a:bodyPr>
            <a:noAutofit/>
          </a:bodyPr>
          <a:lstStyle/>
          <a:p>
            <a:r>
              <a:rPr lang="en-AU" sz="3200" dirty="0"/>
              <a:t>Impacted procedures : </a:t>
            </a:r>
            <a:r>
              <a:rPr lang="en-GB" sz="3200" dirty="0"/>
              <a:t>Tracking Area Update procedure with Serving GW change</a:t>
            </a:r>
            <a:r>
              <a:rPr lang="en-AU" sz="3200" dirty="0" smtClean="0"/>
              <a:t/>
            </a:r>
            <a:br>
              <a:rPr lang="en-AU" sz="3200" dirty="0" smtClean="0"/>
            </a:b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372863" y="1864310"/>
            <a:ext cx="1709937" cy="64338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450888" y="563969"/>
            <a:ext cx="6741111" cy="6524863"/>
          </a:xfrm>
          <a:prstGeom prst="rect">
            <a:avLst/>
          </a:prstGeom>
          <a:noFill/>
        </p:spPr>
        <p:txBody>
          <a:bodyPr wrap="square" rtlCol="0">
            <a:spAutoFit/>
          </a:bodyPr>
          <a:lstStyle/>
          <a:p>
            <a:pPr marL="285750" indent="-285750">
              <a:buFont typeface="Arial" panose="020B0604020202020204" pitchFamily="34" charset="0"/>
              <a:buChar char="•"/>
            </a:pPr>
            <a:r>
              <a:rPr lang="en-AU" sz="1100" dirty="0" smtClean="0">
                <a:latin typeface="Arial Narrow" panose="020B0606020202030204" pitchFamily="34" charset="0"/>
              </a:rPr>
              <a:t>This is covered in section </a:t>
            </a:r>
            <a:r>
              <a:rPr lang="en-AU" sz="1100" dirty="0" smtClean="0">
                <a:latin typeface="Arial Narrow" panose="020B0606020202030204" pitchFamily="34" charset="0"/>
              </a:rPr>
              <a:t>5.3.3.1 </a:t>
            </a:r>
            <a:r>
              <a:rPr lang="en-AU" sz="1100" dirty="0">
                <a:latin typeface="Arial Narrow" panose="020B0606020202030204" pitchFamily="34" charset="0"/>
              </a:rPr>
              <a:t>in TS </a:t>
            </a:r>
            <a:r>
              <a:rPr lang="en-AU" sz="1100" dirty="0" smtClean="0">
                <a:latin typeface="Arial Narrow" panose="020B0606020202030204" pitchFamily="34" charset="0"/>
              </a:rPr>
              <a:t>23.401</a:t>
            </a:r>
            <a:endParaRPr lang="en-AU" sz="1100" dirty="0" smtClean="0">
              <a:latin typeface="Arial Narrow" panose="020B0606020202030204" pitchFamily="34" charset="0"/>
            </a:endParaRPr>
          </a:p>
          <a:p>
            <a:r>
              <a:rPr lang="en-AU" sz="1100" b="1" dirty="0" smtClean="0">
                <a:latin typeface="Arial Narrow" panose="020B0606020202030204" pitchFamily="34" charset="0"/>
              </a:rPr>
              <a:t>High </a:t>
            </a:r>
            <a:r>
              <a:rPr lang="en-AU" sz="1100" b="1" dirty="0">
                <a:latin typeface="Arial Narrow" panose="020B0606020202030204" pitchFamily="34" charset="0"/>
              </a:rPr>
              <a:t>level impact</a:t>
            </a:r>
            <a:endParaRPr lang="en-AU" sz="1100" dirty="0" smtClean="0">
              <a:latin typeface="Arial Narrow" panose="020B0606020202030204" pitchFamily="34" charset="0"/>
            </a:endParaRPr>
          </a:p>
          <a:p>
            <a:pPr marL="171450" indent="-171450" hangingPunct="0">
              <a:buFont typeface="Arial" panose="020B0604020202020204" pitchFamily="34" charset="0"/>
              <a:buChar char="•"/>
            </a:pPr>
            <a:r>
              <a:rPr lang="en-AU" sz="1100" dirty="0">
                <a:latin typeface="Arial Narrow" panose="020B0606020202030204" pitchFamily="34" charset="0"/>
              </a:rPr>
              <a:t>Some </a:t>
            </a:r>
            <a:r>
              <a:rPr lang="en-AU" sz="1100" dirty="0" smtClean="0">
                <a:latin typeface="Arial Narrow" panose="020B0606020202030204" pitchFamily="34" charset="0"/>
              </a:rPr>
              <a:t>bearer contexts </a:t>
            </a:r>
            <a:r>
              <a:rPr lang="en-AU" sz="1100" dirty="0">
                <a:latin typeface="Arial Narrow" panose="020B0606020202030204" pitchFamily="34" charset="0"/>
              </a:rPr>
              <a:t>may not be </a:t>
            </a:r>
            <a:r>
              <a:rPr lang="en-AU" sz="1100" dirty="0" smtClean="0">
                <a:latin typeface="Arial Narrow" panose="020B0606020202030204" pitchFamily="34" charset="0"/>
              </a:rPr>
              <a:t>preserve</a:t>
            </a:r>
            <a:r>
              <a:rPr lang="en-AU" sz="1100" dirty="0" smtClean="0">
                <a:latin typeface="Arial Narrow" panose="020B0606020202030204" pitchFamily="34" charset="0"/>
              </a:rPr>
              <a:t>d </a:t>
            </a:r>
            <a:r>
              <a:rPr lang="en-AU" sz="1100" dirty="0">
                <a:latin typeface="Arial Narrow" panose="020B0606020202030204" pitchFamily="34" charset="0"/>
              </a:rPr>
              <a:t>if target nodes (MME, SGW) don’t support 15 </a:t>
            </a:r>
            <a:r>
              <a:rPr lang="en-AU" sz="1100" dirty="0" smtClean="0">
                <a:latin typeface="Arial Narrow" panose="020B0606020202030204" pitchFamily="34" charset="0"/>
              </a:rPr>
              <a:t>EPS bearers. </a:t>
            </a:r>
            <a:endParaRPr lang="en-AU" sz="1100" dirty="0">
              <a:latin typeface="Arial Narrow" panose="020B0606020202030204" pitchFamily="34" charset="0"/>
            </a:endParaRPr>
          </a:p>
          <a:p>
            <a:pPr marL="171450" indent="-171450">
              <a:buFont typeface="Arial" panose="020B0604020202020204" pitchFamily="34" charset="0"/>
              <a:buChar char="•"/>
            </a:pPr>
            <a:r>
              <a:rPr lang="en-AU" sz="1100" dirty="0" smtClean="0">
                <a:latin typeface="Arial Narrow" panose="020B0606020202030204" pitchFamily="34" charset="0"/>
              </a:rPr>
              <a:t>As agreed in KI4 (c.f. S2-181208), the </a:t>
            </a:r>
            <a:r>
              <a:rPr lang="en-AU" sz="1100" dirty="0">
                <a:latin typeface="Arial Narrow" panose="020B0606020202030204" pitchFamily="34" charset="0"/>
              </a:rPr>
              <a:t>old MME shall prioritise the bearer contexts and GTP forward compatibility shall ensure any legacy (pre-Rel15) node will process only 8 bearers/the backward compatible EBI values. All lower-prioritised bearers above 8 and those that are using extended EBI values shall be sent in new/extended GTP parameters, which shall be defined by CT4</a:t>
            </a:r>
            <a:r>
              <a:rPr lang="en-AU" sz="1100" dirty="0" smtClean="0">
                <a:latin typeface="Arial Narrow" panose="020B0606020202030204" pitchFamily="34" charset="0"/>
              </a:rPr>
              <a:t>.</a:t>
            </a:r>
          </a:p>
          <a:p>
            <a:r>
              <a:rPr lang="en-AU" sz="1100" b="1" dirty="0">
                <a:latin typeface="Arial Narrow" panose="020B0606020202030204" pitchFamily="34" charset="0"/>
              </a:rPr>
              <a:t>I</a:t>
            </a:r>
            <a:r>
              <a:rPr lang="en-AU" sz="1100" b="1" dirty="0" smtClean="0">
                <a:latin typeface="Arial Narrow" panose="020B0606020202030204" pitchFamily="34" charset="0"/>
              </a:rPr>
              <a:t>mpacted </a:t>
            </a:r>
            <a:r>
              <a:rPr lang="en-AU" sz="1100" b="1" dirty="0">
                <a:latin typeface="Arial Narrow" panose="020B0606020202030204" pitchFamily="34" charset="0"/>
              </a:rPr>
              <a:t>steps</a:t>
            </a:r>
            <a:endParaRPr lang="en-AU" sz="1100" dirty="0" smtClean="0">
              <a:latin typeface="Arial Narrow" panose="020B0606020202030204" pitchFamily="34" charset="0"/>
            </a:endParaRPr>
          </a:p>
          <a:p>
            <a:pPr marL="171450" indent="-171450" hangingPunct="0">
              <a:buFont typeface="Arial" panose="020B0604020202020204" pitchFamily="34" charset="0"/>
              <a:buChar char="•"/>
            </a:pPr>
            <a:r>
              <a:rPr lang="en-AU" sz="1100" dirty="0" smtClean="0">
                <a:latin typeface="Arial Narrow" panose="020B0606020202030204" pitchFamily="34" charset="0"/>
              </a:rPr>
              <a:t>In step1 (TAU request) the UE supporting 15 bearers has to indicate the bearer status. </a:t>
            </a:r>
            <a:r>
              <a:rPr lang="en-AU" sz="1100" dirty="0" smtClean="0">
                <a:latin typeface="Arial Narrow" panose="020B0606020202030204" pitchFamily="34" charset="0"/>
              </a:rPr>
              <a:t>Given that the old MME may and the new MME may NOT support 15 bearers, the UE may indicate here bearer status for such bearers that the new MME does not understand. </a:t>
            </a:r>
          </a:p>
          <a:p>
            <a:pPr marL="171450" indent="-171450" hangingPunct="0">
              <a:buFont typeface="Arial" panose="020B0604020202020204" pitchFamily="34" charset="0"/>
              <a:buChar char="•"/>
            </a:pPr>
            <a:r>
              <a:rPr lang="en-AU" sz="1100" b="1" dirty="0" smtClean="0">
                <a:solidFill>
                  <a:srgbClr val="0070C0"/>
                </a:solidFill>
                <a:latin typeface="Arial" panose="020B0604020202020204" pitchFamily="34" charset="0"/>
                <a:cs typeface="Arial" panose="020B0604020202020204" pitchFamily="34" charset="0"/>
              </a:rPr>
              <a:t>Key observation: the NAS protocol has to be extended in order to support the interworking between such UE and the legacy new MME for the TAU procedure. </a:t>
            </a:r>
            <a:endParaRPr lang="en-AU" sz="1100" b="1" dirty="0">
              <a:latin typeface="Arial" panose="020B0604020202020204" pitchFamily="34" charset="0"/>
              <a:cs typeface="Arial" panose="020B0604020202020204" pitchFamily="34" charset="0"/>
            </a:endParaRPr>
          </a:p>
          <a:p>
            <a:pPr marL="628650" lvl="1" indent="-171450" hangingPunct="0">
              <a:buFont typeface="Arial" panose="020B0604020202020204" pitchFamily="34" charset="0"/>
              <a:buChar char="•"/>
            </a:pPr>
            <a:r>
              <a:rPr lang="en-AU" sz="1100" dirty="0" smtClean="0">
                <a:latin typeface="Arial Narrow" panose="020B0606020202030204" pitchFamily="34" charset="0"/>
              </a:rPr>
              <a:t>The UE MUST NOT indicate the status of bearers with EBI=1..4 values in the EPS bearer context status IE (see sections 8.2.29 and 9.2.2.1 of TS24.301) of the TAU, as the legacy MME would reject the request. </a:t>
            </a:r>
            <a:r>
              <a:rPr lang="en-AU" sz="1100" dirty="0" smtClean="0">
                <a:latin typeface="Arial Narrow" panose="020B0606020202030204" pitchFamily="34" charset="0"/>
              </a:rPr>
              <a:t> If the UE has EPS bearers with these EBI values, it shall include them into a new parameter (to be added to 24.301), e.g. “Extended EPS bearer context status”, where it would carry _only_ this information – keeping the EBI=5..15 in the existing EPS bearer context status IE.</a:t>
            </a:r>
          </a:p>
          <a:p>
            <a:pPr marL="171450" indent="-171450" hangingPunct="0">
              <a:buFont typeface="Arial" panose="020B0604020202020204" pitchFamily="34" charset="0"/>
              <a:buChar char="•"/>
            </a:pPr>
            <a:r>
              <a:rPr lang="en-AU" sz="1100" dirty="0" smtClean="0">
                <a:latin typeface="Arial Narrow" panose="020B0606020202030204" pitchFamily="34" charset="0"/>
              </a:rPr>
              <a:t>St</a:t>
            </a:r>
            <a:r>
              <a:rPr lang="en-AU" sz="1100" dirty="0" smtClean="0">
                <a:latin typeface="Arial Narrow" panose="020B0606020202030204" pitchFamily="34" charset="0"/>
              </a:rPr>
              <a:t>ep5</a:t>
            </a:r>
            <a:r>
              <a:rPr lang="en-AU" sz="1100" dirty="0">
                <a:latin typeface="Arial Narrow" panose="020B0606020202030204" pitchFamily="34" charset="0"/>
              </a:rPr>
              <a:t>, sending Context Response is where the old MME </a:t>
            </a:r>
            <a:r>
              <a:rPr lang="en-AU" sz="1100" dirty="0" smtClean="0">
                <a:latin typeface="Arial Narrow" panose="020B0606020202030204" pitchFamily="34" charset="0"/>
              </a:rPr>
              <a:t>shall ensure </a:t>
            </a:r>
            <a:r>
              <a:rPr lang="en-AU" sz="1100" dirty="0">
                <a:latin typeface="Arial Narrow" panose="020B0606020202030204" pitchFamily="34" charset="0"/>
              </a:rPr>
              <a:t>the </a:t>
            </a:r>
            <a:r>
              <a:rPr lang="en-AU" sz="1100" dirty="0" smtClean="0">
                <a:latin typeface="Arial Narrow" panose="020B0606020202030204" pitchFamily="34" charset="0"/>
              </a:rPr>
              <a:t>prioritisation of the bearers for retaining the bearers with higher priority (e.g. ARP). </a:t>
            </a:r>
            <a:r>
              <a:rPr lang="en-AU" sz="1100" dirty="0">
                <a:latin typeface="Arial Narrow" panose="020B0606020202030204" pitchFamily="34" charset="0"/>
              </a:rPr>
              <a:t>This </a:t>
            </a:r>
            <a:r>
              <a:rPr lang="en-AU" sz="1100" dirty="0" smtClean="0">
                <a:latin typeface="Arial Narrow" panose="020B0606020202030204" pitchFamily="34" charset="0"/>
              </a:rPr>
              <a:t>shall be done using forward compatibility of GTPv2C,  </a:t>
            </a:r>
            <a:r>
              <a:rPr lang="en-AU" sz="1100" dirty="0" smtClean="0">
                <a:latin typeface="Arial Narrow" panose="020B0606020202030204" pitchFamily="34" charset="0"/>
              </a:rPr>
              <a:t>the MME including the non-backward compatible part of the EPS </a:t>
            </a:r>
            <a:r>
              <a:rPr lang="en-AU" sz="1100" dirty="0" smtClean="0">
                <a:latin typeface="Arial Narrow" panose="020B0606020202030204" pitchFamily="34" charset="0"/>
              </a:rPr>
              <a:t>new parameter, e.g. Extended </a:t>
            </a:r>
            <a:r>
              <a:rPr lang="en-AU" sz="1100" dirty="0" err="1" smtClean="0">
                <a:latin typeface="Arial Narrow" panose="020B0606020202030204" pitchFamily="34" charset="0"/>
              </a:rPr>
              <a:t>Bearrer</a:t>
            </a:r>
            <a:r>
              <a:rPr lang="en-AU" sz="1100" dirty="0" smtClean="0">
                <a:latin typeface="Arial Narrow" panose="020B0606020202030204" pitchFamily="34" charset="0"/>
              </a:rPr>
              <a:t> prioritisation </a:t>
            </a:r>
            <a:r>
              <a:rPr lang="en-AU" sz="1100" dirty="0" smtClean="0">
                <a:latin typeface="Arial Narrow" panose="020B0606020202030204" pitchFamily="34" charset="0"/>
              </a:rPr>
              <a:t>will</a:t>
            </a:r>
            <a:r>
              <a:rPr lang="en-AU" sz="1100" dirty="0" smtClean="0">
                <a:latin typeface="Arial Narrow" panose="020B0606020202030204" pitchFamily="34" charset="0"/>
              </a:rPr>
              <a:t> </a:t>
            </a:r>
            <a:r>
              <a:rPr lang="en-AU" sz="1100" dirty="0">
                <a:latin typeface="Arial Narrow" panose="020B0606020202030204" pitchFamily="34" charset="0"/>
              </a:rPr>
              <a:t>be </a:t>
            </a:r>
            <a:r>
              <a:rPr lang="en-AU" sz="1100" dirty="0" smtClean="0">
                <a:latin typeface="Arial Narrow" panose="020B0606020202030204" pitchFamily="34" charset="0"/>
              </a:rPr>
              <a:t>then kept </a:t>
            </a:r>
            <a:r>
              <a:rPr lang="en-AU" sz="1100" dirty="0">
                <a:latin typeface="Arial Narrow" panose="020B0606020202030204" pitchFamily="34" charset="0"/>
              </a:rPr>
              <a:t>by </a:t>
            </a:r>
            <a:r>
              <a:rPr lang="en-AU" sz="1100" dirty="0" smtClean="0">
                <a:latin typeface="Arial Narrow" panose="020B0606020202030204" pitchFamily="34" charset="0"/>
              </a:rPr>
              <a:t>the new </a:t>
            </a:r>
            <a:r>
              <a:rPr lang="en-AU" sz="1100" dirty="0">
                <a:latin typeface="Arial Narrow" panose="020B0606020202030204" pitchFamily="34" charset="0"/>
              </a:rPr>
              <a:t>MME and new </a:t>
            </a:r>
            <a:r>
              <a:rPr lang="en-AU" sz="1100" dirty="0" smtClean="0">
                <a:latin typeface="Arial Narrow" panose="020B0606020202030204" pitchFamily="34" charset="0"/>
              </a:rPr>
              <a:t>SGW, if they do support 15 EPS bearers. </a:t>
            </a:r>
            <a:r>
              <a:rPr lang="en-AU" sz="1100" dirty="0">
                <a:latin typeface="Arial Narrow" panose="020B0606020202030204" pitchFamily="34" charset="0"/>
              </a:rPr>
              <a:t/>
            </a:r>
            <a:br>
              <a:rPr lang="en-AU" sz="1100" dirty="0">
                <a:latin typeface="Arial Narrow" panose="020B0606020202030204" pitchFamily="34" charset="0"/>
              </a:rPr>
            </a:br>
            <a:r>
              <a:rPr lang="en-AU" sz="1100" dirty="0" smtClean="0">
                <a:latin typeface="Arial Narrow" panose="020B0606020202030204" pitchFamily="34" charset="0"/>
              </a:rPr>
              <a:t>Note that this will be handled based on GTP forward compatibility: information on bearers and the corresponding PDN connections shall be encoded into new optional parameters, e.g. “extended PDN connection” and/or “extended Bearer Context” within that IE. CT4 shall specify the way how this is extended. </a:t>
            </a:r>
            <a:endParaRPr lang="en-AU" sz="1100" dirty="0">
              <a:latin typeface="Arial Narrow" panose="020B0606020202030204" pitchFamily="34" charset="0"/>
            </a:endParaRPr>
          </a:p>
          <a:p>
            <a:pPr marL="171450" indent="-171450" hangingPunct="0">
              <a:buFont typeface="Arial" panose="020B0604020202020204" pitchFamily="34" charset="0"/>
              <a:buChar char="•"/>
            </a:pPr>
            <a:r>
              <a:rPr lang="en-AU" sz="1100" b="1" dirty="0" smtClean="0">
                <a:solidFill>
                  <a:srgbClr val="0070C0"/>
                </a:solidFill>
                <a:latin typeface="Arial" panose="020B0604020202020204" pitchFamily="34" charset="0"/>
                <a:cs typeface="Arial" panose="020B0604020202020204" pitchFamily="34" charset="0"/>
              </a:rPr>
              <a:t>Key observation: as only part of the bearers may be recognised by the new MME/new SGW, the rest of the bearer status is not updated in the PGW. Those bearers – or whole PDN connections, e.g. if the default bearer is impacted – need to be released at the end of the procedure</a:t>
            </a:r>
          </a:p>
          <a:p>
            <a:pPr marL="628650" lvl="1" indent="-171450" hangingPunct="0">
              <a:buFont typeface="Arial" panose="020B0604020202020204" pitchFamily="34" charset="0"/>
              <a:buChar char="•"/>
            </a:pPr>
            <a:r>
              <a:rPr lang="en-AU" sz="1100" dirty="0" smtClean="0">
                <a:latin typeface="Arial Narrow" panose="020B0606020202030204" pitchFamily="34" charset="0"/>
              </a:rPr>
              <a:t>CT4 or CT1 shall define</a:t>
            </a:r>
            <a:r>
              <a:rPr lang="en-AU" sz="1100" dirty="0" smtClean="0">
                <a:latin typeface="Arial Narrow" panose="020B0606020202030204" pitchFamily="34" charset="0"/>
              </a:rPr>
              <a:t> </a:t>
            </a:r>
            <a:r>
              <a:rPr lang="en-AU" sz="1100" dirty="0" smtClean="0">
                <a:latin typeface="Arial Narrow" panose="020B0606020202030204" pitchFamily="34" charset="0"/>
              </a:rPr>
              <a:t>how the PDN connections and/or dedicated bearers that were included in new GTP parameter(s) will be released if a node has not processed them. It seems to me that some capability indication over GTP would be needed so that a source node (old/new MME, new SGW) understands from the response that there is a </a:t>
            </a:r>
            <a:r>
              <a:rPr lang="en-AU" sz="1100" dirty="0" err="1" smtClean="0">
                <a:latin typeface="Arial Narrow" panose="020B0606020202030204" pitchFamily="34" charset="0"/>
              </a:rPr>
              <a:t>fallback</a:t>
            </a:r>
            <a:r>
              <a:rPr lang="en-AU" sz="1100" dirty="0" smtClean="0">
                <a:latin typeface="Arial Narrow" panose="020B0606020202030204" pitchFamily="34" charset="0"/>
              </a:rPr>
              <a:t> to pre-Rel15. While this is stage3, it should be understood as to my understanding those steps of bearer release should be added to these procedures.</a:t>
            </a:r>
          </a:p>
          <a:p>
            <a:pPr marL="171450" indent="-171450" hangingPunct="0">
              <a:buFont typeface="Arial" panose="020B0604020202020204" pitchFamily="34" charset="0"/>
              <a:buChar char="•"/>
            </a:pPr>
            <a:r>
              <a:rPr lang="en-AU" sz="1100" b="1" dirty="0" smtClean="0">
                <a:solidFill>
                  <a:srgbClr val="0070C0"/>
                </a:solidFill>
                <a:latin typeface="Arial" panose="020B0604020202020204" pitchFamily="34" charset="0"/>
                <a:cs typeface="Arial" panose="020B0604020202020204" pitchFamily="34" charset="0"/>
              </a:rPr>
              <a:t>Key observation: There has been a similar for this – the SGSN handling of the PDP contexts in RAU procedure for E-UTRAN to UTRAN/GERAN mobility.  The text describes the relevant actions, but they are not added to the flow diagram as they are not part of the basic flow. </a:t>
            </a:r>
            <a:r>
              <a:rPr lang="en-AU" sz="1100" b="1" dirty="0" smtClean="0">
                <a:solidFill>
                  <a:srgbClr val="C00000"/>
                </a:solidFill>
                <a:latin typeface="Arial Narrow" panose="020B0606020202030204" pitchFamily="34" charset="0"/>
                <a:cs typeface="Arial" panose="020B0604020202020204" pitchFamily="34" charset="0"/>
              </a:rPr>
              <a:t>We propose that the bearer release in this case is also only added to the text.</a:t>
            </a:r>
            <a:endParaRPr lang="en-AU" sz="1100" b="1" dirty="0" smtClean="0">
              <a:solidFill>
                <a:srgbClr val="C00000"/>
              </a:solidFill>
              <a:latin typeface="Arial" panose="020B0604020202020204" pitchFamily="34" charset="0"/>
              <a:cs typeface="Arial" panose="020B0604020202020204" pitchFamily="34" charset="0"/>
            </a:endParaRPr>
          </a:p>
        </p:txBody>
      </p:sp>
      <p:sp>
        <p:nvSpPr>
          <p:cNvPr id="3" name="Rectangle 2"/>
          <p:cNvSpPr>
            <a:spLocks noChangeArrowheads="1"/>
          </p:cNvSpPr>
          <p:nvPr/>
        </p:nvSpPr>
        <p:spPr bwMode="auto">
          <a:xfrm>
            <a:off x="230820" y="131985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9" name="Oval 8"/>
          <p:cNvSpPr/>
          <p:nvPr/>
        </p:nvSpPr>
        <p:spPr>
          <a:xfrm>
            <a:off x="1862931" y="2106948"/>
            <a:ext cx="1383436" cy="64338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1560694" y="2840871"/>
            <a:ext cx="3346881" cy="125859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2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1" name="Oval 10"/>
          <p:cNvSpPr/>
          <p:nvPr/>
        </p:nvSpPr>
        <p:spPr>
          <a:xfrm>
            <a:off x="500849" y="5529927"/>
            <a:ext cx="4558831" cy="22193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498914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8333"/>
          <a:stretch/>
        </p:blipFill>
        <p:spPr>
          <a:xfrm>
            <a:off x="238480" y="1028434"/>
            <a:ext cx="5511695" cy="5748286"/>
          </a:xfrm>
          <a:prstGeom prst="rect">
            <a:avLst/>
          </a:prstGeom>
        </p:spPr>
      </p:pic>
      <p:sp>
        <p:nvSpPr>
          <p:cNvPr id="2" name="Title 1"/>
          <p:cNvSpPr>
            <a:spLocks noGrp="1"/>
          </p:cNvSpPr>
          <p:nvPr>
            <p:ph type="title"/>
          </p:nvPr>
        </p:nvSpPr>
        <p:spPr>
          <a:xfrm>
            <a:off x="500848" y="470517"/>
            <a:ext cx="10515600" cy="522642"/>
          </a:xfrm>
        </p:spPr>
        <p:txBody>
          <a:bodyPr>
            <a:noAutofit/>
          </a:bodyPr>
          <a:lstStyle/>
          <a:p>
            <a:r>
              <a:rPr lang="en-AU" sz="3200" dirty="0"/>
              <a:t>Impacted </a:t>
            </a:r>
            <a:r>
              <a:rPr lang="en-AU" sz="3200" dirty="0" smtClean="0"/>
              <a:t>procedures: </a:t>
            </a:r>
            <a:r>
              <a:rPr lang="en-GB" sz="3200" dirty="0"/>
              <a:t>Tracking Area Update procedure </a:t>
            </a:r>
            <a:r>
              <a:rPr lang="en-GB" sz="3200" dirty="0" smtClean="0"/>
              <a:t>without </a:t>
            </a:r>
            <a:r>
              <a:rPr lang="en-GB" sz="3200" dirty="0"/>
              <a:t>Serving GW </a:t>
            </a:r>
            <a:r>
              <a:rPr lang="en-GB" sz="3200" dirty="0" smtClean="0"/>
              <a:t>change</a:t>
            </a:r>
            <a:r>
              <a:rPr lang="en-AU" sz="3200" dirty="0" smtClean="0"/>
              <a:t/>
            </a:r>
            <a:br>
              <a:rPr lang="en-AU" sz="3200" dirty="0" smtClean="0"/>
            </a:br>
            <a:endParaRPr lang="en-AU" sz="32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92458" y="1862403"/>
            <a:ext cx="1358284" cy="47051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882936" y="1214468"/>
            <a:ext cx="5841506" cy="2800767"/>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5.3.3.2 in TS </a:t>
            </a:r>
            <a:r>
              <a:rPr lang="en-AU" sz="1600" dirty="0" smtClean="0"/>
              <a:t>23.401</a:t>
            </a:r>
            <a:endParaRPr lang="en-AU" sz="1600" dirty="0" smtClean="0"/>
          </a:p>
          <a:p>
            <a:r>
              <a:rPr lang="en-AU" sz="1600" b="1" dirty="0"/>
              <a:t>High level impact</a:t>
            </a:r>
            <a:endParaRPr lang="en-AU" sz="1600" dirty="0" smtClean="0"/>
          </a:p>
          <a:p>
            <a:pPr marL="285750" indent="-285750" hangingPunct="0">
              <a:buFont typeface="Arial" panose="020B0604020202020204" pitchFamily="34" charset="0"/>
              <a:buChar char="•"/>
            </a:pPr>
            <a:r>
              <a:rPr lang="en-AU" sz="1600" dirty="0" smtClean="0"/>
              <a:t>Same as in 5.3.3.1/TAU with SGW change – some bearers may be released if the new MME does not support 15 EPS bearers</a:t>
            </a:r>
            <a:endParaRPr lang="en-AU" sz="1600" dirty="0"/>
          </a:p>
          <a:p>
            <a:r>
              <a:rPr lang="en-AU" sz="1600" b="1" dirty="0" smtClean="0"/>
              <a:t>Impacted </a:t>
            </a:r>
            <a:r>
              <a:rPr lang="en-AU" sz="1600" b="1" dirty="0"/>
              <a:t>steps</a:t>
            </a:r>
            <a:endParaRPr lang="en-AU" sz="1600" dirty="0" smtClean="0"/>
          </a:p>
          <a:p>
            <a:pPr marL="285750" indent="-285750" hangingPunct="0">
              <a:buFont typeface="Arial" panose="020B0604020202020204" pitchFamily="34" charset="0"/>
              <a:buChar char="•"/>
            </a:pPr>
            <a:r>
              <a:rPr lang="en-AU" sz="1600" dirty="0"/>
              <a:t>Same steps as 5.3.3.1, except that the sub-procedure of modifying the bearers is not impacted.</a:t>
            </a:r>
          </a:p>
          <a:p>
            <a:pPr marL="285750" indent="-285750" hangingPunct="0">
              <a:buFont typeface="Arial" panose="020B0604020202020204" pitchFamily="34" charset="0"/>
              <a:buChar char="•"/>
            </a:pPr>
            <a:r>
              <a:rPr lang="en-AU" sz="1600" b="1" dirty="0">
                <a:solidFill>
                  <a:srgbClr val="C00000"/>
                </a:solidFill>
              </a:rPr>
              <a:t>T</a:t>
            </a:r>
            <a:r>
              <a:rPr lang="en-AU" sz="1600" b="1" dirty="0" smtClean="0">
                <a:solidFill>
                  <a:srgbClr val="C00000"/>
                </a:solidFill>
              </a:rPr>
              <a:t>he MME’s task of releasing the bearers that were not transferred to the new MME successfully need to be added to the text </a:t>
            </a:r>
            <a:endParaRPr lang="en-AU" sz="1600" b="1" dirty="0" smtClean="0">
              <a:solidFill>
                <a:srgbClr val="C00000"/>
              </a:solidFill>
            </a:endParaRPr>
          </a:p>
          <a:p>
            <a:pPr marL="285750" indent="-285750">
              <a:buFont typeface="Arial" panose="020B0604020202020204" pitchFamily="34" charset="0"/>
              <a:buChar char="•"/>
            </a:pPr>
            <a:endParaRPr lang="en-AU" sz="1600" dirty="0"/>
          </a:p>
        </p:txBody>
      </p:sp>
      <p:sp>
        <p:nvSpPr>
          <p:cNvPr id="9" name="Oval 8"/>
          <p:cNvSpPr/>
          <p:nvPr/>
        </p:nvSpPr>
        <p:spPr>
          <a:xfrm>
            <a:off x="1638597" y="2295504"/>
            <a:ext cx="1610629" cy="54535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p:cNvSpPr/>
          <p:nvPr/>
        </p:nvSpPr>
        <p:spPr>
          <a:xfrm>
            <a:off x="1542288" y="4719071"/>
            <a:ext cx="2761488" cy="19530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738400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582223" y="1057006"/>
            <a:ext cx="4040577" cy="5695618"/>
          </a:xfrm>
          <a:prstGeom prst="rect">
            <a:avLst/>
          </a:prstGeom>
        </p:spPr>
      </p:pic>
      <p:sp>
        <p:nvSpPr>
          <p:cNvPr id="2" name="Title 1"/>
          <p:cNvSpPr>
            <a:spLocks noGrp="1"/>
          </p:cNvSpPr>
          <p:nvPr>
            <p:ph type="title"/>
          </p:nvPr>
        </p:nvSpPr>
        <p:spPr>
          <a:xfrm>
            <a:off x="412072" y="172021"/>
            <a:ext cx="10515600" cy="937687"/>
          </a:xfrm>
        </p:spPr>
        <p:txBody>
          <a:bodyPr>
            <a:noAutofit/>
          </a:bodyPr>
          <a:lstStyle/>
          <a:p>
            <a:r>
              <a:rPr lang="en-AU" sz="3600" dirty="0"/>
              <a:t>Impacted procedures : </a:t>
            </a:r>
            <a:r>
              <a:rPr lang="en-GB" sz="3600" dirty="0"/>
              <a:t>Routing Area Update with MME interaction and without S‑GW change</a:t>
            </a:r>
            <a:endParaRPr lang="en-AU" sz="3600" dirty="0"/>
          </a:p>
        </p:txBody>
      </p:sp>
      <p:sp>
        <p:nvSpPr>
          <p:cNvPr id="5" name="Rectangle 2"/>
          <p:cNvSpPr>
            <a:spLocks noChangeArrowheads="1"/>
          </p:cNvSpPr>
          <p:nvPr/>
        </p:nvSpPr>
        <p:spPr bwMode="auto">
          <a:xfrm>
            <a:off x="88777" y="8877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8" name="Oval 7"/>
          <p:cNvSpPr/>
          <p:nvPr/>
        </p:nvSpPr>
        <p:spPr>
          <a:xfrm>
            <a:off x="617784" y="5252719"/>
            <a:ext cx="3903416" cy="1727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5313744" y="1331050"/>
            <a:ext cx="6333759" cy="3631763"/>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5.3.3.3 in TS </a:t>
            </a:r>
            <a:r>
              <a:rPr lang="en-AU" sz="1600" dirty="0" smtClean="0"/>
              <a:t>23.401</a:t>
            </a:r>
            <a:endParaRPr lang="en-AU" sz="1600" dirty="0" smtClean="0"/>
          </a:p>
          <a:p>
            <a:r>
              <a:rPr lang="en-AU" sz="1600" b="1" dirty="0"/>
              <a:t>High level impact</a:t>
            </a:r>
            <a:endParaRPr lang="en-AU" sz="1600" dirty="0" smtClean="0"/>
          </a:p>
          <a:p>
            <a:pPr marL="285750" indent="-285750" hangingPunct="0">
              <a:buFont typeface="Arial" panose="020B0604020202020204" pitchFamily="34" charset="0"/>
              <a:buChar char="•"/>
            </a:pPr>
            <a:r>
              <a:rPr lang="en-AU" sz="1400" dirty="0"/>
              <a:t>Formally 11 bearer contexts can be forwarded to SGSN, but it will release those PDP contexts it cannot support in the destination RAN. </a:t>
            </a:r>
          </a:p>
          <a:p>
            <a:pPr marL="285750" indent="-285750">
              <a:buFont typeface="Arial" panose="020B0604020202020204" pitchFamily="34" charset="0"/>
              <a:buChar char="•"/>
            </a:pPr>
            <a:r>
              <a:rPr lang="en-AU" sz="1400" dirty="0"/>
              <a:t>The MME shall prioritise/down-select the PDN connections/dedicated EPS bearers and send only those bearers that use backward-compatible EBI values (i.e. valid as NSAPI) / maximum 11 bearers to the SGSN.</a:t>
            </a:r>
          </a:p>
          <a:p>
            <a:r>
              <a:rPr lang="en-AU" sz="1600" b="1" dirty="0" smtClean="0"/>
              <a:t>I</a:t>
            </a:r>
            <a:r>
              <a:rPr lang="en-AU" sz="1600" b="1" dirty="0" smtClean="0"/>
              <a:t>mpacted steps</a:t>
            </a:r>
          </a:p>
          <a:p>
            <a:pPr marL="285750" indent="-285750" hangingPunct="0">
              <a:buFont typeface="Arial" panose="020B0604020202020204" pitchFamily="34" charset="0"/>
              <a:buChar char="•"/>
            </a:pPr>
            <a:r>
              <a:rPr lang="en-AU" sz="1600" dirty="0"/>
              <a:t>The MME does the down-selection in step4 </a:t>
            </a:r>
            <a:r>
              <a:rPr lang="en-AU" sz="1600" dirty="0" smtClean="0"/>
              <a:t>(Context </a:t>
            </a:r>
            <a:r>
              <a:rPr lang="en-AU" sz="1600" dirty="0"/>
              <a:t>Response).</a:t>
            </a:r>
          </a:p>
          <a:p>
            <a:pPr marL="285750" indent="-285750">
              <a:buFont typeface="Arial" panose="020B0604020202020204" pitchFamily="34" charset="0"/>
              <a:buChar char="•"/>
            </a:pPr>
            <a:r>
              <a:rPr lang="en-AU" sz="1600" dirty="0"/>
              <a:t>At the end of the procedure, the PDN connections/EPS bearers that could not be transferred to the </a:t>
            </a:r>
            <a:r>
              <a:rPr lang="en-AU" sz="1600" dirty="0" smtClean="0"/>
              <a:t>new MME </a:t>
            </a:r>
            <a:r>
              <a:rPr lang="en-AU" sz="1600" dirty="0"/>
              <a:t>shall be released by the MME</a:t>
            </a:r>
            <a:r>
              <a:rPr lang="en-AU" sz="1600" dirty="0" smtClean="0"/>
              <a:t>. </a:t>
            </a:r>
            <a:endParaRPr lang="en-AU" sz="1600" dirty="0"/>
          </a:p>
          <a:p>
            <a:r>
              <a:rPr lang="en-AU" sz="1600" b="1" dirty="0" smtClean="0">
                <a:solidFill>
                  <a:srgbClr val="C00000"/>
                </a:solidFill>
              </a:rPr>
              <a:t>The old </a:t>
            </a:r>
            <a:r>
              <a:rPr lang="en-AU" sz="1600" b="1" dirty="0">
                <a:solidFill>
                  <a:srgbClr val="C00000"/>
                </a:solidFill>
              </a:rPr>
              <a:t>MME </a:t>
            </a:r>
            <a:r>
              <a:rPr lang="en-AU" sz="1600" b="1" dirty="0" smtClean="0">
                <a:solidFill>
                  <a:srgbClr val="C00000"/>
                </a:solidFill>
              </a:rPr>
              <a:t>prioritising / down-selecting the PDN connections/bearers in Context Response and subsequently releasing those that </a:t>
            </a:r>
            <a:r>
              <a:rPr lang="en-AU" sz="1600" b="1" dirty="0">
                <a:solidFill>
                  <a:srgbClr val="C00000"/>
                </a:solidFill>
              </a:rPr>
              <a:t>were not preserved is </a:t>
            </a:r>
            <a:r>
              <a:rPr lang="en-AU" sz="1600" b="1" dirty="0" smtClean="0">
                <a:solidFill>
                  <a:srgbClr val="C00000"/>
                </a:solidFill>
              </a:rPr>
              <a:t>to be added to the text.</a:t>
            </a:r>
            <a:endParaRPr lang="en-AU" sz="1600" b="1" dirty="0" smtClean="0"/>
          </a:p>
        </p:txBody>
      </p:sp>
      <p:sp>
        <p:nvSpPr>
          <p:cNvPr id="11" name="Oval 10"/>
          <p:cNvSpPr/>
          <p:nvPr/>
        </p:nvSpPr>
        <p:spPr>
          <a:xfrm>
            <a:off x="1164454" y="2296160"/>
            <a:ext cx="1800688" cy="25715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Rectangle 2"/>
          <p:cNvSpPr>
            <a:spLocks noChangeArrowheads="1"/>
          </p:cNvSpPr>
          <p:nvPr/>
        </p:nvSpPr>
        <p:spPr bwMode="auto">
          <a:xfrm>
            <a:off x="822251" y="1057006"/>
            <a:ext cx="81626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3505119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flipV="1">
            <a:off x="284481" y="-2842534"/>
            <a:ext cx="8346348" cy="55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graphicFrame>
        <p:nvGraphicFramePr>
          <p:cNvPr id="7" name="Object 6"/>
          <p:cNvGraphicFramePr>
            <a:graphicFrameLocks noChangeAspect="1"/>
          </p:cNvGraphicFramePr>
          <p:nvPr>
            <p:extLst>
              <p:ext uri="{D42A27DB-BD31-4B8C-83A1-F6EECF244321}">
                <p14:modId xmlns:p14="http://schemas.microsoft.com/office/powerpoint/2010/main" val="2910730910"/>
              </p:ext>
            </p:extLst>
          </p:nvPr>
        </p:nvGraphicFramePr>
        <p:xfrm>
          <a:off x="284480" y="1109708"/>
          <a:ext cx="3769360" cy="5528100"/>
        </p:xfrm>
        <a:graphic>
          <a:graphicData uri="http://schemas.openxmlformats.org/presentationml/2006/ole">
            <mc:AlternateContent xmlns:mc="http://schemas.openxmlformats.org/markup-compatibility/2006">
              <mc:Choice xmlns:v="urn:schemas-microsoft-com:vml" Requires="v">
                <p:oleObj spid="_x0000_s9242" name="Picture" r:id="rId3" imgW="5429939" imgH="7984627" progId="Word.Picture.8">
                  <p:embed/>
                </p:oleObj>
              </mc:Choice>
              <mc:Fallback>
                <p:oleObj name="Picture" r:id="rId3" imgW="5429939" imgH="7984627"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80" y="1109708"/>
                        <a:ext cx="3769360" cy="5528100"/>
                      </a:xfrm>
                      <a:prstGeom prst="rect">
                        <a:avLst/>
                      </a:prstGeom>
                      <a:noFill/>
                    </p:spPr>
                  </p:pic>
                </p:oleObj>
              </mc:Fallback>
            </mc:AlternateContent>
          </a:graphicData>
        </a:graphic>
      </p:graphicFrame>
      <p:sp>
        <p:nvSpPr>
          <p:cNvPr id="2" name="Title 1"/>
          <p:cNvSpPr>
            <a:spLocks noGrp="1"/>
          </p:cNvSpPr>
          <p:nvPr>
            <p:ph type="title"/>
          </p:nvPr>
        </p:nvSpPr>
        <p:spPr>
          <a:xfrm>
            <a:off x="412071" y="172021"/>
            <a:ext cx="11235431" cy="937687"/>
          </a:xfrm>
        </p:spPr>
        <p:txBody>
          <a:bodyPr>
            <a:noAutofit/>
          </a:bodyPr>
          <a:lstStyle/>
          <a:p>
            <a:r>
              <a:rPr lang="en-AU" sz="3200" dirty="0"/>
              <a:t>Impacted procedures : </a:t>
            </a:r>
            <a:r>
              <a:rPr lang="en-GB" sz="3200" dirty="0"/>
              <a:t>Routing Area Update with MME interaction and with S‑GW change</a:t>
            </a:r>
            <a:endParaRPr lang="en-AU" sz="3200" dirty="0"/>
          </a:p>
        </p:txBody>
      </p:sp>
      <p:sp>
        <p:nvSpPr>
          <p:cNvPr id="11" name="Oval 10"/>
          <p:cNvSpPr/>
          <p:nvPr/>
        </p:nvSpPr>
        <p:spPr>
          <a:xfrm>
            <a:off x="1063692" y="2309197"/>
            <a:ext cx="1519488" cy="19778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429271" y="6537960"/>
            <a:ext cx="3388349" cy="1526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TextBox 12"/>
          <p:cNvSpPr txBox="1"/>
          <p:nvPr/>
        </p:nvSpPr>
        <p:spPr>
          <a:xfrm>
            <a:off x="5196352" y="1276652"/>
            <a:ext cx="6333759" cy="3385542"/>
          </a:xfrm>
          <a:prstGeom prst="rect">
            <a:avLst/>
          </a:prstGeom>
          <a:noFill/>
        </p:spPr>
        <p:txBody>
          <a:bodyPr wrap="square" rtlCol="0">
            <a:spAutoFit/>
          </a:bodyPr>
          <a:lstStyle/>
          <a:p>
            <a:pPr marL="285750" indent="-285750">
              <a:buFont typeface="Arial" panose="020B0604020202020204" pitchFamily="34" charset="0"/>
              <a:buChar char="•"/>
            </a:pPr>
            <a:r>
              <a:rPr lang="en-AU" sz="1600" dirty="0"/>
              <a:t>S</a:t>
            </a:r>
            <a:r>
              <a:rPr lang="en-AU" sz="1600" dirty="0" smtClean="0"/>
              <a:t>ection </a:t>
            </a:r>
            <a:r>
              <a:rPr lang="en-AU" sz="1600" dirty="0" smtClean="0"/>
              <a:t>5.3.3.6 </a:t>
            </a:r>
            <a:r>
              <a:rPr lang="en-AU" sz="1600" dirty="0" smtClean="0"/>
              <a:t>in TS 23.401 </a:t>
            </a:r>
            <a:endParaRPr lang="en-AU" sz="1600" dirty="0" smtClean="0"/>
          </a:p>
          <a:p>
            <a:r>
              <a:rPr lang="en-AU" sz="1600" b="1" dirty="0" smtClean="0"/>
              <a:t>High </a:t>
            </a:r>
            <a:r>
              <a:rPr lang="en-AU" sz="1600" b="1" dirty="0"/>
              <a:t>level impact</a:t>
            </a:r>
            <a:endParaRPr lang="en-AU" sz="1600" dirty="0" smtClean="0"/>
          </a:p>
          <a:p>
            <a:pPr marL="285750" indent="-285750" hangingPunct="0">
              <a:buFont typeface="Arial" panose="020B0604020202020204" pitchFamily="34" charset="0"/>
              <a:buChar char="•"/>
            </a:pPr>
            <a:r>
              <a:rPr lang="en-AU" sz="1400" dirty="0"/>
              <a:t>Formally 11 bearer contexts can be forwarded to SGSN, but it will release those PDP contexts it cannot support in the destination RAN. </a:t>
            </a:r>
          </a:p>
          <a:p>
            <a:pPr marL="285750" indent="-285750">
              <a:buFont typeface="Arial" panose="020B0604020202020204" pitchFamily="34" charset="0"/>
              <a:buChar char="•"/>
            </a:pPr>
            <a:r>
              <a:rPr lang="en-AU" sz="1400" dirty="0"/>
              <a:t>The MME shall prioritise/down-select the PDN connections/dedicated EPS bearers and send only those bearers that use backward-compatible EBI values (i.e. valid as NSAPI) / maximum 11 bearers to the SGSN.</a:t>
            </a:r>
          </a:p>
          <a:p>
            <a:r>
              <a:rPr lang="en-AU" sz="1600" b="1" dirty="0" smtClean="0"/>
              <a:t>I</a:t>
            </a:r>
            <a:r>
              <a:rPr lang="en-AU" sz="1600" b="1" dirty="0" smtClean="0"/>
              <a:t>mpacted steps</a:t>
            </a:r>
          </a:p>
          <a:p>
            <a:pPr marL="285750" indent="-285750" hangingPunct="0">
              <a:buFont typeface="Arial" panose="020B0604020202020204" pitchFamily="34" charset="0"/>
              <a:buChar char="•"/>
            </a:pPr>
            <a:r>
              <a:rPr lang="en-AU" sz="1600" dirty="0"/>
              <a:t>The MME does the down-selection in step4 </a:t>
            </a:r>
            <a:r>
              <a:rPr lang="en-AU" sz="1600" dirty="0" smtClean="0"/>
              <a:t>(Context </a:t>
            </a:r>
            <a:r>
              <a:rPr lang="en-AU" sz="1600" dirty="0"/>
              <a:t>Response).</a:t>
            </a:r>
          </a:p>
          <a:p>
            <a:pPr marL="285750" indent="-285750">
              <a:buFont typeface="Arial" panose="020B0604020202020204" pitchFamily="34" charset="0"/>
              <a:buChar char="•"/>
            </a:pPr>
            <a:r>
              <a:rPr lang="en-AU" sz="1600" dirty="0"/>
              <a:t>At the end of the procedure, the PDN connections/EPS bearers that could not be transferred to the </a:t>
            </a:r>
            <a:r>
              <a:rPr lang="en-AU" sz="1600" dirty="0" smtClean="0"/>
              <a:t>new MME </a:t>
            </a:r>
            <a:r>
              <a:rPr lang="en-AU" sz="1600" dirty="0"/>
              <a:t>shall be released by the MME</a:t>
            </a:r>
            <a:r>
              <a:rPr lang="en-AU" sz="1600" dirty="0" smtClean="0"/>
              <a:t>. </a:t>
            </a:r>
            <a:endParaRPr lang="en-AU" sz="1600" dirty="0"/>
          </a:p>
          <a:p>
            <a:r>
              <a:rPr lang="en-AU" sz="1600" b="1" dirty="0" smtClean="0">
                <a:solidFill>
                  <a:srgbClr val="C00000"/>
                </a:solidFill>
              </a:rPr>
              <a:t>The </a:t>
            </a:r>
            <a:r>
              <a:rPr lang="en-AU" sz="1600" b="1" dirty="0">
                <a:solidFill>
                  <a:srgbClr val="C00000"/>
                </a:solidFill>
              </a:rPr>
              <a:t>MME releasing of the PDN connections/EPS bearers that were not preserved is </a:t>
            </a:r>
            <a:r>
              <a:rPr lang="en-AU" sz="1600" b="1" dirty="0" smtClean="0">
                <a:solidFill>
                  <a:srgbClr val="C00000"/>
                </a:solidFill>
              </a:rPr>
              <a:t>to be added to the text.</a:t>
            </a:r>
            <a:endParaRPr lang="en-AU" sz="1600" b="1" dirty="0" smtClean="0"/>
          </a:p>
        </p:txBody>
      </p:sp>
    </p:spTree>
    <p:extLst>
      <p:ext uri="{BB962C8B-B14F-4D97-AF65-F5344CB8AC3E}">
        <p14:creationId xmlns:p14="http://schemas.microsoft.com/office/powerpoint/2010/main" val="36198264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26522</TotalTime>
  <Words>4962</Words>
  <Application>Microsoft Office PowerPoint</Application>
  <PresentationFormat>Widescreen</PresentationFormat>
  <Paragraphs>332</Paragraphs>
  <Slides>29</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29</vt:i4>
      </vt:variant>
    </vt:vector>
  </HeadingPairs>
  <TitlesOfParts>
    <vt:vector size="38" baseType="lpstr">
      <vt:lpstr>SimSun</vt:lpstr>
      <vt:lpstr>Arial</vt:lpstr>
      <vt:lpstr>Arial Narrow</vt:lpstr>
      <vt:lpstr>Calibri</vt:lpstr>
      <vt:lpstr>Calibri Light</vt:lpstr>
      <vt:lpstr>Times New Roman</vt:lpstr>
      <vt:lpstr>Office Theme</vt:lpstr>
      <vt:lpstr>Picture</vt:lpstr>
      <vt:lpstr>Microsoft Word Picture</vt:lpstr>
      <vt:lpstr>PowerPoint Presentation</vt:lpstr>
      <vt:lpstr>INOBEAR related CR summary:  Types of changes and TSs modified</vt:lpstr>
      <vt:lpstr>Analysis of impacted procedures  for increasing the number of  LTE/EPS bearers (INOBEAR)  Note:  This analysis contains various stage3 related delibarations.  It is provided as background only for SA2 / explanation for the changes in procedure related CRs S2-181782, S2-181812, S2-181813.    </vt:lpstr>
      <vt:lpstr>Summary of procedure impacts and proposed changes /1 EMM mobility management and EMM connectivity mgmt</vt:lpstr>
      <vt:lpstr>Impacted procedures: E-UTRAN attach </vt:lpstr>
      <vt:lpstr>Impacted procedures : Tracking Area Update procedure with Serving GW change </vt:lpstr>
      <vt:lpstr>Impacted procedures: Tracking Area Update procedure without Serving GW change </vt:lpstr>
      <vt:lpstr>Impacted procedures : Routing Area Update with MME interaction and without S‑GW change</vt:lpstr>
      <vt:lpstr>Impacted procedures : Routing Area Update with MME interaction and with S‑GW change</vt:lpstr>
      <vt:lpstr>Impacted procedures : Routing Area Update  (from E-UTRAN, using Gn to SGSN)</vt:lpstr>
      <vt:lpstr>Impacted procedures : UE triggered service request</vt:lpstr>
      <vt:lpstr>Impacted procedures : Network triggered service request</vt:lpstr>
      <vt:lpstr>Summary of procedure impacts and proposed changes /2 Handovers</vt:lpstr>
      <vt:lpstr>Impacted procedures: X2 based handover / RAN view (Only background info for SA2)</vt:lpstr>
      <vt:lpstr>Impacted procedures : X2-based handover without Serving GW relocation </vt:lpstr>
      <vt:lpstr>Impacted procedures : X2-based handover with Serving GW relocation</vt:lpstr>
      <vt:lpstr>Impacted procedures : S1-based handover, normal</vt:lpstr>
      <vt:lpstr>Impacted procedures : E-UTRAN to UTRAN Iu mode Inter RAT handover (with S4 SGSN) / preparation phase</vt:lpstr>
      <vt:lpstr>Impacted procedures : E-UTRAN to UTRAN Iu mode Inter RAT handover (with S4 SGSN) / execution phase</vt:lpstr>
      <vt:lpstr>Impacted procedures : E-UTRAN to GERAN A/Gb mode Inter RAT handover (with S4 SGSN) / preparation phase</vt:lpstr>
      <vt:lpstr>Impacted procedures : E-UTRAN to GERAN A/Gb mode Inter RAT handover (with S4 SGSN) / execution phase</vt:lpstr>
      <vt:lpstr>Impacted procedures : MME to 3G SGSN combined hard handover and SRNS relocation procedure</vt:lpstr>
      <vt:lpstr>Impacted procedures : E-UTRAN to GERAN A/Gb mode Inter RAT handover (with Gn SGSN) / preparation phase</vt:lpstr>
      <vt:lpstr>Impacted procedures : E-UTRAN to GERAN A/Gb mode Inter RAT handover (with Gn SGSN) / execution phase</vt:lpstr>
      <vt:lpstr>Summary of procedure impacts and proposed changes /3 EPS session management procedures</vt:lpstr>
      <vt:lpstr>Impacted procedures : UE requested PDN connectivity</vt:lpstr>
      <vt:lpstr>Impacted procedures : Dedicated bearer activation</vt:lpstr>
      <vt:lpstr>Impacted procedures : UE requested bearer resource modification</vt:lpstr>
      <vt:lpstr>Summary of procedure impacts and proposed changes /4 Other procedures</vt:lpstr>
    </vt:vector>
  </TitlesOfParts>
  <Company>Telstra Corporation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for the impacts of introducing up to 15 LTE/EPS bearers</dc:title>
  <dc:creator>Ropolyi, Robert</dc:creator>
  <cp:lastModifiedBy>Ropolyi, Robert</cp:lastModifiedBy>
  <cp:revision>272</cp:revision>
  <dcterms:created xsi:type="dcterms:W3CDTF">2018-01-01T23:25:24Z</dcterms:created>
  <dcterms:modified xsi:type="dcterms:W3CDTF">2018-02-19T13:35:49Z</dcterms:modified>
</cp:coreProperties>
</file>