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7"/>
  </p:notesMasterIdLst>
  <p:handoutMasterIdLst>
    <p:handoutMasterId r:id="rId18"/>
  </p:handoutMasterIdLst>
  <p:sldIdLst>
    <p:sldId id="303" r:id="rId3"/>
    <p:sldId id="750" r:id="rId4"/>
    <p:sldId id="753" r:id="rId5"/>
    <p:sldId id="752" r:id="rId6"/>
    <p:sldId id="754" r:id="rId7"/>
    <p:sldId id="755" r:id="rId8"/>
    <p:sldId id="732" r:id="rId9"/>
    <p:sldId id="763" r:id="rId10"/>
    <p:sldId id="760" r:id="rId11"/>
    <p:sldId id="756" r:id="rId12"/>
    <p:sldId id="761" r:id="rId13"/>
    <p:sldId id="748" r:id="rId14"/>
    <p:sldId id="762" r:id="rId15"/>
    <p:sldId id="758" r:id="rId1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36" userDrawn="1">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00" autoAdjust="0"/>
    <p:restoredTop sz="87982" autoAdjust="0"/>
  </p:normalViewPr>
  <p:slideViewPr>
    <p:cSldViewPr snapToGrid="0">
      <p:cViewPr varScale="1">
        <p:scale>
          <a:sx n="76" d="100"/>
          <a:sy n="76" d="100"/>
        </p:scale>
        <p:origin x="1674" y="78"/>
      </p:cViewPr>
      <p:guideLst>
        <p:guide orient="horz" pos="213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947778C-B3F3-4F7A-BB91-EB5F63B274A2}" type="datetime1">
              <a:rPr lang="en-US"/>
              <a:pPr>
                <a:defRPr/>
              </a:pPr>
              <a:t>5/17/2017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A2E6ED2-3E23-4C28-8972-3DFEE8710EA4}" type="slidenum">
              <a:rPr lang="en-GB" altLang="en-US"/>
              <a:pPr>
                <a:defRPr/>
              </a:pPr>
              <a:t>‹#›</a:t>
            </a:fld>
            <a:endParaRPr lang="en-GB" altLang="en-US"/>
          </a:p>
        </p:txBody>
      </p:sp>
    </p:spTree>
    <p:extLst>
      <p:ext uri="{BB962C8B-B14F-4D97-AF65-F5344CB8AC3E}">
        <p14:creationId xmlns:p14="http://schemas.microsoft.com/office/powerpoint/2010/main" val="21501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4ADFB8CB-F854-47F2-9DE9-2171C7CFA03A}" type="datetime1">
              <a:rPr lang="en-US"/>
              <a:pPr>
                <a:defRPr/>
              </a:pPr>
              <a:t>5/17/2017</a:t>
            </a:fld>
            <a:endParaRPr lang="en-US" dirty="0"/>
          </a:p>
        </p:txBody>
      </p:sp>
      <p:sp>
        <p:nvSpPr>
          <p:cNvPr id="922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1FA72314-C842-479C-B40D-6B35198B29F6}" type="slidenum">
              <a:rPr lang="en-GB" altLang="en-US"/>
              <a:pPr>
                <a:defRPr/>
              </a:pPr>
              <a:t>‹#›</a:t>
            </a:fld>
            <a:endParaRPr lang="en-GB" altLang="en-US"/>
          </a:p>
        </p:txBody>
      </p:sp>
    </p:spTree>
    <p:extLst>
      <p:ext uri="{BB962C8B-B14F-4D97-AF65-F5344CB8AC3E}">
        <p14:creationId xmlns:p14="http://schemas.microsoft.com/office/powerpoint/2010/main" val="4600204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A9B20BC9-C500-49C5-9C37-D50BBA60A0E0}" type="slidenum">
              <a:rPr lang="en-GB" altLang="en-US"/>
              <a:pPr/>
              <a:t>1</a:t>
            </a:fld>
            <a:endParaRPr lang="en-GB" altLang="en-US"/>
          </a:p>
        </p:txBody>
      </p:sp>
      <p:sp>
        <p:nvSpPr>
          <p:cNvPr id="10243" name="Rectangle 2"/>
          <p:cNvSpPr>
            <a:spLocks noGrp="1" noRot="1" noChangeAspect="1" noChangeArrowheads="1" noTextEdit="1"/>
          </p:cNvSpPr>
          <p:nvPr>
            <p:ph type="sldImg"/>
          </p:nvPr>
        </p:nvSpPr>
        <p:spPr>
          <a:xfrm>
            <a:off x="915988" y="742950"/>
            <a:ext cx="4967287" cy="3725863"/>
          </a:xfrm>
          <a:ln/>
        </p:spPr>
      </p:sp>
      <p:sp>
        <p:nvSpPr>
          <p:cNvPr id="10244" name="Rectangle 3"/>
          <p:cNvSpPr>
            <a:spLocks noGrp="1" noChangeArrowheads="1"/>
          </p:cNvSpPr>
          <p:nvPr>
            <p:ph type="body" idx="1"/>
          </p:nvPr>
        </p:nvSpPr>
        <p:spPr>
          <a:xfrm>
            <a:off x="904875" y="4718050"/>
            <a:ext cx="4987925" cy="4467225"/>
          </a:xfrm>
          <a:noFill/>
          <a:ln/>
        </p:spPr>
        <p:txBody>
          <a:bodyPr/>
          <a:lstStyle/>
          <a:p>
            <a:pPr eaLnBrk="1" hangingPunct="1"/>
            <a:endParaRPr lang="en-US" altLang="en-US" dirty="0"/>
          </a:p>
        </p:txBody>
      </p:sp>
    </p:spTree>
    <p:extLst>
      <p:ext uri="{BB962C8B-B14F-4D97-AF65-F5344CB8AC3E}">
        <p14:creationId xmlns:p14="http://schemas.microsoft.com/office/powerpoint/2010/main" val="810375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dirty="0">
              <a:solidFill>
                <a:schemeClr val="tx1"/>
              </a:solidFill>
            </a:endParaRPr>
          </a:p>
        </p:txBody>
      </p:sp>
      <p:sp>
        <p:nvSpPr>
          <p:cNvPr id="4" name="Slide Number Placeholder 3"/>
          <p:cNvSpPr>
            <a:spLocks noGrp="1"/>
          </p:cNvSpPr>
          <p:nvPr>
            <p:ph type="sldNum" sz="quarter" idx="10"/>
          </p:nvPr>
        </p:nvSpPr>
        <p:spPr/>
        <p:txBody>
          <a:bodyPr/>
          <a:lstStyle/>
          <a:p>
            <a:pPr>
              <a:defRPr/>
            </a:pPr>
            <a:fld id="{1FA72314-C842-479C-B40D-6B35198B29F6}" type="slidenum">
              <a:rPr lang="en-GB" altLang="en-US" smtClean="0"/>
              <a:pPr>
                <a:defRPr/>
              </a:pPr>
              <a:t>3</a:t>
            </a:fld>
            <a:endParaRPr lang="en-GB" altLang="en-US"/>
          </a:p>
        </p:txBody>
      </p:sp>
    </p:spTree>
    <p:extLst>
      <p:ext uri="{BB962C8B-B14F-4D97-AF65-F5344CB8AC3E}">
        <p14:creationId xmlns:p14="http://schemas.microsoft.com/office/powerpoint/2010/main" val="907407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dirty="0"/>
          </a:p>
        </p:txBody>
      </p:sp>
      <p:sp>
        <p:nvSpPr>
          <p:cNvPr id="4" name="Slide Number Placeholder 3"/>
          <p:cNvSpPr>
            <a:spLocks noGrp="1"/>
          </p:cNvSpPr>
          <p:nvPr>
            <p:ph type="sldNum" sz="quarter" idx="10"/>
          </p:nvPr>
        </p:nvSpPr>
        <p:spPr/>
        <p:txBody>
          <a:bodyPr/>
          <a:lstStyle/>
          <a:p>
            <a:pPr>
              <a:defRPr/>
            </a:pPr>
            <a:fld id="{1FA72314-C842-479C-B40D-6B35198B29F6}" type="slidenum">
              <a:rPr lang="en-GB" altLang="en-US" smtClean="0"/>
              <a:pPr>
                <a:defRPr/>
              </a:pPr>
              <a:t>4</a:t>
            </a:fld>
            <a:endParaRPr lang="en-GB" altLang="en-US"/>
          </a:p>
        </p:txBody>
      </p:sp>
    </p:spTree>
    <p:extLst>
      <p:ext uri="{BB962C8B-B14F-4D97-AF65-F5344CB8AC3E}">
        <p14:creationId xmlns:p14="http://schemas.microsoft.com/office/powerpoint/2010/main" val="732060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72314-C842-479C-B40D-6B35198B29F6}" type="slidenum">
              <a:rPr lang="en-GB" altLang="en-US" smtClean="0"/>
              <a:pPr>
                <a:defRPr/>
              </a:pPr>
              <a:t>7</a:t>
            </a:fld>
            <a:endParaRPr lang="en-GB" altLang="en-US"/>
          </a:p>
        </p:txBody>
      </p:sp>
    </p:spTree>
    <p:extLst>
      <p:ext uri="{BB962C8B-B14F-4D97-AF65-F5344CB8AC3E}">
        <p14:creationId xmlns:p14="http://schemas.microsoft.com/office/powerpoint/2010/main" val="2661768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FA72314-C842-479C-B40D-6B35198B29F6}" type="slidenum">
              <a:rPr lang="en-GB" altLang="en-US" smtClean="0"/>
              <a:pPr>
                <a:defRPr/>
              </a:pPr>
              <a:t>12</a:t>
            </a:fld>
            <a:endParaRPr lang="en-GB" altLang="en-US"/>
          </a:p>
        </p:txBody>
      </p:sp>
    </p:spTree>
    <p:extLst>
      <p:ext uri="{BB962C8B-B14F-4D97-AF65-F5344CB8AC3E}">
        <p14:creationId xmlns:p14="http://schemas.microsoft.com/office/powerpoint/2010/main" val="2089888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33"/>
            <a:ext cx="5810250" cy="430887"/>
          </a:xfrm>
          <a:prstGeom prst="rect">
            <a:avLst/>
          </a:prstGeom>
          <a:noFill/>
          <a:ln w="9525">
            <a:noFill/>
            <a:miter lim="800000"/>
            <a:headEnd/>
            <a:tailEnd/>
          </a:ln>
        </p:spPr>
        <p:txBody>
          <a:bodyPr>
            <a:spAutoFit/>
          </a:bodyPr>
          <a:lstStyle/>
          <a:p>
            <a:pPr eaLnBrk="1" hangingPunct="1">
              <a:defRPr/>
            </a:pPr>
            <a:r>
              <a:rPr lang="sv-SE" sz="1200" b="1" dirty="0">
                <a:latin typeface="Arial "/>
              </a:rPr>
              <a:t>SA WG2 Meeting #121</a:t>
            </a:r>
          </a:p>
          <a:p>
            <a:pPr eaLnBrk="1" hangingPunct="1">
              <a:defRPr/>
            </a:pPr>
            <a:r>
              <a:rPr lang="en-GB" sz="1000" b="1" kern="1200" dirty="0">
                <a:solidFill>
                  <a:schemeClr val="tx1"/>
                </a:solidFill>
                <a:effectLst/>
                <a:latin typeface="Arial" pitchFamily="34" charset="0"/>
                <a:ea typeface="+mn-ea"/>
                <a:cs typeface="Arial" pitchFamily="34" charset="0"/>
              </a:rPr>
              <a:t>15-19 May 2017, Hangzhou,</a:t>
            </a:r>
            <a:r>
              <a:rPr lang="en-GB" sz="1000" b="1" kern="1200" baseline="0" dirty="0">
                <a:solidFill>
                  <a:schemeClr val="tx1"/>
                </a:solidFill>
                <a:effectLst/>
                <a:latin typeface="Arial" pitchFamily="34" charset="0"/>
                <a:ea typeface="+mn-ea"/>
                <a:cs typeface="Arial" pitchFamily="34" charset="0"/>
              </a:rPr>
              <a:t> China</a:t>
            </a:r>
            <a:endParaRPr lang="sv-SE" sz="1200" b="1" dirty="0">
              <a:latin typeface="Arial "/>
            </a:endParaRPr>
          </a:p>
        </p:txBody>
      </p:sp>
      <p:sp>
        <p:nvSpPr>
          <p:cNvPr id="2" name="Title 1"/>
          <p:cNvSpPr>
            <a:spLocks noGrp="1"/>
          </p:cNvSpPr>
          <p:nvPr>
            <p:ph type="ctrTitle"/>
          </p:nvPr>
        </p:nvSpPr>
        <p:spPr>
          <a:xfrm>
            <a:off x="685800" y="2130434"/>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6.xml"/><Relationship Id="rId7"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2" name="Text Placeholder 2"/>
          <p:cNvSpPr>
            <a:spLocks noGrp="1"/>
          </p:cNvSpPr>
          <p:nvPr>
            <p:ph type="body" idx="1"/>
          </p:nvPr>
        </p:nvSpPr>
        <p:spPr bwMode="auto">
          <a:xfrm>
            <a:off x="485775" y="1454152"/>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2" name="Oval 11"/>
          <p:cNvSpPr/>
          <p:nvPr userDrawn="1"/>
        </p:nvSpPr>
        <p:spPr bwMode="auto">
          <a:xfrm>
            <a:off x="8318512" y="638334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defRPr/>
            </a:pPr>
            <a:fld id="{38BB483D-C369-491B-B1D1-2AD91BB702B7}" type="slidenum">
              <a:rPr lang="en-GB" altLang="en-US" b="1"/>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95"/>
            <a:ext cx="971741" cy="246221"/>
          </a:xfrm>
          <a:prstGeom prst="rect">
            <a:avLst/>
          </a:prstGeom>
          <a:noFill/>
          <a:ln w="9525">
            <a:noFill/>
            <a:miter lim="800000"/>
            <a:headEnd/>
            <a:tailEnd/>
          </a:ln>
        </p:spPr>
        <p:txBody>
          <a:bodyPr wrap="none">
            <a:spAutoFit/>
          </a:bodyPr>
          <a:lstStyle/>
          <a:p>
            <a:pPr eaLnBrk="1" hangingPunct="1">
              <a:defRPr/>
            </a:pPr>
            <a:r>
              <a:rPr lang="en-GB">
                <a:solidFill>
                  <a:schemeClr val="bg1"/>
                </a:solidFill>
              </a:rPr>
              <a:t>© 3GPP 2012</a:t>
            </a:r>
            <a:endParaRPr lang="en-GB"/>
          </a:p>
        </p:txBody>
      </p:sp>
      <p:sp>
        <p:nvSpPr>
          <p:cNvPr id="8"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a:t>S2-17xxxx</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6" r:id="rId1"/>
    <p:sldLayoutId id="2147483743" r:id="rId2"/>
    <p:sldLayoutId id="2147483744"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custDataLst>
              <p:tags r:id="rId6"/>
            </p:custDataLst>
          </p:nvPr>
        </p:nvGraphicFramePr>
        <p:xfrm>
          <a:off x="1589" y="2119"/>
          <a:ext cx="1587" cy="2116"/>
        </p:xfrm>
        <a:graphic>
          <a:graphicData uri="http://schemas.openxmlformats.org/presentationml/2006/ole">
            <mc:AlternateContent xmlns:mc="http://schemas.openxmlformats.org/markup-compatibility/2006">
              <mc:Choice xmlns:v="urn:schemas-microsoft-com:vml" Requires="v">
                <p:oleObj spid="_x0000_s19514" name="think-cell Slide" r:id="rId7" imgW="270" imgH="270" progId="">
                  <p:embed/>
                </p:oleObj>
              </mc:Choice>
              <mc:Fallback>
                <p:oleObj name="think-cell Slide" r:id="rId7" imgW="270" imgH="270" progId="">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9" y="2119"/>
                        <a:ext cx="1587" cy="21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452042"/>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a:lnSpc>
                <a:spcPct val="90000"/>
              </a:lnSpc>
              <a:spcBef>
                <a:spcPct val="50000"/>
              </a:spcBef>
              <a:buClr>
                <a:srgbClr val="00C9FF"/>
              </a:buClr>
              <a:defRPr/>
            </a:pPr>
            <a:r>
              <a:rPr lang="en-US"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18 </a:t>
            </a:r>
            <a:br>
              <a:rPr lang="en-GB" sz="500" b="1" dirty="0">
                <a:solidFill>
                  <a:srgbClr val="FFFFFF"/>
                </a:solidFill>
                <a:latin typeface="Nokia Pure Text Light"/>
              </a:rPr>
            </a:br>
            <a:r>
              <a:rPr lang="en-GB" sz="500" b="1" dirty="0">
                <a:solidFill>
                  <a:srgbClr val="FFFFFF"/>
                </a:solidFill>
                <a:latin typeface="Nokia Pure Text Light"/>
              </a:rPr>
              <a:t>G 65 </a:t>
            </a:r>
            <a:br>
              <a:rPr lang="en-GB" sz="500" b="1" dirty="0">
                <a:solidFill>
                  <a:srgbClr val="FFFFFF"/>
                </a:solidFill>
                <a:latin typeface="Nokia Pure Text Light"/>
              </a:rPr>
            </a:br>
            <a:r>
              <a:rPr lang="en-GB" sz="500" b="1" dirty="0">
                <a:solidFill>
                  <a:srgbClr val="FFFFFF"/>
                </a:solidFill>
                <a:latin typeface="Nokia Pure Text Light"/>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0 </a:t>
            </a:r>
            <a:br>
              <a:rPr lang="en-GB" sz="500" b="1" dirty="0">
                <a:solidFill>
                  <a:srgbClr val="FFFFFF"/>
                </a:solidFill>
                <a:latin typeface="Nokia Pure Text Light"/>
              </a:rPr>
            </a:br>
            <a:r>
              <a:rPr lang="en-GB" sz="500" b="1" dirty="0">
                <a:solidFill>
                  <a:srgbClr val="FFFFFF"/>
                </a:solidFill>
                <a:latin typeface="Nokia Pure Text Light"/>
              </a:rPr>
              <a:t>G 201 </a:t>
            </a:r>
            <a:br>
              <a:rPr lang="en-GB" sz="500" b="1" dirty="0">
                <a:solidFill>
                  <a:srgbClr val="FFFFFF"/>
                </a:solidFill>
                <a:latin typeface="Nokia Pure Text Light"/>
              </a:rPr>
            </a:br>
            <a:r>
              <a:rPr lang="en-GB" sz="500" b="1" dirty="0">
                <a:solidFill>
                  <a:srgbClr val="FFFFFF"/>
                </a:solidFill>
                <a:latin typeface="Nokia Pure Text Light"/>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5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47"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r>
              <a:rPr lang="en-GB" sz="500" b="1" dirty="0">
                <a:solidFill>
                  <a:srgbClr val="FFFFFF"/>
                </a:solidFill>
              </a:rPr>
              <a:t>Core and </a:t>
            </a:r>
            <a:r>
              <a:rPr lang="en-GB" sz="500" b="1" dirty="0">
                <a:solidFill>
                  <a:srgbClr val="FFFFFF"/>
                </a:solidFill>
                <a:latin typeface="Nokia Pure Text Light"/>
              </a:rPr>
              <a:t>background</a:t>
            </a:r>
            <a:r>
              <a:rPr lang="en-GB" sz="500" b="1" dirty="0">
                <a:solidFill>
                  <a:srgbClr val="FFFFFF"/>
                </a:solidFill>
              </a:rPr>
              <a:t> colors:</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endParaRPr lang="en-US" sz="500" b="1" dirty="0">
              <a:solidFill>
                <a:srgbClr val="FFFFFF"/>
              </a:solidFill>
              <a:latin typeface="Nokia Pure Text Light"/>
            </a:endParaRPr>
          </a:p>
        </p:txBody>
      </p:sp>
      <p:sp>
        <p:nvSpPr>
          <p:cNvPr id="51"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endParaRPr lang="en-GB" sz="500" b="1" dirty="0">
              <a:solidFill>
                <a:srgbClr val="FFFFFF"/>
              </a:solidFill>
            </a:endParaRPr>
          </a:p>
        </p:txBody>
      </p:sp>
      <p:sp>
        <p:nvSpPr>
          <p:cNvPr id="52" name="Date Placeholder 3"/>
          <p:cNvSpPr txBox="1">
            <a:spLocks/>
          </p:cNvSpPr>
          <p:nvPr/>
        </p:nvSpPr>
        <p:spPr>
          <a:xfrm>
            <a:off x="72232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17/05/2017</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9" cstate="screen"/>
          <a:srcRect/>
          <a:stretch>
            <a:fillRect/>
          </a:stretch>
        </p:blipFill>
        <p:spPr bwMode="auto">
          <a:xfrm>
            <a:off x="7959738" y="6229351"/>
            <a:ext cx="701675" cy="154516"/>
          </a:xfrm>
          <a:prstGeom prst="rect">
            <a:avLst/>
          </a:prstGeom>
          <a:noFill/>
          <a:ln w="9525">
            <a:noFill/>
            <a:miter lim="800000"/>
            <a:headEnd/>
            <a:tailEnd/>
          </a:ln>
        </p:spPr>
      </p:pic>
      <p:sp>
        <p:nvSpPr>
          <p:cNvPr id="3" name="TextBox 2"/>
          <p:cNvSpPr txBox="1"/>
          <p:nvPr/>
        </p:nvSpPr>
        <p:spPr>
          <a:xfrm>
            <a:off x="1341441" y="6191259"/>
            <a:ext cx="6078537" cy="123111"/>
          </a:xfrm>
          <a:prstGeom prst="rect">
            <a:avLst/>
          </a:prstGeom>
          <a:noFill/>
        </p:spPr>
        <p:txBody>
          <a:bodyPr lIns="0" tIns="0" rIns="0" bIns="0">
            <a:spAutoFit/>
          </a:bodyPr>
          <a:lstStyle/>
          <a:p>
            <a:pPr defTabSz="457200" eaLnBrk="1" hangingPunct="1"/>
            <a:r>
              <a:rPr lang="en-GB" sz="800" dirty="0">
                <a:solidFill>
                  <a:srgbClr val="68717A"/>
                </a:solidFill>
                <a:latin typeface="Nokia Pure Text Light"/>
                <a:cs typeface="Arial" charset="0"/>
              </a:rPr>
              <a:t>© Nokia 2015 </a:t>
            </a:r>
          </a:p>
        </p:txBody>
      </p:sp>
      <p:sp>
        <p:nvSpPr>
          <p:cNvPr id="28" name="TextBox 27"/>
          <p:cNvSpPr txBox="1"/>
          <p:nvPr/>
        </p:nvSpPr>
        <p:spPr>
          <a:xfrm>
            <a:off x="1503366" y="6333067"/>
            <a:ext cx="6078537" cy="338554"/>
          </a:xfrm>
          <a:prstGeom prst="rect">
            <a:avLst/>
          </a:prstGeom>
          <a:noFill/>
        </p:spPr>
        <p:txBody>
          <a:bodyPr>
            <a:spAutoFit/>
          </a:bodyPr>
          <a:lstStyle/>
          <a:p>
            <a:pPr defTabSz="457200" eaLnBrk="1" hangingPunct="1">
              <a:defRPr/>
            </a:pPr>
            <a:endParaRPr lang="en-GB" sz="800" dirty="0">
              <a:solidFill>
                <a:srgbClr val="68717A"/>
              </a:solidFill>
            </a:endParaRPr>
          </a:p>
          <a:p>
            <a:pPr defTabSz="457200" eaLnBrk="1" hangingPunct="1">
              <a:defRPr/>
            </a:pPr>
            <a:endParaRPr lang="en-GB" sz="800" dirty="0">
              <a:solidFill>
                <a:srgbClr val="68717A"/>
              </a:solidFill>
            </a:endParaRPr>
          </a:p>
        </p:txBody>
      </p:sp>
      <p:sp>
        <p:nvSpPr>
          <p:cNvPr id="29" name="TextBox 28"/>
          <p:cNvSpPr txBox="1"/>
          <p:nvPr/>
        </p:nvSpPr>
        <p:spPr>
          <a:xfrm>
            <a:off x="432002" y="6383875"/>
            <a:ext cx="6078537" cy="123111"/>
          </a:xfrm>
          <a:prstGeom prst="rect">
            <a:avLst/>
          </a:prstGeom>
          <a:noFill/>
        </p:spPr>
        <p:txBody>
          <a:bodyPr lIns="0" tIns="0" rIns="0" bIns="0">
            <a:spAutoFit/>
          </a:bodyPr>
          <a:lstStyle/>
          <a:p>
            <a:pPr defTabSz="457200" eaLnBrk="1" hangingPunct="1">
              <a:defRPr/>
            </a:pPr>
            <a:r>
              <a:rPr lang="en-GB" sz="800">
                <a:solidFill>
                  <a:srgbClr val="68717A"/>
                </a:solidFill>
                <a:latin typeface="Nokia Pure Text Light"/>
                <a:cs typeface="Arial" charset="0"/>
              </a:rPr>
              <a:t>Confidential</a:t>
            </a:r>
            <a:endParaRPr lang="en-GB" sz="800" dirty="0">
              <a:solidFill>
                <a:srgbClr val="68717A"/>
              </a:solidFill>
              <a:latin typeface="Nokia Pure Text Light"/>
              <a:cs typeface="Arial" charset="0"/>
            </a:endParaRPr>
          </a:p>
        </p:txBody>
      </p:sp>
      <p:sp>
        <p:nvSpPr>
          <p:cNvPr id="33" name="Text Box 13"/>
          <p:cNvSpPr txBox="1">
            <a:spLocks noChangeArrowheads="1"/>
          </p:cNvSpPr>
          <p:nvPr userDrawn="1"/>
        </p:nvSpPr>
        <p:spPr bwMode="auto">
          <a:xfrm>
            <a:off x="7649938" y="6894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a:t>S2-170196</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Lst>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file:///D:\userdata\chandram\My%20Documents\SA2%20Documents\SA2#121\DocsS2-173528.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10363" y="1357745"/>
            <a:ext cx="8176437" cy="2119746"/>
          </a:xfrm>
        </p:spPr>
        <p:txBody>
          <a:bodyPr>
            <a:normAutofit/>
          </a:bodyPr>
          <a:lstStyle/>
          <a:p>
            <a:r>
              <a:rPr lang="en-US" sz="4000" dirty="0"/>
              <a:t>5GS_Ph1: AMF-N2 Stickiness </a:t>
            </a:r>
            <a:br>
              <a:rPr lang="en-US" sz="4000" dirty="0"/>
            </a:br>
            <a:r>
              <a:rPr lang="en-US" sz="4000" dirty="0"/>
              <a:t>Drafting session </a:t>
            </a:r>
            <a:br>
              <a:rPr lang="en-US" sz="4000" dirty="0"/>
            </a:br>
            <a:r>
              <a:rPr lang="en-US" sz="4000" dirty="0"/>
              <a:t>Solutions Comparison</a:t>
            </a:r>
          </a:p>
        </p:txBody>
      </p:sp>
      <p:sp>
        <p:nvSpPr>
          <p:cNvPr id="4099" name="Subtitle 6"/>
          <p:cNvSpPr>
            <a:spLocks noGrp="1"/>
          </p:cNvSpPr>
          <p:nvPr>
            <p:ph type="subTitle" idx="1"/>
          </p:nvPr>
        </p:nvSpPr>
        <p:spPr/>
        <p:txBody>
          <a:bodyPr/>
          <a:lstStyle/>
          <a:p>
            <a:pPr>
              <a:lnSpc>
                <a:spcPct val="80000"/>
              </a:lnSpc>
            </a:pPr>
            <a:br>
              <a:rPr lang="en-US" altLang="en-US" sz="2000" dirty="0"/>
            </a:br>
            <a:r>
              <a:rPr lang="en-US" altLang="en-US" sz="2000" dirty="0">
                <a:latin typeface="Arial" pitchFamily="34" charset="0"/>
              </a:rPr>
              <a:t>Devaki Chandramouli</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AMF Planned maintenance</a:t>
            </a:r>
          </a:p>
        </p:txBody>
      </p:sp>
      <p:sp>
        <p:nvSpPr>
          <p:cNvPr id="3" name="Content Placeholder 2"/>
          <p:cNvSpPr>
            <a:spLocks noGrp="1"/>
          </p:cNvSpPr>
          <p:nvPr>
            <p:ph idx="1"/>
          </p:nvPr>
        </p:nvSpPr>
        <p:spPr>
          <a:xfrm>
            <a:off x="485775" y="1454152"/>
            <a:ext cx="8388350" cy="5149848"/>
          </a:xfrm>
        </p:spPr>
        <p:txBody>
          <a:bodyPr/>
          <a:lstStyle/>
          <a:p>
            <a:r>
              <a:rPr lang="en-US" sz="1800" b="1" dirty="0"/>
              <a:t>Solution Option 1 (Cisco et al proposal)</a:t>
            </a:r>
          </a:p>
          <a:p>
            <a:pPr lvl="1"/>
            <a:r>
              <a:rPr lang="en-US" sz="1600" b="1" dirty="0"/>
              <a:t>Connected mode UE(s) –</a:t>
            </a:r>
            <a:r>
              <a:rPr lang="en-US" sz="1600" dirty="0"/>
              <a:t> AMF initiates N14 relocation on a per UE basis by transferring UE context. Target AMF notifies RAN and all other CP NFs with the update.</a:t>
            </a:r>
          </a:p>
          <a:p>
            <a:pPr lvl="1"/>
            <a:r>
              <a:rPr lang="en-US" sz="1600" b="1" dirty="0"/>
              <a:t>IDLE mode UE(s):</a:t>
            </a:r>
          </a:p>
          <a:p>
            <a:pPr lvl="2"/>
            <a:r>
              <a:rPr lang="en-US" sz="1400" dirty="0"/>
              <a:t>AMF can page the UE(s) to update the temp ID with target AMF ID. </a:t>
            </a:r>
          </a:p>
          <a:p>
            <a:pPr lvl="2"/>
            <a:r>
              <a:rPr lang="en-US" sz="1400" dirty="0"/>
              <a:t>Alternatively, RAN configuration updated by taking AMF out of service. Subsequent MO transaction, RAN selects an AMF from the AMF Group and forwards it to the AMF. </a:t>
            </a:r>
            <a:r>
              <a:rPr lang="en-GB" sz="1400" dirty="0"/>
              <a:t>RAN tries to select </a:t>
            </a:r>
            <a:r>
              <a:rPr lang="en-US" sz="1400" dirty="0"/>
              <a:t>an AMF from the same AMF Group. Otherwise, it may select an AMF from a different AMF Group.</a:t>
            </a:r>
          </a:p>
          <a:p>
            <a:r>
              <a:rPr lang="en-US" sz="1800" b="1" dirty="0"/>
              <a:t>Solution Option 2 (Nokia et al proposal)</a:t>
            </a:r>
          </a:p>
          <a:p>
            <a:pPr lvl="1"/>
            <a:r>
              <a:rPr lang="en-US" sz="1600" dirty="0"/>
              <a:t>An AMF shall be able to instruct the RAN to not consider itself anymore when selecting AMFs from the AMF Group. Upon receipt of this indication from the AMF:</a:t>
            </a:r>
          </a:p>
          <a:p>
            <a:pPr lvl="1"/>
            <a:r>
              <a:rPr lang="en-US" sz="1600" b="1" dirty="0"/>
              <a:t>For UE(s) in IDLE mode, </a:t>
            </a:r>
            <a:r>
              <a:rPr lang="en-US" sz="1600" dirty="0"/>
              <a:t>RAN should perform AMF reselection if the UE provided temporary ID indicates the AMF ID of an AMF that indicated planned maintenance.</a:t>
            </a:r>
          </a:p>
          <a:p>
            <a:pPr lvl="1"/>
            <a:r>
              <a:rPr lang="en-US" sz="1600" b="1" dirty="0"/>
              <a:t>For UE(s) in CONNECTED mode,</a:t>
            </a:r>
            <a:r>
              <a:rPr lang="en-US" sz="1600" dirty="0"/>
              <a:t> RAN should select a new AMF and create the N2AP association with a newly selected AMF when the subsequent N2 transaction occurs.</a:t>
            </a:r>
          </a:p>
          <a:p>
            <a:pPr lvl="1"/>
            <a:r>
              <a:rPr lang="en-GB" sz="1600" dirty="0"/>
              <a:t>RAN can select </a:t>
            </a:r>
            <a:r>
              <a:rPr lang="en-US" sz="1600" dirty="0"/>
              <a:t>an AMF from the same AMF Group. Otherwise, it may select an AMF from a different AMF Group.</a:t>
            </a:r>
          </a:p>
          <a:p>
            <a:pPr marL="0" indent="0">
              <a:buNone/>
            </a:pPr>
            <a:endParaRPr lang="en-US" dirty="0"/>
          </a:p>
        </p:txBody>
      </p:sp>
    </p:spTree>
    <p:extLst>
      <p:ext uri="{BB962C8B-B14F-4D97-AF65-F5344CB8AC3E}">
        <p14:creationId xmlns:p14="http://schemas.microsoft.com/office/powerpoint/2010/main" val="410884783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a:t>
            </a:r>
          </a:p>
        </p:txBody>
      </p:sp>
      <p:sp>
        <p:nvSpPr>
          <p:cNvPr id="3" name="Content Placeholder 2"/>
          <p:cNvSpPr>
            <a:spLocks noGrp="1"/>
          </p:cNvSpPr>
          <p:nvPr>
            <p:ph idx="1"/>
          </p:nvPr>
        </p:nvSpPr>
        <p:spPr/>
        <p:txBody>
          <a:bodyPr/>
          <a:lstStyle/>
          <a:p>
            <a:r>
              <a:rPr lang="en-US" dirty="0"/>
              <a:t>Solution option 1 or Solution option 2?</a:t>
            </a:r>
          </a:p>
        </p:txBody>
      </p:sp>
    </p:spTree>
    <p:extLst>
      <p:ext uri="{BB962C8B-B14F-4D97-AF65-F5344CB8AC3E}">
        <p14:creationId xmlns:p14="http://schemas.microsoft.com/office/powerpoint/2010/main" val="47737979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interfaces</a:t>
            </a:r>
          </a:p>
        </p:txBody>
      </p:sp>
      <p:sp>
        <p:nvSpPr>
          <p:cNvPr id="3" name="Content Placeholder 2"/>
          <p:cNvSpPr>
            <a:spLocks noGrp="1"/>
          </p:cNvSpPr>
          <p:nvPr>
            <p:ph idx="1"/>
          </p:nvPr>
        </p:nvSpPr>
        <p:spPr>
          <a:xfrm>
            <a:off x="485775" y="1454152"/>
            <a:ext cx="8388350" cy="5187948"/>
          </a:xfrm>
        </p:spPr>
        <p:txBody>
          <a:bodyPr/>
          <a:lstStyle/>
          <a:p>
            <a:r>
              <a:rPr lang="en-GB" sz="2000" dirty="0"/>
              <a:t>Solution Option 1 (Cisco et al proposal):</a:t>
            </a:r>
          </a:p>
          <a:p>
            <a:pPr lvl="1"/>
            <a:r>
              <a:rPr lang="en-US" sz="1600" kern="1200" dirty="0">
                <a:latin typeface="Times New Roman" pitchFamily="18" charset="0"/>
              </a:rPr>
              <a:t>Target AMF inform</a:t>
            </a:r>
            <a:r>
              <a:rPr lang="en-US" sz="1600" u="sng" kern="1200" dirty="0">
                <a:latin typeface="Times New Roman" pitchFamily="18" charset="0"/>
              </a:rPr>
              <a:t>s</a:t>
            </a:r>
            <a:r>
              <a:rPr lang="en-US" sz="1600" kern="1200" dirty="0">
                <a:latin typeface="Times New Roman" pitchFamily="18" charset="0"/>
              </a:rPr>
              <a:t> other CP NFs (e.g. SMF, PCF) immediately about a change of the termination point of the related interfaces (e.g. N11, N15, etc.) for a given UE (per UE).</a:t>
            </a:r>
          </a:p>
          <a:p>
            <a:r>
              <a:rPr lang="en-GB" sz="2000" dirty="0"/>
              <a:t>Solution Option 2 (Nokia et al proposal):</a:t>
            </a:r>
          </a:p>
          <a:p>
            <a:pPr lvl="1"/>
            <a:r>
              <a:rPr lang="en-GB" sz="1600" b="1" dirty="0"/>
              <a:t>When an AMF decides to dissociate itself from per UE association - </a:t>
            </a:r>
            <a:r>
              <a:rPr lang="en-GB" sz="1600" dirty="0"/>
              <a:t>Serving AMF may decide not to update other CN CP NFs immediately. In this case, other CP NFs (e.g. UDM, AUSF, PCF) consequently send the AMF terminated UE specific requests to AMF known to have previously served the UE, and that results in:</a:t>
            </a:r>
            <a:endParaRPr lang="en-US" sz="1600" dirty="0"/>
          </a:p>
          <a:p>
            <a:pPr lvl="1"/>
            <a:r>
              <a:rPr lang="en-GB" sz="1600" dirty="0"/>
              <a:t>Redirection from the AMF that has previously served the UE to AMF actually serving the UE (triangular re-routing or re-route via RAN as described in 3GPP TS 3.502 clause 4.2.2.2.3), when the AMF serving the UE has changed; or</a:t>
            </a:r>
            <a:endParaRPr lang="en-US" sz="1600" dirty="0"/>
          </a:p>
          <a:p>
            <a:pPr lvl="1"/>
            <a:r>
              <a:rPr lang="en-GB" sz="1600" dirty="0"/>
              <a:t>the AMF that previously served the UE resuming service, when no (other) AMF is actually serving the UE.</a:t>
            </a:r>
            <a:endParaRPr lang="en-US" sz="1600" dirty="0"/>
          </a:p>
          <a:p>
            <a:pPr lvl="1"/>
            <a:r>
              <a:rPr lang="en-US" sz="1600" b="1" dirty="0"/>
              <a:t>AMF Planned maintenance – In case other CP NFs are subscribed for such a notification, </a:t>
            </a:r>
            <a:r>
              <a:rPr lang="en-US" sz="1600" dirty="0"/>
              <a:t>AMF can notify other CP NFs to not consider itself anymore when forwarding MT transaction</a:t>
            </a:r>
            <a:r>
              <a:rPr lang="en-GB" sz="1600" dirty="0"/>
              <a:t>.</a:t>
            </a:r>
          </a:p>
          <a:p>
            <a:pPr lvl="2"/>
            <a:r>
              <a:rPr lang="en-GB" sz="1600" dirty="0"/>
              <a:t>In this case, the other CP NFs shall reselect an AMF from an AMF group at the next UE terminated transaction. Other CP NFs should select </a:t>
            </a:r>
            <a:r>
              <a:rPr lang="en-US" sz="1600" dirty="0"/>
              <a:t>an AMF from the same AMF Group. </a:t>
            </a:r>
            <a:endParaRPr lang="en-GB" sz="1600" dirty="0"/>
          </a:p>
          <a:p>
            <a:pPr marL="400050" lvl="1" indent="0">
              <a:buNone/>
            </a:pPr>
            <a:endParaRPr lang="en-US" sz="1600" dirty="0"/>
          </a:p>
          <a:p>
            <a:endParaRPr lang="en-US" dirty="0"/>
          </a:p>
        </p:txBody>
      </p:sp>
    </p:spTree>
    <p:extLst>
      <p:ext uri="{BB962C8B-B14F-4D97-AF65-F5344CB8AC3E}">
        <p14:creationId xmlns:p14="http://schemas.microsoft.com/office/powerpoint/2010/main" val="319592304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a:t>
            </a:r>
          </a:p>
        </p:txBody>
      </p:sp>
      <p:sp>
        <p:nvSpPr>
          <p:cNvPr id="3" name="Content Placeholder 2"/>
          <p:cNvSpPr>
            <a:spLocks noGrp="1"/>
          </p:cNvSpPr>
          <p:nvPr>
            <p:ph idx="1"/>
          </p:nvPr>
        </p:nvSpPr>
        <p:spPr/>
        <p:txBody>
          <a:bodyPr/>
          <a:lstStyle/>
          <a:p>
            <a:r>
              <a:rPr lang="en-US" dirty="0"/>
              <a:t>Solution option 1 or Solution option 2?</a:t>
            </a:r>
          </a:p>
        </p:txBody>
      </p:sp>
    </p:spTree>
    <p:extLst>
      <p:ext uri="{BB962C8B-B14F-4D97-AF65-F5344CB8AC3E}">
        <p14:creationId xmlns:p14="http://schemas.microsoft.com/office/powerpoint/2010/main" val="7726912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AMF Failure</a:t>
            </a:r>
          </a:p>
        </p:txBody>
      </p:sp>
      <p:sp>
        <p:nvSpPr>
          <p:cNvPr id="3" name="Content Placeholder 2"/>
          <p:cNvSpPr>
            <a:spLocks noGrp="1"/>
          </p:cNvSpPr>
          <p:nvPr>
            <p:ph idx="1"/>
          </p:nvPr>
        </p:nvSpPr>
        <p:spPr/>
        <p:txBody>
          <a:bodyPr/>
          <a:lstStyle/>
          <a:p>
            <a:r>
              <a:rPr lang="en-US" sz="2000" dirty="0"/>
              <a:t>Failure can be at AMF level. An AMF can fail in cloud environment. </a:t>
            </a:r>
          </a:p>
          <a:p>
            <a:r>
              <a:rPr lang="en-US" sz="2000" dirty="0"/>
              <a:t>When AMF fails some other AMF(s) within “AMF Group" is expected to take over and serve those UEs. This is not a planned activity. </a:t>
            </a:r>
          </a:p>
          <a:p>
            <a:r>
              <a:rPr lang="en-US" sz="2000" b="1" dirty="0"/>
              <a:t>MO transaction - </a:t>
            </a:r>
            <a:r>
              <a:rPr lang="en-US" sz="2000" dirty="0"/>
              <a:t>RAN should select a different AMF from an AMF Group for a UE that was associated with failed AMF. </a:t>
            </a:r>
          </a:p>
          <a:p>
            <a:r>
              <a:rPr lang="en-US" sz="2000" b="1" dirty="0"/>
              <a:t>MT transaction - </a:t>
            </a:r>
            <a:r>
              <a:rPr lang="en-US" sz="2000" dirty="0"/>
              <a:t>Other CP NFs – Should be also able to select a different AMF from an AMF Group  instance to recreate/own UE state.</a:t>
            </a:r>
          </a:p>
          <a:p>
            <a:r>
              <a:rPr lang="en-US" sz="2000" dirty="0"/>
              <a:t>Check pointed/backed up  "State" may be available for other AMFs within the "Group" to recover/reconstruct UE state. </a:t>
            </a:r>
          </a:p>
          <a:p>
            <a:r>
              <a:rPr lang="en-US" sz="2000" b="1" dirty="0"/>
              <a:t>Assumption</a:t>
            </a:r>
            <a:r>
              <a:rPr lang="en-US" sz="2000" dirty="0"/>
              <a:t> - failures are expected to be common in cloud environments and we have to design to address these failures.</a:t>
            </a:r>
          </a:p>
        </p:txBody>
      </p:sp>
    </p:spTree>
    <p:extLst>
      <p:ext uri="{BB962C8B-B14F-4D97-AF65-F5344CB8AC3E}">
        <p14:creationId xmlns:p14="http://schemas.microsoft.com/office/powerpoint/2010/main" val="103625962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Transport Network Links</a:t>
            </a:r>
          </a:p>
        </p:txBody>
      </p:sp>
      <p:pic>
        <p:nvPicPr>
          <p:cNvPr id="5" name="Picture 4"/>
          <p:cNvPicPr>
            <a:picLocks noChangeAspect="1"/>
          </p:cNvPicPr>
          <p:nvPr/>
        </p:nvPicPr>
        <p:blipFill>
          <a:blip r:embed="rId2"/>
          <a:stretch>
            <a:fillRect/>
          </a:stretch>
        </p:blipFill>
        <p:spPr>
          <a:xfrm>
            <a:off x="1018799" y="1786693"/>
            <a:ext cx="5638479" cy="4440707"/>
          </a:xfrm>
          <a:prstGeom prst="rect">
            <a:avLst/>
          </a:prstGeom>
        </p:spPr>
      </p:pic>
      <p:sp>
        <p:nvSpPr>
          <p:cNvPr id="7" name="Rectangle 6"/>
          <p:cNvSpPr/>
          <p:nvPr/>
        </p:nvSpPr>
        <p:spPr>
          <a:xfrm>
            <a:off x="834449" y="1371600"/>
            <a:ext cx="8276753" cy="369332"/>
          </a:xfrm>
          <a:prstGeom prst="rect">
            <a:avLst/>
          </a:prstGeom>
        </p:spPr>
        <p:txBody>
          <a:bodyPr wrap="none">
            <a:spAutoFit/>
          </a:bodyPr>
          <a:lstStyle/>
          <a:p>
            <a:pPr lvl="0"/>
            <a:r>
              <a:rPr lang="en-US" sz="1800" dirty="0"/>
              <a:t>More than one TNL associations between an AMF/</a:t>
            </a:r>
            <a:r>
              <a:rPr lang="en-US" sz="1800" dirty="0" err="1"/>
              <a:t>xNB</a:t>
            </a:r>
            <a:r>
              <a:rPr lang="en-US" sz="1800" dirty="0"/>
              <a:t> pair should be allowed. </a:t>
            </a:r>
          </a:p>
        </p:txBody>
      </p:sp>
    </p:spTree>
    <p:extLst>
      <p:ext uri="{BB962C8B-B14F-4D97-AF65-F5344CB8AC3E}">
        <p14:creationId xmlns:p14="http://schemas.microsoft.com/office/powerpoint/2010/main" val="220509614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a:t>
            </a:r>
          </a:p>
        </p:txBody>
      </p:sp>
      <p:sp>
        <p:nvSpPr>
          <p:cNvPr id="3" name="Content Placeholder 2"/>
          <p:cNvSpPr>
            <a:spLocks noGrp="1"/>
          </p:cNvSpPr>
          <p:nvPr>
            <p:ph idx="1"/>
          </p:nvPr>
        </p:nvSpPr>
        <p:spPr/>
        <p:txBody>
          <a:bodyPr/>
          <a:lstStyle/>
          <a:p>
            <a:r>
              <a:rPr lang="en-US" dirty="0"/>
              <a:t>Identifies the list of items, commonalities and differences between S2-173151 and </a:t>
            </a:r>
            <a:r>
              <a:rPr lang="en-GB" dirty="0">
                <a:hlinkClick r:id="rId3"/>
              </a:rPr>
              <a:t>S2-173528</a:t>
            </a:r>
            <a:r>
              <a:rPr lang="en-GB" dirty="0"/>
              <a:t> (papers opened)</a:t>
            </a:r>
          </a:p>
          <a:p>
            <a:r>
              <a:rPr lang="en-US" b="1" dirty="0"/>
              <a:t>List of items considered:</a:t>
            </a:r>
          </a:p>
          <a:p>
            <a:pPr lvl="1"/>
            <a:r>
              <a:rPr lang="en-US" dirty="0"/>
              <a:t>Handling CONNECTED Mode</a:t>
            </a:r>
          </a:p>
          <a:p>
            <a:pPr lvl="1"/>
            <a:r>
              <a:rPr lang="en-US" dirty="0"/>
              <a:t>Handling IDLE to CONNECTED transition</a:t>
            </a:r>
          </a:p>
          <a:p>
            <a:pPr lvl="1"/>
            <a:r>
              <a:rPr lang="en-US" dirty="0"/>
              <a:t>AMF Planned Maintenance/Out of Service</a:t>
            </a:r>
          </a:p>
          <a:p>
            <a:pPr lvl="2"/>
            <a:r>
              <a:rPr lang="en-US" dirty="0"/>
              <a:t>Handling CONNECTED mode UE(s)</a:t>
            </a:r>
          </a:p>
          <a:p>
            <a:pPr lvl="2"/>
            <a:r>
              <a:rPr lang="en-US" dirty="0"/>
              <a:t>Handling IDLE to CONNECTED mode UE(s)</a:t>
            </a:r>
          </a:p>
          <a:p>
            <a:pPr lvl="1"/>
            <a:r>
              <a:rPr lang="en-US" dirty="0"/>
              <a:t>Failed AMF (Consequence)</a:t>
            </a:r>
          </a:p>
          <a:p>
            <a:pPr lvl="1"/>
            <a:r>
              <a:rPr lang="en-US" dirty="0"/>
              <a:t>5G Temporary ID definition</a:t>
            </a:r>
          </a:p>
          <a:p>
            <a:pPr lvl="1"/>
            <a:endParaRPr lang="en-US" dirty="0"/>
          </a:p>
          <a:p>
            <a:endParaRPr lang="en-US" dirty="0"/>
          </a:p>
          <a:p>
            <a:endParaRPr lang="en-US" dirty="0"/>
          </a:p>
        </p:txBody>
      </p:sp>
    </p:spTree>
    <p:extLst>
      <p:ext uri="{BB962C8B-B14F-4D97-AF65-F5344CB8AC3E}">
        <p14:creationId xmlns:p14="http://schemas.microsoft.com/office/powerpoint/2010/main" val="339412023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Handling CONNECTED mode UE(s)</a:t>
            </a:r>
          </a:p>
        </p:txBody>
      </p:sp>
      <p:sp>
        <p:nvSpPr>
          <p:cNvPr id="3" name="Content Placeholder 2"/>
          <p:cNvSpPr>
            <a:spLocks noGrp="1"/>
          </p:cNvSpPr>
          <p:nvPr>
            <p:ph idx="1"/>
          </p:nvPr>
        </p:nvSpPr>
        <p:spPr/>
        <p:txBody>
          <a:bodyPr/>
          <a:lstStyle/>
          <a:p>
            <a:pPr lvl="0"/>
            <a:r>
              <a:rPr lang="en-US" sz="1600" kern="1200" dirty="0">
                <a:latin typeface="Times New Roman" pitchFamily="18" charset="0"/>
              </a:rPr>
              <a:t>A 5G-RAN node shall be able to support one or multiple TNL associations per GUAMI. An AMF shall be able to request the 5G-RAN node to add or remove TNL associations to a GUAMI. </a:t>
            </a:r>
            <a:r>
              <a:rPr lang="en-US" sz="1600" kern="1200" dirty="0">
                <a:solidFill>
                  <a:srgbClr val="FF0000"/>
                </a:solidFill>
                <a:latin typeface="Times New Roman" pitchFamily="18" charset="0"/>
              </a:rPr>
              <a:t>(Common for the 2 proposals)</a:t>
            </a:r>
          </a:p>
          <a:p>
            <a:r>
              <a:rPr lang="en-GB" sz="1600" b="1" dirty="0">
                <a:solidFill>
                  <a:srgbClr val="FF0000"/>
                </a:solidFill>
              </a:rPr>
              <a:t>Different solution options for changing AMFs when UE is in long CONNECTED mode:</a:t>
            </a:r>
          </a:p>
          <a:p>
            <a:pPr marL="800100" lvl="1" indent="-342900">
              <a:buFont typeface="+mj-lt"/>
              <a:buAutoNum type="arabicPeriod"/>
            </a:pPr>
            <a:r>
              <a:rPr lang="en-US" sz="1600" b="1" kern="1200" dirty="0">
                <a:latin typeface="Times New Roman" panose="02020603050405020304" pitchFamily="18" charset="0"/>
                <a:cs typeface="Times New Roman" panose="02020603050405020304" pitchFamily="18" charset="0"/>
              </a:rPr>
              <a:t>Source AMF provides TNL association of target AMF - </a:t>
            </a:r>
            <a:r>
              <a:rPr lang="en-US" sz="1600" kern="1200" dirty="0">
                <a:latin typeface="Times New Roman" panose="02020603050405020304" pitchFamily="18" charset="0"/>
                <a:cs typeface="Times New Roman" panose="02020603050405020304" pitchFamily="18" charset="0"/>
              </a:rPr>
              <a:t>AMF can ask RAN to use a </a:t>
            </a:r>
            <a:r>
              <a:rPr lang="en-US" sz="1600" b="1" kern="1200" dirty="0">
                <a:latin typeface="Times New Roman" panose="02020603050405020304" pitchFamily="18" charset="0"/>
                <a:cs typeface="Times New Roman" panose="02020603050405020304" pitchFamily="18" charset="0"/>
              </a:rPr>
              <a:t>different TNL association </a:t>
            </a:r>
            <a:r>
              <a:rPr lang="en-US" sz="1600" kern="1200" dirty="0">
                <a:latin typeface="Times New Roman" panose="02020603050405020304" pitchFamily="18" charset="0"/>
                <a:cs typeface="Times New Roman" panose="02020603050405020304" pitchFamily="18" charset="0"/>
              </a:rPr>
              <a:t>including the one for a </a:t>
            </a:r>
            <a:r>
              <a:rPr lang="en-US" sz="1600" b="1" kern="1200" dirty="0">
                <a:latin typeface="Times New Roman" panose="02020603050405020304" pitchFamily="18" charset="0"/>
                <a:cs typeface="Times New Roman" panose="02020603050405020304" pitchFamily="18" charset="0"/>
              </a:rPr>
              <a:t>different AMF </a:t>
            </a:r>
            <a:r>
              <a:rPr lang="en-US" sz="1600" kern="1200" dirty="0">
                <a:solidFill>
                  <a:srgbClr val="FF0000"/>
                </a:solidFill>
                <a:latin typeface="Times New Roman" panose="02020603050405020304" pitchFamily="18" charset="0"/>
                <a:cs typeface="Times New Roman" panose="02020603050405020304" pitchFamily="18" charset="0"/>
              </a:rPr>
              <a:t>(Cisco et al proposal, present in S2-173528 (but allowing AMF change not present in S2-173530))</a:t>
            </a:r>
          </a:p>
          <a:p>
            <a:pPr marL="800100" lvl="1" indent="-342900">
              <a:buFont typeface="+mj-lt"/>
              <a:buAutoNum type="arabicPeriod"/>
            </a:pPr>
            <a:r>
              <a:rPr lang="en-GB" sz="1600" b="1" dirty="0">
                <a:latin typeface="Times New Roman" panose="02020603050405020304" pitchFamily="18" charset="0"/>
                <a:cs typeface="Times New Roman" panose="02020603050405020304" pitchFamily="18" charset="0"/>
              </a:rPr>
              <a:t>Source AMF deactivates N2AP association - </a:t>
            </a:r>
            <a:r>
              <a:rPr lang="en-GB" sz="1600" dirty="0">
                <a:latin typeface="Times New Roman" panose="02020603050405020304" pitchFamily="18" charset="0"/>
                <a:cs typeface="Times New Roman" panose="02020603050405020304" pitchFamily="18" charset="0"/>
              </a:rPr>
              <a:t>AMF can perform hybrid deactivation of N2AP association on a per UE basis with the RAN:</a:t>
            </a:r>
          </a:p>
          <a:p>
            <a:pPr marL="1028700" lvl="2" indent="-171450"/>
            <a:r>
              <a:rPr lang="en-GB" sz="1400" dirty="0">
                <a:latin typeface="Times New Roman" panose="02020603050405020304" pitchFamily="18" charset="0"/>
                <a:cs typeface="Times New Roman" panose="02020603050405020304" pitchFamily="18" charset="0"/>
              </a:rPr>
              <a:t>Subsequent MO transaction -  </a:t>
            </a:r>
            <a:r>
              <a:rPr lang="en-US" sz="1400" kern="1200" dirty="0">
                <a:latin typeface="Times New Roman" panose="02020603050405020304" pitchFamily="18" charset="0"/>
                <a:cs typeface="Times New Roman" panose="02020603050405020304" pitchFamily="18" charset="0"/>
              </a:rPr>
              <a:t>the RAN selects an AMF, activates N2AP association with the new AMF and forwards N1/N2 transaction; </a:t>
            </a:r>
          </a:p>
          <a:p>
            <a:pPr marL="1028700" lvl="2" indent="-171450"/>
            <a:r>
              <a:rPr lang="en-US" sz="1400" kern="1200" dirty="0">
                <a:latin typeface="Times New Roman" panose="02020603050405020304" pitchFamily="18" charset="0"/>
                <a:cs typeface="Times New Roman" panose="02020603050405020304" pitchFamily="18" charset="0"/>
              </a:rPr>
              <a:t>Subsequent MT transaction -  the AMF activates N2AP association and forwards N1/N2 message.</a:t>
            </a:r>
          </a:p>
          <a:p>
            <a:pPr marL="457200" lvl="1" indent="0">
              <a:buNone/>
            </a:pPr>
            <a:r>
              <a:rPr lang="en-US" sz="1600" kern="1200" dirty="0">
                <a:solidFill>
                  <a:srgbClr val="FF0000"/>
                </a:solidFill>
                <a:latin typeface="Times New Roman" panose="02020603050405020304" pitchFamily="18" charset="0"/>
                <a:cs typeface="Times New Roman" panose="02020603050405020304" pitchFamily="18" charset="0"/>
              </a:rPr>
              <a:t>	(Nokia et al proposal in S2-173151)</a:t>
            </a:r>
          </a:p>
          <a:p>
            <a:pPr lvl="1"/>
            <a:endParaRPr lang="en-US" sz="1600" kern="1200" dirty="0">
              <a:solidFill>
                <a:srgbClr val="FF0000"/>
              </a:solidFill>
              <a:latin typeface="Times New Roman" pitchFamily="18" charset="0"/>
            </a:endParaRPr>
          </a:p>
          <a:p>
            <a:pPr marL="0" indent="0">
              <a:buNone/>
            </a:pPr>
            <a:endParaRPr lang="en-US" dirty="0"/>
          </a:p>
        </p:txBody>
      </p:sp>
      <p:sp>
        <p:nvSpPr>
          <p:cNvPr id="6" name="Content Placeholder 2"/>
          <p:cNvSpPr txBox="1">
            <a:spLocks/>
          </p:cNvSpPr>
          <p:nvPr/>
        </p:nvSpPr>
        <p:spPr bwMode="auto">
          <a:xfrm>
            <a:off x="706437" y="5046669"/>
            <a:ext cx="7731125" cy="9731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en-US" sz="1600" b="1" kern="1200" dirty="0">
                <a:solidFill>
                  <a:srgbClr val="FF0000"/>
                </a:solidFill>
                <a:latin typeface="Times New Roman" pitchFamily="18" charset="0"/>
              </a:rPr>
              <a:t>Terminology:</a:t>
            </a:r>
          </a:p>
          <a:p>
            <a:r>
              <a:rPr lang="en-US" sz="1200" kern="1200" dirty="0">
                <a:latin typeface="Times New Roman" pitchFamily="18" charset="0"/>
              </a:rPr>
              <a:t>The N2AP UE association is defined as the logical per UE association between a </a:t>
            </a:r>
            <a:r>
              <a:rPr lang="en-US" sz="1200" kern="1200" dirty="0" err="1">
                <a:latin typeface="Times New Roman" pitchFamily="18" charset="0"/>
              </a:rPr>
              <a:t>gNB</a:t>
            </a:r>
            <a:r>
              <a:rPr lang="en-US" sz="1200" kern="1200" dirty="0">
                <a:latin typeface="Times New Roman" pitchFamily="18" charset="0"/>
              </a:rPr>
              <a:t> and an AMF.</a:t>
            </a:r>
          </a:p>
          <a:p>
            <a:r>
              <a:rPr lang="en-US" sz="1200" kern="1200" dirty="0">
                <a:latin typeface="Times New Roman" pitchFamily="18" charset="0"/>
              </a:rPr>
              <a:t>The N2AP UE-TNLA-binding is defined as the binding between a N2AP UE association and a specific TNL association.</a:t>
            </a:r>
          </a:p>
          <a:p>
            <a:endParaRPr lang="en-US" kern="0" dirty="0"/>
          </a:p>
        </p:txBody>
      </p:sp>
    </p:spTree>
    <p:extLst>
      <p:ext uri="{BB962C8B-B14F-4D97-AF65-F5344CB8AC3E}">
        <p14:creationId xmlns:p14="http://schemas.microsoft.com/office/powerpoint/2010/main" val="19279266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Solution Options - Differences</a:t>
            </a:r>
          </a:p>
        </p:txBody>
      </p:sp>
      <p:sp>
        <p:nvSpPr>
          <p:cNvPr id="3" name="Rectangle 2"/>
          <p:cNvSpPr/>
          <p:nvPr/>
        </p:nvSpPr>
        <p:spPr bwMode="auto">
          <a:xfrm>
            <a:off x="2650331" y="1613099"/>
            <a:ext cx="846931" cy="70465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chemeClr val="bg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charset="0"/>
              </a:rPr>
              <a:t>Source AMF</a:t>
            </a:r>
          </a:p>
        </p:txBody>
      </p:sp>
      <p:cxnSp>
        <p:nvCxnSpPr>
          <p:cNvPr id="7" name="Straight Connector 6"/>
          <p:cNvCxnSpPr>
            <a:endCxn id="3" idx="1"/>
          </p:cNvCxnSpPr>
          <p:nvPr/>
        </p:nvCxnSpPr>
        <p:spPr bwMode="auto">
          <a:xfrm flipV="1">
            <a:off x="1516062" y="1965425"/>
            <a:ext cx="1134269" cy="485675"/>
          </a:xfrm>
          <a:prstGeom prst="line">
            <a:avLst/>
          </a:prstGeom>
          <a:solidFill>
            <a:schemeClr val="accent1"/>
          </a:solidFill>
          <a:ln w="9525" cap="flat" cmpd="sng" algn="ctr">
            <a:solidFill>
              <a:schemeClr val="tx1"/>
            </a:solidFill>
            <a:prstDash val="solid"/>
            <a:round/>
            <a:headEnd type="arrow" w="med" len="med"/>
            <a:tailEnd type="none" w="med" len="med"/>
          </a:ln>
          <a:effectLst/>
        </p:spPr>
      </p:cxnSp>
      <p:cxnSp>
        <p:nvCxnSpPr>
          <p:cNvPr id="9" name="Straight Connector 8"/>
          <p:cNvCxnSpPr>
            <a:endCxn id="30" idx="1"/>
          </p:cNvCxnSpPr>
          <p:nvPr/>
        </p:nvCxnSpPr>
        <p:spPr bwMode="auto">
          <a:xfrm>
            <a:off x="1516062" y="2451100"/>
            <a:ext cx="1129109" cy="479425"/>
          </a:xfrm>
          <a:prstGeom prst="line">
            <a:avLst/>
          </a:prstGeom>
          <a:solidFill>
            <a:schemeClr val="accent1"/>
          </a:solidFill>
          <a:ln w="9525" cap="flat" cmpd="sng" algn="ctr">
            <a:solidFill>
              <a:schemeClr val="tx1"/>
            </a:solidFill>
            <a:prstDash val="solid"/>
            <a:round/>
            <a:headEnd type="none" w="med" len="med"/>
            <a:tailEnd type="arrow" w="med" len="med"/>
          </a:ln>
          <a:effectLst/>
        </p:spPr>
      </p:cxnSp>
      <p:sp>
        <p:nvSpPr>
          <p:cNvPr id="14" name="TextBox 13"/>
          <p:cNvSpPr txBox="1"/>
          <p:nvPr/>
        </p:nvSpPr>
        <p:spPr>
          <a:xfrm>
            <a:off x="526652" y="1437087"/>
            <a:ext cx="2295525" cy="523220"/>
          </a:xfrm>
          <a:prstGeom prst="rect">
            <a:avLst/>
          </a:prstGeom>
          <a:noFill/>
        </p:spPr>
        <p:txBody>
          <a:bodyPr wrap="square" rtlCol="0">
            <a:spAutoFit/>
          </a:bodyPr>
          <a:lstStyle/>
          <a:p>
            <a:r>
              <a:rPr lang="en-US" sz="1400" dirty="0">
                <a:solidFill>
                  <a:srgbClr val="000000"/>
                </a:solidFill>
              </a:rPr>
              <a:t>1. Use TNL-y of AMF2 for a given UE</a:t>
            </a:r>
          </a:p>
        </p:txBody>
      </p:sp>
      <p:sp>
        <p:nvSpPr>
          <p:cNvPr id="16" name="Rectangle 15"/>
          <p:cNvSpPr/>
          <p:nvPr/>
        </p:nvSpPr>
        <p:spPr bwMode="auto">
          <a:xfrm>
            <a:off x="488950" y="3413778"/>
            <a:ext cx="3815556" cy="2707622"/>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0" fontAlgn="base" latinLnBrk="0" hangingPunct="0">
              <a:lnSpc>
                <a:spcPct val="100000"/>
              </a:lnSpc>
              <a:spcBef>
                <a:spcPct val="0"/>
              </a:spcBef>
              <a:spcAft>
                <a:spcPct val="0"/>
              </a:spcAft>
              <a:buClrTx/>
              <a:buSzTx/>
              <a:tabLst/>
            </a:pPr>
            <a:r>
              <a:rPr kumimoji="0" lang="en-US" sz="1200" b="1" i="0" u="none" strike="noStrike" cap="none" normalizeH="0" baseline="0" dirty="0">
                <a:ln>
                  <a:noFill/>
                </a:ln>
                <a:solidFill>
                  <a:srgbClr val="FF0000"/>
                </a:solidFill>
                <a:effectLst/>
                <a:latin typeface="Arial" charset="0"/>
              </a:rPr>
              <a:t>Assumptions</a:t>
            </a:r>
            <a:r>
              <a:rPr lang="en-US" sz="1200" b="1" dirty="0">
                <a:solidFill>
                  <a:srgbClr val="FF0000"/>
                </a:solidFill>
                <a:latin typeface="Arial" charset="0"/>
              </a:rPr>
              <a:t>:</a:t>
            </a:r>
            <a:endParaRPr kumimoji="0" lang="en-US" sz="1200" b="1" i="0" u="none" strike="noStrike" cap="none" normalizeH="0" baseline="0" dirty="0">
              <a:ln>
                <a:noFill/>
              </a:ln>
              <a:solidFill>
                <a:srgbClr val="FF0000"/>
              </a:solidFill>
              <a:effectLst/>
              <a:latin typeface="Arial" charset="0"/>
            </a:endParaRPr>
          </a:p>
          <a:p>
            <a:pPr marL="228600" marR="0" indent="-228600" algn="l" defTabSz="914400" rtl="0" eaLnBrk="0" fontAlgn="base" latinLnBrk="0" hangingPunct="0">
              <a:lnSpc>
                <a:spcPct val="100000"/>
              </a:lnSpc>
              <a:spcBef>
                <a:spcPct val="0"/>
              </a:spcBef>
              <a:spcAft>
                <a:spcPct val="0"/>
              </a:spcAft>
              <a:buClrTx/>
              <a:buSzTx/>
              <a:buFontTx/>
              <a:buAutoNum type="arabicParenR"/>
              <a:tabLst/>
            </a:pPr>
            <a:r>
              <a:rPr lang="en-US" sz="1200" b="1" dirty="0">
                <a:latin typeface="Arial" charset="0"/>
              </a:rPr>
              <a:t>Require </a:t>
            </a:r>
            <a:r>
              <a:rPr kumimoji="0" lang="en-US" sz="1200" b="1" i="0" u="none" strike="noStrike" cap="none" normalizeH="0" dirty="0">
                <a:ln>
                  <a:noFill/>
                </a:ln>
                <a:solidFill>
                  <a:schemeClr val="tx1"/>
                </a:solidFill>
                <a:effectLst/>
                <a:latin typeface="Arial" charset="0"/>
              </a:rPr>
              <a:t>all AMFs (source and target) maintain other AMFs TNL association information. </a:t>
            </a:r>
          </a:p>
          <a:p>
            <a:r>
              <a:rPr lang="en-US" sz="1200" b="1" dirty="0">
                <a:solidFill>
                  <a:srgbClr val="FF0000"/>
                </a:solidFill>
                <a:latin typeface="Arial" charset="0"/>
              </a:rPr>
              <a:t>Consequences:</a:t>
            </a:r>
            <a:endParaRPr lang="en-US" sz="1200" b="1" dirty="0">
              <a:latin typeface="Arial" charset="0"/>
            </a:endParaRPr>
          </a:p>
          <a:p>
            <a:pPr marL="228600" marR="0" indent="-228600" algn="l" defTabSz="914400" rtl="0" eaLnBrk="0" fontAlgn="base" latinLnBrk="0" hangingPunct="0">
              <a:lnSpc>
                <a:spcPct val="100000"/>
              </a:lnSpc>
              <a:spcBef>
                <a:spcPct val="0"/>
              </a:spcBef>
              <a:spcAft>
                <a:spcPct val="0"/>
              </a:spcAft>
              <a:buClrTx/>
              <a:buSzTx/>
              <a:buFontTx/>
              <a:buAutoNum type="arabicParenR"/>
              <a:tabLst/>
            </a:pPr>
            <a:r>
              <a:rPr lang="en-US" sz="1200" b="1" dirty="0">
                <a:latin typeface="Arial" charset="0"/>
              </a:rPr>
              <a:t>RAN actions – </a:t>
            </a:r>
          </a:p>
          <a:p>
            <a:pPr marL="685800" lvl="1" indent="-228600">
              <a:buFont typeface="Arial" panose="020B0604020202020204" pitchFamily="34" charset="0"/>
              <a:buChar char="•"/>
            </a:pPr>
            <a:r>
              <a:rPr kumimoji="0" lang="en-US" sz="1200" b="1" i="0" u="none" strike="noStrike" cap="none" normalizeH="0" baseline="0" dirty="0">
                <a:ln>
                  <a:noFill/>
                </a:ln>
                <a:solidFill>
                  <a:schemeClr val="tx1"/>
                </a:solidFill>
                <a:effectLst/>
                <a:latin typeface="Arial" charset="0"/>
              </a:rPr>
              <a:t>Deactivate N2AP-TNL-x binding with</a:t>
            </a:r>
            <a:r>
              <a:rPr kumimoji="0" lang="en-US" sz="1200" b="1" i="0" u="none" strike="noStrike" cap="none" normalizeH="0" dirty="0">
                <a:ln>
                  <a:noFill/>
                </a:ln>
                <a:solidFill>
                  <a:schemeClr val="tx1"/>
                </a:solidFill>
                <a:effectLst/>
                <a:latin typeface="Arial" charset="0"/>
              </a:rPr>
              <a:t> TNL-x of AMF-1</a:t>
            </a:r>
            <a:endParaRPr kumimoji="0" lang="en-US" sz="1200" b="1" i="0" u="none" strike="noStrike" cap="none" normalizeH="0" baseline="0" dirty="0">
              <a:ln>
                <a:noFill/>
              </a:ln>
              <a:solidFill>
                <a:schemeClr val="tx1"/>
              </a:solidFill>
              <a:effectLst/>
              <a:latin typeface="Arial" charset="0"/>
            </a:endParaRPr>
          </a:p>
          <a:p>
            <a:pPr marL="685800" lvl="1" indent="-228600">
              <a:buFont typeface="Arial" panose="020B0604020202020204" pitchFamily="34" charset="0"/>
              <a:buChar char="•"/>
            </a:pPr>
            <a:r>
              <a:rPr kumimoji="0" lang="en-US" sz="1200" b="1" i="0" u="none" strike="noStrike" cap="none" normalizeH="0" baseline="0" dirty="0">
                <a:ln>
                  <a:noFill/>
                </a:ln>
                <a:solidFill>
                  <a:schemeClr val="tx1"/>
                </a:solidFill>
                <a:effectLst/>
                <a:latin typeface="Arial" charset="0"/>
              </a:rPr>
              <a:t>Deactivate</a:t>
            </a:r>
            <a:r>
              <a:rPr kumimoji="0" lang="en-US" sz="1200" b="1" i="0" u="none" strike="noStrike" cap="none" normalizeH="0" dirty="0">
                <a:ln>
                  <a:noFill/>
                </a:ln>
                <a:solidFill>
                  <a:schemeClr val="tx1"/>
                </a:solidFill>
                <a:effectLst/>
                <a:latin typeface="Arial" charset="0"/>
              </a:rPr>
              <a:t> N2AP association with AMF1</a:t>
            </a:r>
          </a:p>
          <a:p>
            <a:pPr marL="685800" lvl="1" indent="-228600">
              <a:buFont typeface="Arial" panose="020B0604020202020204" pitchFamily="34" charset="0"/>
              <a:buChar char="•"/>
            </a:pPr>
            <a:r>
              <a:rPr lang="en-US" sz="1200" b="1" dirty="0">
                <a:latin typeface="Arial" charset="0"/>
              </a:rPr>
              <a:t>Activate N2AP association with AMF2</a:t>
            </a:r>
          </a:p>
          <a:p>
            <a:pPr marL="685800" lvl="1" indent="-228600">
              <a:buFont typeface="Arial" panose="020B0604020202020204" pitchFamily="34" charset="0"/>
              <a:buChar char="•"/>
            </a:pPr>
            <a:r>
              <a:rPr lang="en-US" sz="1200" b="1" dirty="0">
                <a:latin typeface="Arial" charset="0"/>
              </a:rPr>
              <a:t>Activate N2AP-AMF2-TNL binding.</a:t>
            </a:r>
          </a:p>
          <a:p>
            <a:pPr marL="228600" indent="-228600">
              <a:buFontTx/>
              <a:buAutoNum type="arabicParenR"/>
            </a:pPr>
            <a:r>
              <a:rPr lang="en-US" sz="1200" b="1" dirty="0">
                <a:solidFill>
                  <a:srgbClr val="FF0000"/>
                </a:solidFill>
                <a:latin typeface="Arial" charset="0"/>
              </a:rPr>
              <a:t>Open/Unclear –</a:t>
            </a:r>
            <a:r>
              <a:rPr lang="en-US" sz="1200" b="1" dirty="0">
                <a:latin typeface="Arial" charset="0"/>
              </a:rPr>
              <a:t> When should RAN perform take actions above?</a:t>
            </a:r>
            <a:endParaRPr kumimoji="0" lang="en-US" sz="1200" b="1" i="0" u="none" strike="noStrike" cap="none" normalizeH="0" baseline="0" dirty="0">
              <a:ln>
                <a:noFill/>
              </a:ln>
              <a:solidFill>
                <a:schemeClr val="tx1"/>
              </a:solidFill>
              <a:effectLst/>
              <a:latin typeface="Arial" charset="0"/>
            </a:endParaRPr>
          </a:p>
        </p:txBody>
      </p:sp>
      <p:sp>
        <p:nvSpPr>
          <p:cNvPr id="24" name="Rectangle 23"/>
          <p:cNvSpPr/>
          <p:nvPr/>
        </p:nvSpPr>
        <p:spPr bwMode="auto">
          <a:xfrm>
            <a:off x="4994672" y="3436004"/>
            <a:ext cx="3815556" cy="2685396"/>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0" fontAlgn="base" latinLnBrk="0" hangingPunct="0">
              <a:lnSpc>
                <a:spcPct val="100000"/>
              </a:lnSpc>
              <a:spcBef>
                <a:spcPct val="0"/>
              </a:spcBef>
              <a:spcAft>
                <a:spcPct val="0"/>
              </a:spcAft>
              <a:buClrTx/>
              <a:buSzTx/>
              <a:tabLst/>
            </a:pPr>
            <a:r>
              <a:rPr kumimoji="0" lang="en-US" sz="1200" b="1" i="0" u="none" strike="noStrike" cap="none" normalizeH="0" baseline="0" dirty="0">
                <a:ln>
                  <a:noFill/>
                </a:ln>
                <a:solidFill>
                  <a:srgbClr val="FF0000"/>
                </a:solidFill>
                <a:effectLst/>
                <a:latin typeface="Arial" charset="0"/>
              </a:rPr>
              <a:t>Assumptions:</a:t>
            </a:r>
            <a:r>
              <a:rPr kumimoji="0" lang="en-US" sz="1200" b="1" i="0" u="none" strike="noStrike" cap="none" normalizeH="0" dirty="0">
                <a:ln>
                  <a:noFill/>
                </a:ln>
                <a:solidFill>
                  <a:srgbClr val="FF0000"/>
                </a:solidFill>
                <a:effectLst/>
                <a:latin typeface="Arial" charset="0"/>
              </a:rPr>
              <a:t> </a:t>
            </a:r>
          </a:p>
          <a:p>
            <a:pPr marL="228600" marR="0" indent="-228600" algn="l" defTabSz="914400" rtl="0" eaLnBrk="0" fontAlgn="base" latinLnBrk="0" hangingPunct="0">
              <a:lnSpc>
                <a:spcPct val="100000"/>
              </a:lnSpc>
              <a:spcBef>
                <a:spcPct val="0"/>
              </a:spcBef>
              <a:spcAft>
                <a:spcPct val="0"/>
              </a:spcAft>
              <a:buClrTx/>
              <a:buSzTx/>
              <a:buFontTx/>
              <a:buAutoNum type="arabicParenR"/>
              <a:tabLst/>
            </a:pPr>
            <a:r>
              <a:rPr lang="en-US" sz="1200" b="1" dirty="0">
                <a:latin typeface="Arial" charset="0"/>
              </a:rPr>
              <a:t>Each AMF maintains its own set of TNL associations.</a:t>
            </a:r>
            <a:endParaRPr kumimoji="0" lang="en-US" sz="1200" b="1" i="0" u="none" strike="noStrike" cap="none" normalizeH="0" dirty="0">
              <a:ln>
                <a:noFill/>
              </a:ln>
              <a:solidFill>
                <a:schemeClr val="tx1"/>
              </a:solidFill>
              <a:effectLst/>
              <a:latin typeface="Arial" charset="0"/>
            </a:endParaRPr>
          </a:p>
          <a:p>
            <a:r>
              <a:rPr lang="en-US" sz="1200" b="1" dirty="0">
                <a:solidFill>
                  <a:srgbClr val="FF0000"/>
                </a:solidFill>
                <a:latin typeface="Arial" charset="0"/>
              </a:rPr>
              <a:t>Consequence:</a:t>
            </a:r>
          </a:p>
          <a:p>
            <a:pPr marL="228600" marR="0" indent="-228600" algn="l" defTabSz="914400" rtl="0" eaLnBrk="0" fontAlgn="base" latinLnBrk="0" hangingPunct="0">
              <a:lnSpc>
                <a:spcPct val="100000"/>
              </a:lnSpc>
              <a:spcBef>
                <a:spcPct val="0"/>
              </a:spcBef>
              <a:spcAft>
                <a:spcPct val="0"/>
              </a:spcAft>
              <a:buClrTx/>
              <a:buSzTx/>
              <a:buFontTx/>
              <a:buAutoNum type="arabicParenR"/>
              <a:tabLst/>
            </a:pPr>
            <a:r>
              <a:rPr lang="en-US" sz="1200" b="1" baseline="0" dirty="0">
                <a:latin typeface="Arial" charset="0"/>
              </a:rPr>
              <a:t>Immediate RAN actions</a:t>
            </a:r>
            <a:r>
              <a:rPr lang="en-US" sz="1200" b="1" dirty="0">
                <a:latin typeface="Arial" charset="0"/>
              </a:rPr>
              <a:t>:</a:t>
            </a:r>
          </a:p>
          <a:p>
            <a:pPr marL="685800" lvl="1" indent="-228600">
              <a:buFontTx/>
              <a:buAutoNum type="arabicParenR"/>
            </a:pPr>
            <a:r>
              <a:rPr kumimoji="0" lang="en-US" sz="1200" b="1" i="0" u="none" strike="noStrike" cap="none" normalizeH="0" baseline="0" dirty="0">
                <a:ln>
                  <a:noFill/>
                </a:ln>
                <a:solidFill>
                  <a:schemeClr val="tx1"/>
                </a:solidFill>
                <a:effectLst/>
                <a:latin typeface="Arial" charset="0"/>
              </a:rPr>
              <a:t>Deactivate N2AP</a:t>
            </a:r>
            <a:r>
              <a:rPr lang="en-US" sz="1200" b="1" dirty="0">
                <a:latin typeface="Arial" charset="0"/>
              </a:rPr>
              <a:t>-TNL binding with AMF1.</a:t>
            </a:r>
            <a:endParaRPr kumimoji="0" lang="en-US" sz="1200" b="1" i="0" u="none" strike="noStrike" cap="none" normalizeH="0" baseline="0" dirty="0">
              <a:ln>
                <a:noFill/>
              </a:ln>
              <a:solidFill>
                <a:schemeClr val="tx1"/>
              </a:solidFill>
              <a:effectLst/>
              <a:latin typeface="Arial" charset="0"/>
            </a:endParaRPr>
          </a:p>
          <a:p>
            <a:pPr marL="685800" lvl="1" indent="-228600">
              <a:buFontTx/>
              <a:buAutoNum type="arabicParenR"/>
            </a:pPr>
            <a:r>
              <a:rPr kumimoji="0" lang="en-US" sz="1200" b="1" i="0" u="none" strike="noStrike" cap="none" normalizeH="0" baseline="0" dirty="0">
                <a:ln>
                  <a:noFill/>
                </a:ln>
                <a:solidFill>
                  <a:schemeClr val="tx1"/>
                </a:solidFill>
                <a:effectLst/>
                <a:latin typeface="Arial" charset="0"/>
              </a:rPr>
              <a:t>Deactivate</a:t>
            </a:r>
            <a:r>
              <a:rPr kumimoji="0" lang="en-US" sz="1200" b="1" i="0" u="none" strike="noStrike" cap="none" normalizeH="0" dirty="0">
                <a:ln>
                  <a:noFill/>
                </a:ln>
                <a:solidFill>
                  <a:schemeClr val="tx1"/>
                </a:solidFill>
                <a:effectLst/>
                <a:latin typeface="Arial" charset="0"/>
              </a:rPr>
              <a:t> N2AP association with AMF1.</a:t>
            </a:r>
          </a:p>
          <a:p>
            <a:pPr marL="228600" indent="-228600">
              <a:buFontTx/>
              <a:buAutoNum type="arabicParenR"/>
            </a:pPr>
            <a:r>
              <a:rPr lang="en-US" sz="1200" b="1" dirty="0">
                <a:latin typeface="Arial" charset="0"/>
              </a:rPr>
              <a:t>Subsequent MT / MO transaction – RAN/AMF actions:</a:t>
            </a:r>
          </a:p>
          <a:p>
            <a:pPr marL="685800" lvl="1" indent="-228600">
              <a:buFontTx/>
              <a:buAutoNum type="arabicParenR"/>
            </a:pPr>
            <a:r>
              <a:rPr lang="en-US" sz="1200" b="1" dirty="0">
                <a:latin typeface="Arial" charset="0"/>
              </a:rPr>
              <a:t>MO - RAN selects an AMF</a:t>
            </a:r>
          </a:p>
          <a:p>
            <a:pPr marL="685800" lvl="1" indent="-228600">
              <a:buFontTx/>
              <a:buAutoNum type="arabicParenR"/>
            </a:pPr>
            <a:r>
              <a:rPr lang="en-US" sz="1200" b="1" dirty="0">
                <a:latin typeface="Arial" charset="0"/>
              </a:rPr>
              <a:t>MO/MT - Activate N2AP association.</a:t>
            </a:r>
          </a:p>
          <a:p>
            <a:pPr marL="685800" lvl="1" indent="-228600">
              <a:buFontTx/>
              <a:buAutoNum type="arabicParenR"/>
            </a:pPr>
            <a:r>
              <a:rPr kumimoji="0" lang="en-US" sz="1200" b="1" i="0" u="none" strike="noStrike" cap="none" normalizeH="0" baseline="0" dirty="0">
                <a:ln>
                  <a:noFill/>
                </a:ln>
                <a:solidFill>
                  <a:schemeClr val="tx1"/>
                </a:solidFill>
                <a:effectLst/>
                <a:latin typeface="Arial" charset="0"/>
              </a:rPr>
              <a:t>MO/MT - Activate</a:t>
            </a:r>
            <a:r>
              <a:rPr kumimoji="0" lang="en-US" sz="1200" b="1" i="0" u="none" strike="noStrike" cap="none" normalizeH="0" dirty="0">
                <a:ln>
                  <a:noFill/>
                </a:ln>
                <a:solidFill>
                  <a:schemeClr val="tx1"/>
                </a:solidFill>
                <a:effectLst/>
                <a:latin typeface="Arial" charset="0"/>
              </a:rPr>
              <a:t> N2AP-AMF2-TNL binding.</a:t>
            </a:r>
          </a:p>
        </p:txBody>
      </p:sp>
      <p:sp>
        <p:nvSpPr>
          <p:cNvPr id="30" name="Rectangle 29"/>
          <p:cNvSpPr/>
          <p:nvPr/>
        </p:nvSpPr>
        <p:spPr bwMode="auto">
          <a:xfrm>
            <a:off x="2645171" y="2578199"/>
            <a:ext cx="846931" cy="70465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chemeClr val="bg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charset="0"/>
              </a:rPr>
              <a:t>Target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charset="0"/>
              </a:rPr>
              <a:t>AMF</a:t>
            </a:r>
          </a:p>
        </p:txBody>
      </p:sp>
      <p:sp>
        <p:nvSpPr>
          <p:cNvPr id="32" name="Rectangle 31"/>
          <p:cNvSpPr/>
          <p:nvPr/>
        </p:nvSpPr>
        <p:spPr bwMode="auto">
          <a:xfrm>
            <a:off x="669131" y="2035573"/>
            <a:ext cx="846931" cy="70465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chemeClr val="bg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charset="0"/>
              </a:rPr>
              <a:t>RAN</a:t>
            </a:r>
          </a:p>
        </p:txBody>
      </p:sp>
      <p:sp>
        <p:nvSpPr>
          <p:cNvPr id="33" name="Rectangle 32"/>
          <p:cNvSpPr/>
          <p:nvPr/>
        </p:nvSpPr>
        <p:spPr bwMode="auto">
          <a:xfrm>
            <a:off x="7323931" y="1552277"/>
            <a:ext cx="846931" cy="70465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chemeClr val="bg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charset="0"/>
              </a:rPr>
              <a:t>Source AMF</a:t>
            </a:r>
          </a:p>
        </p:txBody>
      </p:sp>
      <p:cxnSp>
        <p:nvCxnSpPr>
          <p:cNvPr id="34" name="Straight Connector 33"/>
          <p:cNvCxnSpPr>
            <a:endCxn id="33" idx="1"/>
          </p:cNvCxnSpPr>
          <p:nvPr/>
        </p:nvCxnSpPr>
        <p:spPr bwMode="auto">
          <a:xfrm flipV="1">
            <a:off x="6189662" y="1904603"/>
            <a:ext cx="1134269" cy="485675"/>
          </a:xfrm>
          <a:prstGeom prst="line">
            <a:avLst/>
          </a:prstGeom>
          <a:solidFill>
            <a:schemeClr val="accent1"/>
          </a:solidFill>
          <a:ln w="9525" cap="flat" cmpd="sng" algn="ctr">
            <a:solidFill>
              <a:schemeClr val="tx1"/>
            </a:solidFill>
            <a:prstDash val="solid"/>
            <a:round/>
            <a:headEnd type="arrow" w="med" len="med"/>
            <a:tailEnd type="none" w="med" len="med"/>
          </a:ln>
          <a:effectLst/>
        </p:spPr>
      </p:cxnSp>
      <p:cxnSp>
        <p:nvCxnSpPr>
          <p:cNvPr id="35" name="Straight Connector 34"/>
          <p:cNvCxnSpPr>
            <a:endCxn id="37" idx="1"/>
          </p:cNvCxnSpPr>
          <p:nvPr/>
        </p:nvCxnSpPr>
        <p:spPr bwMode="auto">
          <a:xfrm>
            <a:off x="6189662" y="2390278"/>
            <a:ext cx="1129109" cy="479425"/>
          </a:xfrm>
          <a:prstGeom prst="line">
            <a:avLst/>
          </a:prstGeom>
          <a:solidFill>
            <a:schemeClr val="accent1"/>
          </a:solidFill>
          <a:ln w="9525" cap="flat" cmpd="sng" algn="ctr">
            <a:solidFill>
              <a:schemeClr val="tx1"/>
            </a:solidFill>
            <a:prstDash val="solid"/>
            <a:round/>
            <a:headEnd type="none" w="med" len="med"/>
            <a:tailEnd type="arrow" w="med" len="med"/>
          </a:ln>
          <a:effectLst/>
        </p:spPr>
      </p:cxnSp>
      <p:sp>
        <p:nvSpPr>
          <p:cNvPr id="36" name="TextBox 35"/>
          <p:cNvSpPr txBox="1"/>
          <p:nvPr/>
        </p:nvSpPr>
        <p:spPr>
          <a:xfrm>
            <a:off x="5135562" y="1359843"/>
            <a:ext cx="2295525" cy="523220"/>
          </a:xfrm>
          <a:prstGeom prst="rect">
            <a:avLst/>
          </a:prstGeom>
          <a:noFill/>
        </p:spPr>
        <p:txBody>
          <a:bodyPr wrap="square" rtlCol="0">
            <a:spAutoFit/>
          </a:bodyPr>
          <a:lstStyle/>
          <a:p>
            <a:r>
              <a:rPr lang="en-US" sz="1400" dirty="0">
                <a:solidFill>
                  <a:srgbClr val="000000"/>
                </a:solidFill>
              </a:rPr>
              <a:t>1. Deactivate N2AP association for a given UE</a:t>
            </a:r>
          </a:p>
        </p:txBody>
      </p:sp>
      <p:sp>
        <p:nvSpPr>
          <p:cNvPr id="37" name="Rectangle 36"/>
          <p:cNvSpPr/>
          <p:nvPr/>
        </p:nvSpPr>
        <p:spPr bwMode="auto">
          <a:xfrm>
            <a:off x="7318771" y="2517377"/>
            <a:ext cx="846931" cy="70465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chemeClr val="bg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charset="0"/>
              </a:rPr>
              <a:t>Target</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charset="0"/>
              </a:rPr>
              <a:t>AMF</a:t>
            </a:r>
          </a:p>
        </p:txBody>
      </p:sp>
      <p:sp>
        <p:nvSpPr>
          <p:cNvPr id="38" name="Rectangle 37"/>
          <p:cNvSpPr/>
          <p:nvPr/>
        </p:nvSpPr>
        <p:spPr bwMode="auto">
          <a:xfrm>
            <a:off x="5342731" y="1974751"/>
            <a:ext cx="846931" cy="704651"/>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000" b="1" i="0" u="none" strike="noStrike" cap="none" normalizeH="0" baseline="0" dirty="0">
              <a:ln>
                <a:noFill/>
              </a:ln>
              <a:solidFill>
                <a:schemeClr val="bg1"/>
              </a:solidFill>
              <a:effectLst/>
              <a:latin typeface="Arial"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effectLst/>
                <a:latin typeface="Arial" charset="0"/>
              </a:rPr>
              <a:t>RAN</a:t>
            </a:r>
          </a:p>
        </p:txBody>
      </p:sp>
      <p:sp>
        <p:nvSpPr>
          <p:cNvPr id="39" name="Rectangle 38"/>
          <p:cNvSpPr/>
          <p:nvPr/>
        </p:nvSpPr>
        <p:spPr bwMode="auto">
          <a:xfrm>
            <a:off x="1316036" y="6236154"/>
            <a:ext cx="6426200" cy="558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b="1" dirty="0">
                <a:solidFill>
                  <a:schemeClr val="bg1"/>
                </a:solidFill>
                <a:latin typeface="Arial" charset="0"/>
              </a:rPr>
              <a:t>RAN impact almost the same for the 2 options</a:t>
            </a:r>
            <a:endParaRPr kumimoji="0" lang="en-US" sz="1600" b="1" i="0" u="none" strike="noStrike" cap="none" normalizeH="0" baseline="0" dirty="0">
              <a:ln>
                <a:noFill/>
              </a:ln>
              <a:solidFill>
                <a:schemeClr val="bg1"/>
              </a:solidFill>
              <a:effectLst/>
              <a:latin typeface="Arial" charset="0"/>
            </a:endParaRPr>
          </a:p>
        </p:txBody>
      </p:sp>
      <p:sp>
        <p:nvSpPr>
          <p:cNvPr id="4" name="TextBox 3"/>
          <p:cNvSpPr txBox="1"/>
          <p:nvPr/>
        </p:nvSpPr>
        <p:spPr>
          <a:xfrm>
            <a:off x="3473846" y="1753186"/>
            <a:ext cx="1193800" cy="553998"/>
          </a:xfrm>
          <a:prstGeom prst="rect">
            <a:avLst/>
          </a:prstGeom>
          <a:noFill/>
        </p:spPr>
        <p:txBody>
          <a:bodyPr wrap="square" rtlCol="0">
            <a:spAutoFit/>
          </a:bodyPr>
          <a:lstStyle/>
          <a:p>
            <a:r>
              <a:rPr lang="en-US" dirty="0"/>
              <a:t>Trigger - Per UE Dissociation needed</a:t>
            </a:r>
          </a:p>
        </p:txBody>
      </p:sp>
      <p:sp>
        <p:nvSpPr>
          <p:cNvPr id="19" name="TextBox 18"/>
          <p:cNvSpPr txBox="1"/>
          <p:nvPr/>
        </p:nvSpPr>
        <p:spPr>
          <a:xfrm>
            <a:off x="8117086" y="1654264"/>
            <a:ext cx="1193800" cy="553998"/>
          </a:xfrm>
          <a:prstGeom prst="rect">
            <a:avLst/>
          </a:prstGeom>
          <a:noFill/>
        </p:spPr>
        <p:txBody>
          <a:bodyPr wrap="square" rtlCol="0">
            <a:spAutoFit/>
          </a:bodyPr>
          <a:lstStyle/>
          <a:p>
            <a:r>
              <a:rPr lang="en-US" dirty="0"/>
              <a:t>Trigger - Per UE Dissociation needed</a:t>
            </a:r>
          </a:p>
        </p:txBody>
      </p:sp>
    </p:spTree>
    <p:extLst>
      <p:ext uri="{BB962C8B-B14F-4D97-AF65-F5344CB8AC3E}">
        <p14:creationId xmlns:p14="http://schemas.microsoft.com/office/powerpoint/2010/main" val="8888215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Handling Connected mode UE(s) – </a:t>
            </a:r>
            <a:br>
              <a:rPr lang="en-US" dirty="0"/>
            </a:br>
            <a:r>
              <a:rPr lang="en-US" dirty="0"/>
              <a:t>Way forward </a:t>
            </a:r>
          </a:p>
        </p:txBody>
      </p:sp>
      <p:sp>
        <p:nvSpPr>
          <p:cNvPr id="3" name="Content Placeholder 2"/>
          <p:cNvSpPr>
            <a:spLocks noGrp="1"/>
          </p:cNvSpPr>
          <p:nvPr>
            <p:ph idx="1"/>
          </p:nvPr>
        </p:nvSpPr>
        <p:spPr>
          <a:xfrm>
            <a:off x="485775" y="1454152"/>
            <a:ext cx="8388350" cy="5403848"/>
          </a:xfrm>
        </p:spPr>
        <p:txBody>
          <a:bodyPr/>
          <a:lstStyle/>
          <a:p>
            <a:r>
              <a:rPr lang="en-GB" sz="2000" b="1" dirty="0"/>
              <a:t>Source AMF provides TNL association of target AMF</a:t>
            </a:r>
            <a:r>
              <a:rPr lang="en-GB" sz="2000" dirty="0"/>
              <a:t> - Source AMF provides TNL association of target AMF</a:t>
            </a:r>
            <a:r>
              <a:rPr lang="en-GB" sz="2000" dirty="0">
                <a:solidFill>
                  <a:srgbClr val="FF0000"/>
                </a:solidFill>
              </a:rPr>
              <a:t>. – Cisco et al proposal</a:t>
            </a:r>
          </a:p>
          <a:p>
            <a:r>
              <a:rPr lang="en-GB" sz="2000" b="1" dirty="0"/>
              <a:t>Solution option Hybrid deactivation – </a:t>
            </a:r>
            <a:r>
              <a:rPr lang="en-GB" sz="2000" dirty="0"/>
              <a:t>Source</a:t>
            </a:r>
            <a:r>
              <a:rPr lang="en-GB" sz="2000" b="1" dirty="0"/>
              <a:t> </a:t>
            </a:r>
            <a:r>
              <a:rPr lang="en-GB" sz="2000" dirty="0"/>
              <a:t>AMF can perform hybrid deactivation of N2AP association on a per UE basis with the RAN. </a:t>
            </a:r>
            <a:r>
              <a:rPr lang="en-GB" sz="2000" dirty="0">
                <a:solidFill>
                  <a:srgbClr val="FF0000"/>
                </a:solidFill>
              </a:rPr>
              <a:t>– Nokia et al proposal</a:t>
            </a:r>
          </a:p>
          <a:p>
            <a:r>
              <a:rPr lang="en-GB" sz="2000" b="1" dirty="0"/>
              <a:t>Revision of Cisco proposal </a:t>
            </a:r>
            <a:r>
              <a:rPr lang="en-GB" sz="2000" dirty="0"/>
              <a:t>– Source AMF can perform hybrid deactivation of N2AP-TNL binding on a per UE basis with the RAN. </a:t>
            </a:r>
          </a:p>
          <a:p>
            <a:r>
              <a:rPr lang="en-GB" sz="2000" b="1" dirty="0"/>
              <a:t>Huawei proposal – </a:t>
            </a:r>
            <a:r>
              <a:rPr lang="en-GB" sz="2000" dirty="0"/>
              <a:t>Change of AMF by remapping the AMF ID to another instance in the RAN.</a:t>
            </a:r>
          </a:p>
          <a:p>
            <a:r>
              <a:rPr lang="en-GB" sz="2000" b="1" dirty="0"/>
              <a:t>Agreed Way forward:</a:t>
            </a:r>
          </a:p>
          <a:p>
            <a:r>
              <a:rPr lang="en-GB" sz="2000" dirty="0"/>
              <a:t>Source AMF can perform hybrid deactivation of N2AP-TNL binding on a per UE basis with the (R)AN.  For subsequent MO transaction, AN goes to the same AMF denoted by the AMF ID.</a:t>
            </a:r>
          </a:p>
          <a:p>
            <a:r>
              <a:rPr lang="en-GB" sz="2000" b="1" dirty="0"/>
              <a:t>Editor’s note: </a:t>
            </a:r>
            <a:r>
              <a:rPr lang="en-GB" sz="2000" dirty="0"/>
              <a:t>Whether there is a need to change AMF in the Connected and transition from IDLE to CONNECTED mode scenario is FFS. Whether this is for a single UE or a group of UE(s) is FFS.</a:t>
            </a:r>
          </a:p>
          <a:p>
            <a:endParaRPr lang="en-GB" sz="2000" dirty="0"/>
          </a:p>
          <a:p>
            <a:endParaRPr lang="en-GB" dirty="0"/>
          </a:p>
          <a:p>
            <a:endParaRPr lang="en-US" dirty="0"/>
          </a:p>
        </p:txBody>
      </p:sp>
    </p:spTree>
    <p:extLst>
      <p:ext uri="{BB962C8B-B14F-4D97-AF65-F5344CB8AC3E}">
        <p14:creationId xmlns:p14="http://schemas.microsoft.com/office/powerpoint/2010/main" val="216307787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IDLE to CONNECTED mode</a:t>
            </a:r>
          </a:p>
        </p:txBody>
      </p:sp>
      <p:sp>
        <p:nvSpPr>
          <p:cNvPr id="3" name="Content Placeholder 2"/>
          <p:cNvSpPr>
            <a:spLocks noGrp="1"/>
          </p:cNvSpPr>
          <p:nvPr>
            <p:ph idx="1"/>
          </p:nvPr>
        </p:nvSpPr>
        <p:spPr>
          <a:xfrm>
            <a:off x="488950" y="1197673"/>
            <a:ext cx="8461001" cy="4935497"/>
          </a:xfrm>
        </p:spPr>
        <p:txBody>
          <a:bodyPr/>
          <a:lstStyle/>
          <a:p>
            <a:pPr lvl="0"/>
            <a:r>
              <a:rPr lang="en-US" sz="1600" dirty="0"/>
              <a:t>RAN behavior for forwarding N1/N2 messages and/or selecting an AMF</a:t>
            </a:r>
          </a:p>
          <a:p>
            <a:pPr lvl="0"/>
            <a:r>
              <a:rPr lang="en-US" sz="1600" b="1" dirty="0"/>
              <a:t>Solution Option 1 </a:t>
            </a:r>
            <a:r>
              <a:rPr lang="en-US" sz="1600" dirty="0">
                <a:solidFill>
                  <a:srgbClr val="FF0000"/>
                </a:solidFill>
              </a:rPr>
              <a:t>(Cisco et al proposal)</a:t>
            </a:r>
            <a:r>
              <a:rPr lang="en-US" sz="1600" b="1" dirty="0"/>
              <a:t>:</a:t>
            </a:r>
          </a:p>
          <a:p>
            <a:pPr lvl="1"/>
            <a:r>
              <a:rPr lang="en-US" sz="1600" dirty="0"/>
              <a:t>RAN uses the AMF Group and AMF ID in the temp ID to forward the N1/N2 message</a:t>
            </a:r>
          </a:p>
          <a:p>
            <a:pPr lvl="1"/>
            <a:r>
              <a:rPr lang="en-US" sz="1600" dirty="0"/>
              <a:t>No Option for AMF not to disassociate itself for a given UE.</a:t>
            </a:r>
          </a:p>
          <a:p>
            <a:pPr lvl="0"/>
            <a:r>
              <a:rPr lang="en-GB" sz="1600" b="1" dirty="0"/>
              <a:t>Solution Option 2 </a:t>
            </a:r>
            <a:r>
              <a:rPr lang="en-US" sz="1600" dirty="0">
                <a:solidFill>
                  <a:srgbClr val="FF0000"/>
                </a:solidFill>
              </a:rPr>
              <a:t>(Nokia et al proposal)</a:t>
            </a:r>
            <a:r>
              <a:rPr lang="en-GB" sz="1600" b="1" dirty="0"/>
              <a:t>:</a:t>
            </a:r>
          </a:p>
          <a:p>
            <a:pPr lvl="1"/>
            <a:r>
              <a:rPr lang="en-GB" sz="1600" dirty="0"/>
              <a:t>If AMF decides to disassociate itself from IDLE UE(s), then it can do one of the 2 things:</a:t>
            </a:r>
          </a:p>
          <a:p>
            <a:pPr marL="1257300" lvl="2" indent="-342900">
              <a:buFont typeface="+mj-lt"/>
              <a:buAutoNum type="arabicPeriod"/>
            </a:pPr>
            <a:r>
              <a:rPr lang="en-US" sz="1600" dirty="0"/>
              <a:t>5G-GUTI allocated for the UE contains a fixed value for AMF ID (per UE)</a:t>
            </a:r>
          </a:p>
          <a:p>
            <a:pPr marL="1257300" lvl="2" indent="-342900">
              <a:buFont typeface="+mj-lt"/>
              <a:buAutoNum type="arabicPeriod"/>
            </a:pPr>
            <a:r>
              <a:rPr lang="en-US" sz="1600" dirty="0"/>
              <a:t>AMF requests RAN (per AMF message) to select an AMF from the AMF group for UE(s) providing a temporary ID that contains the corresponding AMF. (per node)</a:t>
            </a:r>
          </a:p>
          <a:p>
            <a:pPr lvl="2"/>
            <a:r>
              <a:rPr lang="en-GB" sz="1600" b="1" dirty="0"/>
              <a:t>For subsequent MO transactions:</a:t>
            </a:r>
          </a:p>
          <a:p>
            <a:pPr lvl="2"/>
            <a:r>
              <a:rPr lang="en-US" sz="1600" dirty="0"/>
              <a:t>RAN can select any AMF from AMF Group. For the selected AMF, the RAN reactivates an N2AP association for the UE for the selected AMF and it forwards the N1/N2 message.</a:t>
            </a:r>
          </a:p>
          <a:p>
            <a:pPr lvl="1"/>
            <a:r>
              <a:rPr lang="en-US" sz="1600" dirty="0"/>
              <a:t>If AMF has not taken any of the above 2 actions, RAN uses the AMF Group and AMF ID in the temp ID to forward the N1/N2 message. </a:t>
            </a:r>
          </a:p>
          <a:p>
            <a:pPr lvl="2"/>
            <a:endParaRPr lang="en-US" sz="1600" dirty="0"/>
          </a:p>
          <a:p>
            <a:pPr lvl="2"/>
            <a:endParaRPr lang="en-GB" sz="1400" dirty="0"/>
          </a:p>
          <a:p>
            <a:pPr lvl="1"/>
            <a:endParaRPr lang="en-GB" sz="1400" dirty="0"/>
          </a:p>
          <a:p>
            <a:pPr lvl="1"/>
            <a:endParaRPr lang="en-GB" sz="2000" dirty="0"/>
          </a:p>
        </p:txBody>
      </p:sp>
    </p:spTree>
    <p:extLst>
      <p:ext uri="{BB962C8B-B14F-4D97-AF65-F5344CB8AC3E}">
        <p14:creationId xmlns:p14="http://schemas.microsoft.com/office/powerpoint/2010/main" val="132118707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Slides beyond this not discussed</a:t>
            </a:r>
          </a:p>
        </p:txBody>
      </p:sp>
    </p:spTree>
    <p:extLst>
      <p:ext uri="{BB962C8B-B14F-4D97-AF65-F5344CB8AC3E}">
        <p14:creationId xmlns:p14="http://schemas.microsoft.com/office/powerpoint/2010/main" val="225868222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a:t>
            </a:r>
          </a:p>
        </p:txBody>
      </p:sp>
      <p:sp>
        <p:nvSpPr>
          <p:cNvPr id="3" name="Content Placeholder 2"/>
          <p:cNvSpPr>
            <a:spLocks noGrp="1"/>
          </p:cNvSpPr>
          <p:nvPr>
            <p:ph idx="1"/>
          </p:nvPr>
        </p:nvSpPr>
        <p:spPr/>
        <p:txBody>
          <a:bodyPr/>
          <a:lstStyle/>
          <a:p>
            <a:r>
              <a:rPr lang="en-US" dirty="0"/>
              <a:t>Solution Option 1 or Solution Option 2?</a:t>
            </a:r>
          </a:p>
          <a:p>
            <a:endParaRPr lang="en-US" dirty="0"/>
          </a:p>
        </p:txBody>
      </p:sp>
    </p:spTree>
    <p:extLst>
      <p:ext uri="{BB962C8B-B14F-4D97-AF65-F5344CB8AC3E}">
        <p14:creationId xmlns:p14="http://schemas.microsoft.com/office/powerpoint/2010/main" val="1761472426"/>
      </p:ext>
    </p:extLst>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29965</TotalTime>
  <Words>1362</Words>
  <Application>Microsoft Office PowerPoint</Application>
  <PresentationFormat>On-screen Show (4:3)</PresentationFormat>
  <Paragraphs>127</Paragraphs>
  <Slides>14</Slides>
  <Notes>5</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5" baseType="lpstr">
      <vt:lpstr>Arial</vt:lpstr>
      <vt:lpstr>Arial </vt:lpstr>
      <vt:lpstr>Calibri</vt:lpstr>
      <vt:lpstr>Lucida Grande</vt:lpstr>
      <vt:lpstr>Nokia Pure Headline Light</vt:lpstr>
      <vt:lpstr>Nokia Pure Text Light</vt:lpstr>
      <vt:lpstr>Times New Roman</vt:lpstr>
      <vt:lpstr>ヒラギノ角ゴ Pro W3</vt:lpstr>
      <vt:lpstr>Office Theme</vt:lpstr>
      <vt:lpstr>nokia powerpoint template nokia pure v13</vt:lpstr>
      <vt:lpstr>think-cell Slide</vt:lpstr>
      <vt:lpstr>5GS_Ph1: AMF-N2 Stickiness  Drafting session  Solutions Comparison</vt:lpstr>
      <vt:lpstr>Transport Network Links</vt:lpstr>
      <vt:lpstr>Objective</vt:lpstr>
      <vt:lpstr>Handling CONNECTED mode UE(s)</vt:lpstr>
      <vt:lpstr>Solution Options - Differences</vt:lpstr>
      <vt:lpstr>Handling Connected mode UE(s) –  Way forward </vt:lpstr>
      <vt:lpstr>IDLE to CONNECTED mode</vt:lpstr>
      <vt:lpstr>Slides beyond this not discussed</vt:lpstr>
      <vt:lpstr>Way forward</vt:lpstr>
      <vt:lpstr>AMF Planned maintenance</vt:lpstr>
      <vt:lpstr>Way forward</vt:lpstr>
      <vt:lpstr>Other interfaces</vt:lpstr>
      <vt:lpstr>Way forward</vt:lpstr>
      <vt:lpstr>AMF Failure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Rev1</cp:lastModifiedBy>
  <cp:revision>868</cp:revision>
  <dcterms:created xsi:type="dcterms:W3CDTF">2008-08-30T09:32:10Z</dcterms:created>
  <dcterms:modified xsi:type="dcterms:W3CDTF">2017-05-18T00:12:13Z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1436835755</vt:lpwstr>
  </property>
</Properties>
</file>