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9" r:id="rId5"/>
  </p:sldMasterIdLst>
  <p:notesMasterIdLst>
    <p:notesMasterId r:id="rId34"/>
  </p:notesMasterIdLst>
  <p:handoutMasterIdLst>
    <p:handoutMasterId r:id="rId35"/>
  </p:handoutMasterIdLst>
  <p:sldIdLst>
    <p:sldId id="1185" r:id="rId6"/>
    <p:sldId id="1153" r:id="rId7"/>
    <p:sldId id="1117" r:id="rId8"/>
    <p:sldId id="1118" r:id="rId9"/>
    <p:sldId id="1116" r:id="rId10"/>
    <p:sldId id="1154" r:id="rId11"/>
    <p:sldId id="1172" r:id="rId12"/>
    <p:sldId id="1173" r:id="rId13"/>
    <p:sldId id="1174" r:id="rId14"/>
    <p:sldId id="1175" r:id="rId15"/>
    <p:sldId id="1177" r:id="rId16"/>
    <p:sldId id="1178" r:id="rId17"/>
    <p:sldId id="1179" r:id="rId18"/>
    <p:sldId id="1155" r:id="rId19"/>
    <p:sldId id="1164" r:id="rId20"/>
    <p:sldId id="1165" r:id="rId21"/>
    <p:sldId id="1169" r:id="rId22"/>
    <p:sldId id="1170" r:id="rId23"/>
    <p:sldId id="1182" r:id="rId24"/>
    <p:sldId id="1156" r:id="rId25"/>
    <p:sldId id="1146" r:id="rId26"/>
    <p:sldId id="1147" r:id="rId27"/>
    <p:sldId id="1148" r:id="rId28"/>
    <p:sldId id="1149" r:id="rId29"/>
    <p:sldId id="1151" r:id="rId30"/>
    <p:sldId id="1152" r:id="rId31"/>
    <p:sldId id="1183" r:id="rId32"/>
    <p:sldId id="1184" r:id="rId33"/>
  </p:sldIdLst>
  <p:sldSz cx="9144000" cy="5143500" type="screen16x9"/>
  <p:notesSz cx="9144000" cy="6858000"/>
  <p:defaultTextStyle>
    <a:defPPr>
      <a:defRPr lang="en-US"/>
    </a:defPPr>
    <a:lvl1pPr marL="0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1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02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03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04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05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06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07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08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92">
          <p15:clr>
            <a:srgbClr val="A4A3A4"/>
          </p15:clr>
        </p15:guide>
        <p15:guide id="2" orient="horz" pos="842">
          <p15:clr>
            <a:srgbClr val="A4A3A4"/>
          </p15:clr>
        </p15:guide>
        <p15:guide id="3" orient="horz" pos="540">
          <p15:clr>
            <a:srgbClr val="A4A3A4"/>
          </p15:clr>
        </p15:guide>
        <p15:guide id="4" orient="horz" pos="2281">
          <p15:clr>
            <a:srgbClr val="A4A3A4"/>
          </p15:clr>
        </p15:guide>
        <p15:guide id="5" orient="horz" pos="2776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orient="horz" pos="1739">
          <p15:clr>
            <a:srgbClr val="A4A3A4"/>
          </p15:clr>
        </p15:guide>
        <p15:guide id="8" pos="2880">
          <p15:clr>
            <a:srgbClr val="A4A3A4"/>
          </p15:clr>
        </p15:guide>
        <p15:guide id="9" pos="5619">
          <p15:clr>
            <a:srgbClr val="A4A3A4"/>
          </p15:clr>
        </p15:guide>
        <p15:guide id="10" pos="3091">
          <p15:clr>
            <a:srgbClr val="A4A3A4"/>
          </p15:clr>
        </p15:guide>
        <p15:guide id="11" pos="291">
          <p15:clr>
            <a:srgbClr val="A4A3A4"/>
          </p15:clr>
        </p15:guide>
        <p15:guide id="12" pos="23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 Ford" initials="DF" lastIdx="7" clrIdx="0"/>
  <p:cmAuthor id="1" name="Tim Hall" initials="TH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414"/>
    <a:srgbClr val="00B050"/>
    <a:srgbClr val="B3B3B3"/>
    <a:srgbClr val="617EB7"/>
    <a:srgbClr val="004E23"/>
    <a:srgbClr val="FFB500"/>
    <a:srgbClr val="7A7A7A"/>
    <a:srgbClr val="F3F3F3"/>
    <a:srgbClr val="8BAAC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2818" autoAdjust="0"/>
  </p:normalViewPr>
  <p:slideViewPr>
    <p:cSldViewPr snapToGrid="0">
      <p:cViewPr varScale="1">
        <p:scale>
          <a:sx n="93" d="100"/>
          <a:sy n="93" d="100"/>
        </p:scale>
        <p:origin x="388" y="64"/>
      </p:cViewPr>
      <p:guideLst>
        <p:guide orient="horz" pos="1492"/>
        <p:guide orient="horz" pos="842"/>
        <p:guide orient="horz" pos="540"/>
        <p:guide orient="horz" pos="2281"/>
        <p:guide orient="horz" pos="2776"/>
        <p:guide orient="horz" pos="648"/>
        <p:guide orient="horz" pos="1739"/>
        <p:guide pos="2880"/>
        <p:guide pos="5619"/>
        <p:guide pos="3091"/>
        <p:guide pos="291"/>
        <p:guide pos="23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-2724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333BE-0D34-4F62-BD6E-2C3B14663373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ABB6E-EB62-4D88-B3E7-408903A4E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73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D1F94-724F-43BD-B41B-43157E9B4550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82501-53DA-4152-84B0-51135B15EE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524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1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02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03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04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05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06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07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08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07654"/>
            <a:ext cx="7772400" cy="110251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09600" y="3813888"/>
            <a:ext cx="7924800" cy="1026114"/>
          </a:xfrm>
        </p:spPr>
        <p:txBody>
          <a:bodyPr>
            <a:normAutofit/>
          </a:bodyPr>
          <a:lstStyle>
            <a:lvl1pPr marL="0" indent="0" algn="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나눔고딕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5053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75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b="1">
                <a:latin typeface="Calibri" pitchFamily="34" charset="0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>
                <a:latin typeface="Calibri" pitchFamily="34" charset="0"/>
                <a:ea typeface="나눔고딕" pitchFamily="50" charset="-127"/>
              </a:defRPr>
            </a:lvl1pPr>
            <a:lvl2pPr>
              <a:buFont typeface="Calibri" pitchFamily="34" charset="0"/>
              <a:buChar char="‐"/>
              <a:defRPr>
                <a:latin typeface="Calibri" pitchFamily="34" charset="0"/>
                <a:ea typeface="나눔고딕" pitchFamily="50" charset="-127"/>
              </a:defRPr>
            </a:lvl2pPr>
            <a:lvl3pPr>
              <a:defRPr>
                <a:latin typeface="Calibri" pitchFamily="34" charset="0"/>
                <a:ea typeface="나눔고딕" pitchFamily="50" charset="-127"/>
              </a:defRPr>
            </a:lvl3pPr>
            <a:lvl4pPr>
              <a:defRPr>
                <a:latin typeface="Calibri" pitchFamily="34" charset="0"/>
                <a:ea typeface="나눔고딕" pitchFamily="50" charset="-127"/>
              </a:defRPr>
            </a:lvl4pPr>
            <a:lvl5pPr>
              <a:defRPr>
                <a:latin typeface="Calibri" pitchFamily="34" charset="0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370168" y="4876800"/>
            <a:ext cx="773832" cy="285750"/>
          </a:xfrm>
        </p:spPr>
        <p:txBody>
          <a:bodyPr/>
          <a:lstStyle>
            <a:lvl1pPr algn="r">
              <a:defRPr/>
            </a:lvl1pPr>
          </a:lstStyle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5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1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43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7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5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3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79512" y="141480"/>
            <a:ext cx="8784976" cy="47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79512" y="735546"/>
            <a:ext cx="8784976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0168" y="4948014"/>
            <a:ext cx="773832" cy="203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1"/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3600" b="0" kern="1200">
          <a:solidFill>
            <a:srgbClr val="20287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ko-KR" dirty="0" smtClean="0"/>
              <a:t>Discussion on Service Based PCF</a:t>
            </a:r>
            <a:endParaRPr lang="ko-KR" altLang="en-US" sz="27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ko-KR" sz="2400" dirty="0" smtClean="0">
                <a:solidFill>
                  <a:schemeClr val="bg1">
                    <a:lumMod val="50000"/>
                  </a:schemeClr>
                </a:solidFill>
              </a:rPr>
              <a:t>Oracle</a:t>
            </a: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76200" y="57150"/>
            <a:ext cx="4876800" cy="1752600"/>
          </a:xfrm>
          <a:prstGeom prst="rect">
            <a:avLst/>
          </a:prstGeom>
        </p:spPr>
        <p:txBody>
          <a:bodyPr/>
          <a:lstStyle>
            <a:lvl1pPr marL="341313" indent="-3413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14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3GPP SA WG 2 </a:t>
            </a: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Meeting#120</a:t>
            </a:r>
            <a:endParaRPr lang="en-US" altLang="ko-KR" sz="14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27 </a:t>
            </a: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– </a:t>
            </a: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31 March, Busan, Korea</a:t>
            </a:r>
            <a:endParaRPr lang="en-US" altLang="ko-KR" sz="14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endParaRPr lang="en-US" altLang="ko-KR" sz="5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5841032" y="57150"/>
            <a:ext cx="3168352" cy="504056"/>
          </a:xfrm>
          <a:prstGeom prst="rect">
            <a:avLst/>
          </a:prstGeom>
        </p:spPr>
        <p:txBody>
          <a:bodyPr/>
          <a:lstStyle/>
          <a:p>
            <a:pPr algn="r" defTabSz="914400" fontAlgn="base" latinLnBrk="1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  <a:defRPr/>
            </a:pPr>
            <a:r>
              <a:rPr kumimoji="1"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S2-172033</a:t>
            </a:r>
            <a:endParaRPr kumimoji="1" lang="en-US" altLang="ko-KR" sz="14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12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678961" y="548813"/>
            <a:ext cx="3672414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51941"/>
            <a:ext cx="3544308" cy="8128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server initiated update (approach 1)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87278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1561666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1375" y="1902719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SMPolicyProvisionRequest</a:t>
            </a:r>
            <a:endParaRPr lang="en-US" sz="1200" dirty="0" smtClean="0"/>
          </a:p>
          <a:p>
            <a:r>
              <a:rPr lang="en-US" sz="1200" dirty="0" smtClean="0"/>
              <a:t>(context id, list of decisions, event triggers)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933999" y="71340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SM Policy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322448" y="129091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Magnetic Disk 39"/>
          <p:cNvSpPr/>
          <p:nvPr/>
        </p:nvSpPr>
        <p:spPr>
          <a:xfrm>
            <a:off x="2155950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Contexts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2613798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275989" y="792464"/>
            <a:ext cx="1009163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Listener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832112" y="8246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Straight Connector 36"/>
          <p:cNvCxnSpPr>
            <a:stCxn id="34" idx="2"/>
          </p:cNvCxnSpPr>
          <p:nvPr/>
        </p:nvCxnSpPr>
        <p:spPr>
          <a:xfrm>
            <a:off x="7306500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97449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0570" y="2103120"/>
            <a:ext cx="35259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2020" y="1532847"/>
            <a:ext cx="3598779" cy="25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Session update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13798" y="2440196"/>
            <a:ext cx="11667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613797" y="2183811"/>
            <a:ext cx="18142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SaveSMPolicyContext</a:t>
            </a:r>
            <a:endParaRPr lang="en-US" sz="1200" dirty="0" smtClean="0"/>
          </a:p>
          <a:p>
            <a:r>
              <a:rPr lang="en-US" sz="1200" dirty="0" smtClean="0"/>
              <a:t>(</a:t>
            </a:r>
            <a:r>
              <a:rPr lang="en-US" altLang="zh-CN" sz="1200" dirty="0" smtClean="0"/>
              <a:t>context id, decision info</a:t>
            </a:r>
            <a:r>
              <a:rPr lang="en-US" sz="1200" dirty="0" smtClean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80570" y="2881804"/>
            <a:ext cx="3525930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44174" y="2641171"/>
            <a:ext cx="21874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SMPolicyProvisionResp</a:t>
            </a:r>
            <a:r>
              <a:rPr lang="en-US" sz="1200" dirty="0" smtClean="0"/>
              <a:t>(success)</a:t>
            </a:r>
            <a:endParaRPr lang="en-US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289042" y="3276679"/>
            <a:ext cx="1032568" cy="7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337112" y="3075157"/>
            <a:ext cx="1603687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SaveSMPolicyContext</a:t>
            </a:r>
            <a:r>
              <a:rPr lang="en-US" sz="1200" dirty="0" smtClean="0"/>
              <a:t>()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81575" y="2978442"/>
            <a:ext cx="3529579" cy="2011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Update PDU</a:t>
            </a:r>
          </a:p>
        </p:txBody>
      </p:sp>
    </p:spTree>
    <p:extLst>
      <p:ext uri="{BB962C8B-B14F-4D97-AF65-F5344CB8AC3E}">
        <p14:creationId xmlns:p14="http://schemas.microsoft.com/office/powerpoint/2010/main" val="2868898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>
          <a:xfrm>
            <a:off x="561211" y="1574536"/>
            <a:ext cx="1540148" cy="346880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n-US" sz="16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240890" y="556887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214" y="117013"/>
            <a:ext cx="8522585" cy="335762"/>
          </a:xfrm>
        </p:spPr>
        <p:txBody>
          <a:bodyPr>
            <a:noAutofit/>
          </a:bodyPr>
          <a:lstStyle/>
          <a:p>
            <a:r>
              <a:rPr lang="en-US" altLang="zh-CN" sz="2800" dirty="0" err="1" smtClean="0"/>
              <a:t>Stateful</a:t>
            </a:r>
            <a:r>
              <a:rPr lang="en-US" altLang="zh-CN" sz="2800" dirty="0" smtClean="0"/>
              <a:t> application service authorization</a:t>
            </a:r>
            <a:r>
              <a:rPr lang="en-US" sz="2800" dirty="0" smtClean="0"/>
              <a:t> (approach 1)</a:t>
            </a:r>
            <a:endParaRPr lang="en-US" sz="2800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314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8" idx="2"/>
          </p:cNvCxnSpPr>
          <p:nvPr/>
        </p:nvCxnSpPr>
        <p:spPr>
          <a:xfrm>
            <a:off x="6214565" y="1265814"/>
            <a:ext cx="0" cy="327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225" y="1643165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AF service procedure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3595" y="1842547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AFPolicyRequest</a:t>
            </a:r>
            <a:endParaRPr lang="en-US" sz="1200" dirty="0" smtClean="0"/>
          </a:p>
          <a:p>
            <a:r>
              <a:rPr lang="en-US" sz="1200" dirty="0" smtClean="0"/>
              <a:t>(User Id, IP addresses, AF service info, Subscribed events)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3593849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3411659"/>
            <a:ext cx="3760307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AFPolicyResp</a:t>
            </a:r>
            <a:r>
              <a:rPr lang="en-US" sz="1200" dirty="0" smtClean="0"/>
              <a:t>(AF policy context id, PDU/RAN info)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75627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7844441" y="133378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3312730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400505" y="3093186"/>
            <a:ext cx="1549318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SaveAFPolicyContext</a:t>
            </a:r>
            <a:r>
              <a:rPr lang="en-US" sz="1200" dirty="0" smtClean="0"/>
              <a:t>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717879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 Contexts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175727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4087146"/>
            <a:ext cx="1107580" cy="10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130124" y="3909998"/>
            <a:ext cx="389850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SaveAFPolicyContext</a:t>
            </a:r>
            <a:r>
              <a:rPr lang="en-US" sz="1200" dirty="0" smtClean="0"/>
              <a:t> (context id, PDU/RAN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765829" y="2114851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sp>
        <p:nvSpPr>
          <p:cNvPr id="33" name="Flowchart: Process 32"/>
          <p:cNvSpPr/>
          <p:nvPr/>
        </p:nvSpPr>
        <p:spPr>
          <a:xfrm>
            <a:off x="5744507" y="2531795"/>
            <a:ext cx="2488382" cy="221724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Bind and publish SM policy updates</a:t>
            </a:r>
          </a:p>
        </p:txBody>
      </p:sp>
      <p:sp>
        <p:nvSpPr>
          <p:cNvPr id="41" name="Flowchart: Process 40"/>
          <p:cNvSpPr/>
          <p:nvPr/>
        </p:nvSpPr>
        <p:spPr>
          <a:xfrm>
            <a:off x="283751" y="4277040"/>
            <a:ext cx="2153731" cy="238971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Continue AF service procedure</a:t>
            </a:r>
          </a:p>
        </p:txBody>
      </p:sp>
    </p:spTree>
    <p:extLst>
      <p:ext uri="{BB962C8B-B14F-4D97-AF65-F5344CB8AC3E}">
        <p14:creationId xmlns:p14="http://schemas.microsoft.com/office/powerpoint/2010/main" val="2316641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678961" y="548813"/>
            <a:ext cx="3685034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51941"/>
            <a:ext cx="3544308" cy="8128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Application notification</a:t>
            </a:r>
            <a:r>
              <a:rPr lang="en-US" dirty="0" smtClean="0"/>
              <a:t> (approach 1)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87278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 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1561666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1375" y="1902719"/>
            <a:ext cx="4218090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AFApplicationNotification</a:t>
            </a:r>
            <a:endParaRPr lang="en-US" sz="1200" dirty="0" smtClean="0"/>
          </a:p>
          <a:p>
            <a:r>
              <a:rPr lang="en-US" sz="1200" dirty="0" smtClean="0"/>
              <a:t>(context id, event info (e.g. deactivated SDF)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933999" y="71340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AF Policy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322448" y="129091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Magnetic Disk 39"/>
          <p:cNvSpPr/>
          <p:nvPr/>
        </p:nvSpPr>
        <p:spPr>
          <a:xfrm>
            <a:off x="2155950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 Contexts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2613798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227437" y="792464"/>
            <a:ext cx="1109894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</a:t>
            </a: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764942" y="824603"/>
            <a:ext cx="1084332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Straight Connector 36"/>
          <p:cNvCxnSpPr>
            <a:stCxn id="34" idx="2"/>
          </p:cNvCxnSpPr>
          <p:nvPr/>
        </p:nvCxnSpPr>
        <p:spPr>
          <a:xfrm>
            <a:off x="7307108" y="1257740"/>
            <a:ext cx="231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97449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0570" y="2103120"/>
            <a:ext cx="35259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2020" y="1532847"/>
            <a:ext cx="3598779" cy="25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Application notification (ex: SDF Deactivation)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13798" y="2751346"/>
            <a:ext cx="11667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321959" y="2434028"/>
            <a:ext cx="3772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SaveAFPolicyContext</a:t>
            </a:r>
            <a:r>
              <a:rPr lang="en-US" sz="1200" dirty="0" smtClean="0"/>
              <a:t>(Context </a:t>
            </a:r>
            <a:r>
              <a:rPr lang="en-US" altLang="zh-CN" sz="1200" dirty="0" smtClean="0"/>
              <a:t>id, updated PDU/RAN info</a:t>
            </a:r>
            <a:r>
              <a:rPr lang="en-US" sz="1200" dirty="0" smtClean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80570" y="3224704"/>
            <a:ext cx="3525930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44174" y="2984071"/>
            <a:ext cx="171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AFAppNotificationResp</a:t>
            </a:r>
            <a:r>
              <a:rPr lang="en-US" sz="1200" dirty="0" smtClean="0"/>
              <a:t>()</a:t>
            </a:r>
            <a:endParaRPr lang="en-US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289042" y="3530679"/>
            <a:ext cx="1032568" cy="7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337112" y="3316457"/>
            <a:ext cx="1526664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SaveAFPolicyContext</a:t>
            </a:r>
            <a:r>
              <a:rPr lang="en-US" sz="1200" dirty="0" smtClean="0"/>
              <a:t>(context id)</a:t>
            </a:r>
          </a:p>
        </p:txBody>
      </p:sp>
    </p:spTree>
    <p:extLst>
      <p:ext uri="{BB962C8B-B14F-4D97-AF65-F5344CB8AC3E}">
        <p14:creationId xmlns:p14="http://schemas.microsoft.com/office/powerpoint/2010/main" val="1177394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approach #1 vs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671" y="831113"/>
            <a:ext cx="8347065" cy="3314700"/>
          </a:xfrm>
        </p:spPr>
        <p:txBody>
          <a:bodyPr/>
          <a:lstStyle/>
          <a:p>
            <a:pPr marL="342900" indent="-342900"/>
            <a:r>
              <a:rPr lang="en-US" dirty="0" smtClean="0"/>
              <a:t>Efficiency: Good on runtime, Fair on design time</a:t>
            </a:r>
          </a:p>
          <a:p>
            <a:pPr marL="642938" lvl="1" indent="-342900"/>
            <a:r>
              <a:rPr lang="en-US" sz="1800" dirty="0" smtClean="0"/>
              <a:t>Runtime:</a:t>
            </a:r>
          </a:p>
          <a:p>
            <a:pPr marL="842963" lvl="2" indent="-342900"/>
            <a:r>
              <a:rPr lang="en-US" sz="1600" dirty="0" smtClean="0"/>
              <a:t>Efficient APIs as policy decisions can be retrieved/pushed in one API call</a:t>
            </a:r>
          </a:p>
          <a:p>
            <a:pPr marL="842963" lvl="2" indent="-342900"/>
            <a:r>
              <a:rPr lang="en-US" sz="1600" dirty="0" smtClean="0"/>
              <a:t>Subscriptions to events can be combined with policy decision request</a:t>
            </a:r>
          </a:p>
          <a:p>
            <a:pPr marL="642938" lvl="1" indent="-342900"/>
            <a:r>
              <a:rPr lang="en-US" sz="1800" dirty="0" smtClean="0"/>
              <a:t>Design time:</a:t>
            </a:r>
          </a:p>
          <a:p>
            <a:pPr marL="842963" lvl="2" indent="-342900"/>
            <a:r>
              <a:rPr lang="en-US" sz="1600" dirty="0" smtClean="0"/>
              <a:t>Cannot re-use common aspects across interfaces</a:t>
            </a:r>
            <a:endParaRPr lang="en-US" dirty="0"/>
          </a:p>
          <a:p>
            <a:pPr marL="342900" indent="-342900"/>
            <a:r>
              <a:rPr lang="en-US" dirty="0" smtClean="0"/>
              <a:t>Extensibility: Fair </a:t>
            </a:r>
            <a:endParaRPr lang="en-US" dirty="0"/>
          </a:p>
          <a:p>
            <a:pPr marL="642938" lvl="1" indent="-342900"/>
            <a:r>
              <a:rPr lang="en-US" sz="1800" dirty="0" smtClean="0"/>
              <a:t>Changes required for a new interface will be mostly confined to one service</a:t>
            </a:r>
          </a:p>
          <a:p>
            <a:pPr marL="342900" indent="-342900"/>
            <a:r>
              <a:rPr lang="en-US" dirty="0" smtClean="0"/>
              <a:t>Simplicity: Fair</a:t>
            </a:r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6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Approach #2</a:t>
            </a:r>
            <a:br>
              <a:rPr lang="en-US" dirty="0" smtClean="0"/>
            </a:br>
            <a:r>
              <a:rPr lang="en-US" dirty="0" smtClean="0"/>
              <a:t>High level functional services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58250" y="5200650"/>
            <a:ext cx="285750" cy="136525"/>
          </a:xfrm>
          <a:prstGeom prst="rect">
            <a:avLst/>
          </a:prstGeom>
        </p:spPr>
        <p:txBody>
          <a:bodyPr/>
          <a:lstStyle/>
          <a:p>
            <a:fld id="{C51EAA63-D034-42AE-91FA-B13B9518C7BE}" type="slidenum">
              <a:rPr lang="en-US" smtClean="0">
                <a:solidFill>
                  <a:srgbClr val="FFFFFF"/>
                </a:solidFill>
              </a:rPr>
              <a:pPr/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32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886734" y="739372"/>
            <a:ext cx="3031957" cy="19284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57526" y="1123693"/>
            <a:ext cx="1340661" cy="12444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505128" y="3362587"/>
            <a:ext cx="2461316" cy="7529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672392" y="2120088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Service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46098" y="2960388"/>
            <a:ext cx="1003777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Listener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926741" y="2326151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635754" y="296968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348434" y="1857740"/>
            <a:ext cx="800122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383649" y="1312761"/>
            <a:ext cx="796774" cy="433137"/>
          </a:xfrm>
          <a:prstGeom prst="round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Notification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573878" y="3362587"/>
            <a:ext cx="2255062" cy="2911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Enforcement Service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710056" y="93675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Approach #2 - Architecture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5536365" y="1394424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Notification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457526" y="3371882"/>
            <a:ext cx="2461316" cy="7529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AMF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698496" y="2969683"/>
            <a:ext cx="1003777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Listener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588152" y="2978978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526276" y="3371882"/>
            <a:ext cx="2255062" cy="2911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Enforcement Service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0748" y="748642"/>
            <a:ext cx="363137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PCF </a:t>
            </a:r>
            <a:r>
              <a:rPr lang="en-US" sz="1500" dirty="0" smtClean="0"/>
              <a:t>provides generic decision service</a:t>
            </a:r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PCF </a:t>
            </a:r>
            <a:r>
              <a:rPr lang="en-US" sz="1500" dirty="0" smtClean="0"/>
              <a:t>publishes/pushes decisions to generic decision listeners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smtClean="0"/>
              <a:t>PCF publishes notifications based on clients’ subscriptions to events</a:t>
            </a:r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smtClean="0"/>
              <a:t>Decision clients request specific decision info from generic PCF service (e.g. AMF requests mobility policies whereas SMF requests </a:t>
            </a:r>
            <a:r>
              <a:rPr lang="en-US" sz="1500" dirty="0" err="1" smtClean="0"/>
              <a:t>QoS</a:t>
            </a:r>
            <a:r>
              <a:rPr lang="en-US" sz="1500" dirty="0" smtClean="0"/>
              <a:t>, Charging, </a:t>
            </a:r>
            <a:r>
              <a:rPr lang="en-US" sz="1500" dirty="0" err="1" smtClean="0"/>
              <a:t>etc</a:t>
            </a:r>
            <a:r>
              <a:rPr lang="en-US" sz="1500" dirty="0" smtClean="0"/>
              <a:t>)</a:t>
            </a:r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smtClean="0"/>
              <a:t>Decision listeners receive decisions pushed by PCFC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578308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1240890" y="556887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28238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session establishment (approach 2)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314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1558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6265" y="1669098"/>
            <a:ext cx="1587330" cy="1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443784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session request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3595" y="1842547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GetDecision</a:t>
            </a:r>
            <a:r>
              <a:rPr lang="en-US" sz="1200" dirty="0" smtClean="0"/>
              <a:t>(User Id, RAN/PDU context, </a:t>
            </a:r>
          </a:p>
          <a:p>
            <a:r>
              <a:rPr lang="en-US" sz="1200" dirty="0" smtClean="0"/>
              <a:t>Requested Decisions: </a:t>
            </a:r>
            <a:r>
              <a:rPr lang="en-US" sz="1200" dirty="0" err="1" smtClean="0"/>
              <a:t>QoS</a:t>
            </a:r>
            <a:r>
              <a:rPr lang="en-US" sz="1200" dirty="0" smtClean="0"/>
              <a:t>, Charging, </a:t>
            </a:r>
            <a:r>
              <a:rPr lang="en-US" sz="1200" dirty="0" err="1" smtClean="0"/>
              <a:t>AppDetection</a:t>
            </a:r>
            <a:r>
              <a:rPr lang="en-US" sz="1200" dirty="0" smtClean="0"/>
              <a:t>, …)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3593849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3411659"/>
            <a:ext cx="3760307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DecisionResp</a:t>
            </a:r>
            <a:r>
              <a:rPr lang="en-US" sz="1200" dirty="0" smtClean="0"/>
              <a:t>(acknowledge, </a:t>
            </a:r>
          </a:p>
          <a:p>
            <a:r>
              <a:rPr lang="en-US" sz="1200" dirty="0" smtClean="0"/>
              <a:t>decision context id, list of decisions, event triggers)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656161" y="4276364"/>
            <a:ext cx="1466596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07619" y="3879175"/>
            <a:ext cx="1314720" cy="7375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answer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688300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7844441" y="1265814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2906330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382171" y="2640069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SaveDecision</a:t>
            </a:r>
            <a:r>
              <a:rPr lang="en-US" sz="1200" dirty="0" smtClean="0"/>
              <a:t>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717879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175727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4087146"/>
            <a:ext cx="1107580" cy="10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23786" y="3903229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SaveDecision</a:t>
            </a:r>
            <a:r>
              <a:rPr lang="en-US" sz="1200" dirty="0" smtClean="0"/>
              <a:t>(context id, decision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765829" y="2114851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</p:spTree>
    <p:extLst>
      <p:ext uri="{BB962C8B-B14F-4D97-AF65-F5344CB8AC3E}">
        <p14:creationId xmlns:p14="http://schemas.microsoft.com/office/powerpoint/2010/main" val="3093015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ight Arrow 33"/>
          <p:cNvSpPr/>
          <p:nvPr/>
        </p:nvSpPr>
        <p:spPr>
          <a:xfrm>
            <a:off x="547555" y="1473426"/>
            <a:ext cx="1540148" cy="346880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n-US" sz="16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259330" y="4191836"/>
            <a:ext cx="2153731" cy="238971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Continue AF service procedure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240890" y="556887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30" y="329820"/>
            <a:ext cx="8660204" cy="257534"/>
          </a:xfrm>
        </p:spPr>
        <p:txBody>
          <a:bodyPr>
            <a:noAutofit/>
          </a:bodyPr>
          <a:lstStyle/>
          <a:p>
            <a:r>
              <a:rPr lang="en-US" altLang="zh-CN" sz="2800" dirty="0" err="1" smtClean="0"/>
              <a:t>Stateful</a:t>
            </a:r>
            <a:r>
              <a:rPr lang="en-US" altLang="zh-CN" sz="2800" dirty="0" smtClean="0"/>
              <a:t> application service authorization</a:t>
            </a:r>
            <a:r>
              <a:rPr lang="en-US" sz="2800" dirty="0" smtClean="0"/>
              <a:t> (approach 2)</a:t>
            </a:r>
            <a:br>
              <a:rPr lang="en-US" sz="2800" dirty="0" smtClean="0"/>
            </a:b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819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314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1558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514666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AF session request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3595" y="1842547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GetDecision</a:t>
            </a:r>
            <a:r>
              <a:rPr lang="en-US" sz="1200" dirty="0" smtClean="0"/>
              <a:t>(User Id, IP addresses, Service info, Requested Decisions: Service </a:t>
            </a:r>
            <a:r>
              <a:rPr lang="en-US" sz="1200" dirty="0" err="1" smtClean="0"/>
              <a:t>QoS</a:t>
            </a:r>
            <a:r>
              <a:rPr lang="en-US" sz="1200" dirty="0" smtClean="0"/>
              <a:t>, Sponsored Data, Subscriptions…)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3593849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3411659"/>
            <a:ext cx="3760307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DecisionResp</a:t>
            </a:r>
            <a:r>
              <a:rPr lang="en-US" sz="1200" dirty="0" smtClean="0"/>
              <a:t>(acknowledge, </a:t>
            </a:r>
          </a:p>
          <a:p>
            <a:r>
              <a:rPr lang="en-US" sz="1200" dirty="0" smtClean="0"/>
              <a:t>decision context id, AF decision, information of events)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711171" y="723740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099620" y="1301254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6212889" y="2892660"/>
            <a:ext cx="1885321" cy="13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603014" y="2698695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SaveDecision</a:t>
            </a:r>
            <a:r>
              <a:rPr lang="en-US" sz="1200" dirty="0" smtClean="0"/>
              <a:t>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717879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175727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4087146"/>
            <a:ext cx="1107580" cy="10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23786" y="3903229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SaveDecision</a:t>
            </a:r>
            <a:r>
              <a:rPr lang="en-US" sz="1200" dirty="0" smtClean="0"/>
              <a:t>(context id, decision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765829" y="2114851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sp>
        <p:nvSpPr>
          <p:cNvPr id="33" name="Flowchart: Process 32"/>
          <p:cNvSpPr/>
          <p:nvPr/>
        </p:nvSpPr>
        <p:spPr>
          <a:xfrm>
            <a:off x="5609828" y="3062745"/>
            <a:ext cx="2488382" cy="221724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Bind and publish SM policy updates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662463" y="832677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Publisher 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629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678961" y="548813"/>
            <a:ext cx="3685034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51941"/>
            <a:ext cx="3544308" cy="8128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Application notification</a:t>
            </a:r>
            <a:r>
              <a:rPr lang="en-US" dirty="0" smtClean="0"/>
              <a:t> (approach 2)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87278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1561666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1374" y="1902719"/>
            <a:ext cx="4226183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DecisionUpdate</a:t>
            </a:r>
            <a:r>
              <a:rPr lang="en-US" sz="1200" dirty="0" smtClean="0"/>
              <a:t>[AF](</a:t>
            </a:r>
          </a:p>
          <a:p>
            <a:r>
              <a:rPr lang="en-US" sz="1200" dirty="0" smtClean="0"/>
              <a:t>decision context id, </a:t>
            </a:r>
            <a:r>
              <a:rPr lang="en-US" altLang="zh-CN" sz="1200" dirty="0" smtClean="0"/>
              <a:t>information of the events[Ex: deactivated SDF])</a:t>
            </a:r>
            <a:endParaRPr lang="en-US" sz="1200" dirty="0" smtClean="0"/>
          </a:p>
        </p:txBody>
      </p:sp>
      <p:sp>
        <p:nvSpPr>
          <p:cNvPr id="31" name="Flowchart: Magnetic Disk 30"/>
          <p:cNvSpPr/>
          <p:nvPr/>
        </p:nvSpPr>
        <p:spPr>
          <a:xfrm>
            <a:off x="7933999" y="71340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322448" y="129091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Magnetic Disk 39"/>
          <p:cNvSpPr/>
          <p:nvPr/>
        </p:nvSpPr>
        <p:spPr>
          <a:xfrm>
            <a:off x="2155950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2613798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275989" y="792464"/>
            <a:ext cx="1009163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Notification</a:t>
            </a: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832112" y="8246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Straight Connector 36"/>
          <p:cNvCxnSpPr>
            <a:stCxn id="34" idx="2"/>
          </p:cNvCxnSpPr>
          <p:nvPr/>
        </p:nvCxnSpPr>
        <p:spPr>
          <a:xfrm>
            <a:off x="7306500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97449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0570" y="2103120"/>
            <a:ext cx="35259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2020" y="1532847"/>
            <a:ext cx="3598779" cy="25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Application notification (ex: SDF Deactivation)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13798" y="2751346"/>
            <a:ext cx="11667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757274" y="2345880"/>
            <a:ext cx="2630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SaveDecision</a:t>
            </a:r>
            <a:r>
              <a:rPr lang="en-US" sz="1200" dirty="0" smtClean="0"/>
              <a:t>(</a:t>
            </a:r>
            <a:r>
              <a:rPr lang="en-US" altLang="zh-CN" sz="1200" dirty="0" smtClean="0"/>
              <a:t>context id, decision info</a:t>
            </a:r>
            <a:r>
              <a:rPr lang="en-US" sz="1200" dirty="0" smtClean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80570" y="3224704"/>
            <a:ext cx="3525930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44174" y="2984071"/>
            <a:ext cx="2461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DecisionUpdateResp</a:t>
            </a:r>
            <a:r>
              <a:rPr lang="en-US" sz="1200" dirty="0" smtClean="0"/>
              <a:t>(acknowledge)</a:t>
            </a:r>
            <a:endParaRPr lang="en-US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289042" y="3530679"/>
            <a:ext cx="1032568" cy="7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337113" y="3316457"/>
            <a:ext cx="906556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SaveDecision</a:t>
            </a:r>
            <a:r>
              <a:rPr lang="en-US" sz="12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67125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approach #2 vs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671" y="831113"/>
            <a:ext cx="8347065" cy="3314700"/>
          </a:xfrm>
        </p:spPr>
        <p:txBody>
          <a:bodyPr>
            <a:normAutofit fontScale="92500" lnSpcReduction="20000"/>
          </a:bodyPr>
          <a:lstStyle/>
          <a:p>
            <a:pPr marL="342900" indent="-342900"/>
            <a:r>
              <a:rPr lang="en-US" dirty="0" smtClean="0"/>
              <a:t>Efficiency: Good on runtime, Good on design time</a:t>
            </a:r>
          </a:p>
          <a:p>
            <a:pPr marL="742851" lvl="1" defTabSz="914202" latinLnBrk="0">
              <a:buFont typeface="Arial" panose="020B0604020202020204" pitchFamily="34" charset="0"/>
              <a:buChar char="•"/>
            </a:pPr>
            <a:r>
              <a:rPr lang="en-US" dirty="0">
                <a:ea typeface="+mn-ea"/>
              </a:rPr>
              <a:t>Runtime:</a:t>
            </a:r>
          </a:p>
          <a:p>
            <a:pPr marL="1142901" lvl="2" defTabSz="914202" latinLnBrk="0">
              <a:buFont typeface="Arial" panose="020B0604020202020204" pitchFamily="34" charset="0"/>
              <a:buChar char="•"/>
            </a:pPr>
            <a:r>
              <a:rPr lang="en-US" sz="1600" dirty="0">
                <a:ea typeface="+mn-ea"/>
              </a:rPr>
              <a:t>Efficient APIs as policy decisions can be retrieved/pushed in one API call</a:t>
            </a:r>
          </a:p>
          <a:p>
            <a:pPr marL="1142901" lvl="2" defTabSz="914202" latinLnBrk="0">
              <a:buFont typeface="Arial" panose="020B0604020202020204" pitchFamily="34" charset="0"/>
              <a:buChar char="•"/>
            </a:pPr>
            <a:r>
              <a:rPr lang="en-US" sz="1600" dirty="0">
                <a:ea typeface="+mn-ea"/>
              </a:rPr>
              <a:t>Subscriptions to events can be combined with policy decision </a:t>
            </a:r>
            <a:r>
              <a:rPr lang="en-US" sz="1600" dirty="0" smtClean="0">
                <a:ea typeface="+mn-ea"/>
              </a:rPr>
              <a:t>request</a:t>
            </a:r>
          </a:p>
          <a:p>
            <a:pPr marL="742851" lvl="1" defTabSz="914202" latinLnBrk="0">
              <a:buFont typeface="Arial" panose="020B0604020202020204" pitchFamily="34" charset="0"/>
              <a:buChar char="•"/>
            </a:pPr>
            <a:r>
              <a:rPr lang="en-US" dirty="0" smtClean="0">
                <a:ea typeface="+mn-ea"/>
              </a:rPr>
              <a:t>Design </a:t>
            </a:r>
            <a:r>
              <a:rPr lang="en-US" dirty="0">
                <a:ea typeface="+mn-ea"/>
              </a:rPr>
              <a:t>time:</a:t>
            </a:r>
          </a:p>
          <a:p>
            <a:pPr marL="1142901" lvl="2" defTabSz="914202" latinLnBrk="0">
              <a:buFont typeface="Arial" panose="020B0604020202020204" pitchFamily="34" charset="0"/>
              <a:buChar char="•"/>
            </a:pPr>
            <a:r>
              <a:rPr lang="en-US" sz="1600" dirty="0">
                <a:ea typeface="+mn-ea"/>
              </a:rPr>
              <a:t>Can re-use common aspects across interfaces into the generic services</a:t>
            </a:r>
          </a:p>
          <a:p>
            <a:pPr marL="342900" indent="-342900"/>
            <a:r>
              <a:rPr lang="en-US" dirty="0" smtClean="0"/>
              <a:t>Extensibility: Good </a:t>
            </a:r>
            <a:endParaRPr lang="en-US" dirty="0"/>
          </a:p>
          <a:p>
            <a:pPr marL="742851" lvl="1" defTabSz="914202" latinLnBrk="0">
              <a:buFont typeface="Arial" panose="020B0604020202020204" pitchFamily="34" charset="0"/>
              <a:buChar char="•"/>
            </a:pPr>
            <a:r>
              <a:rPr lang="en-US" sz="1600" dirty="0">
                <a:ea typeface="+mn-ea"/>
              </a:rPr>
              <a:t>Policy decisions can be grouped </a:t>
            </a:r>
            <a:r>
              <a:rPr lang="en-US" sz="1600" dirty="0" smtClean="0">
                <a:ea typeface="+mn-ea"/>
              </a:rPr>
              <a:t>into </a:t>
            </a:r>
            <a:r>
              <a:rPr lang="en-US" sz="1600" dirty="0">
                <a:ea typeface="+mn-ea"/>
              </a:rPr>
              <a:t>sub-category (e.g. </a:t>
            </a:r>
            <a:r>
              <a:rPr lang="en-US" sz="1600" dirty="0" err="1">
                <a:ea typeface="+mn-ea"/>
              </a:rPr>
              <a:t>QoS</a:t>
            </a:r>
            <a:r>
              <a:rPr lang="en-US" sz="1600" dirty="0">
                <a:ea typeface="+mn-ea"/>
              </a:rPr>
              <a:t>, Charging, </a:t>
            </a:r>
            <a:r>
              <a:rPr lang="en-US" sz="1600" dirty="0" err="1">
                <a:ea typeface="+mn-ea"/>
              </a:rPr>
              <a:t>etc</a:t>
            </a:r>
            <a:r>
              <a:rPr lang="en-US" sz="1600" dirty="0">
                <a:ea typeface="+mn-ea"/>
              </a:rPr>
              <a:t>) and </a:t>
            </a:r>
            <a:r>
              <a:rPr lang="en-US" sz="1600" dirty="0" smtClean="0">
                <a:ea typeface="+mn-ea"/>
              </a:rPr>
              <a:t>clients can request specific decision categories</a:t>
            </a:r>
          </a:p>
          <a:p>
            <a:pPr marL="742851" lvl="1" defTabSz="914202" latinLnBrk="0">
              <a:buFont typeface="Arial" panose="020B0604020202020204" pitchFamily="34" charset="0"/>
              <a:buChar char="•"/>
            </a:pPr>
            <a:r>
              <a:rPr lang="en-US" sz="1600" dirty="0" smtClean="0">
                <a:ea typeface="+mn-ea"/>
              </a:rPr>
              <a:t>No need to introduce new services every time a new interface is added. Instead, we can leverage existing generic services</a:t>
            </a:r>
            <a:endParaRPr lang="en-US" sz="1600" dirty="0">
              <a:ea typeface="+mn-ea"/>
            </a:endParaRPr>
          </a:p>
          <a:p>
            <a:pPr marL="342900" indent="-342900"/>
            <a:r>
              <a:rPr lang="en-US" dirty="0" smtClean="0"/>
              <a:t>Simplicity: Fair</a:t>
            </a:r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717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Introduction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50874" y="881035"/>
            <a:ext cx="8063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This discussion paper evaluates various service based PCF architectures as follows:</a:t>
            </a: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Services are first determined by grouping cohesive functionality</a:t>
            </a: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Grouping can be done at various granularity levels resulting in multiple alternatives</a:t>
            </a: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Architecture alternatives are expanded and validated based on call flows</a:t>
            </a: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Alternatives are compared based on various criteria </a:t>
            </a:r>
          </a:p>
        </p:txBody>
      </p:sp>
    </p:spTree>
    <p:extLst>
      <p:ext uri="{BB962C8B-B14F-4D97-AF65-F5344CB8AC3E}">
        <p14:creationId xmlns:p14="http://schemas.microsoft.com/office/powerpoint/2010/main" val="1685937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Approach #3</a:t>
            </a:r>
            <a:br>
              <a:rPr lang="en-US" dirty="0" smtClean="0"/>
            </a:br>
            <a:r>
              <a:rPr lang="en-US" dirty="0" smtClean="0"/>
              <a:t>Low level functional services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58250" y="5200650"/>
            <a:ext cx="285750" cy="136525"/>
          </a:xfrm>
          <a:prstGeom prst="rect">
            <a:avLst/>
          </a:prstGeom>
        </p:spPr>
        <p:txBody>
          <a:bodyPr/>
          <a:lstStyle/>
          <a:p>
            <a:fld id="{C51EAA63-D034-42AE-91FA-B13B9518C7BE}" type="slidenum">
              <a:rPr lang="en-US" smtClean="0">
                <a:solidFill>
                  <a:srgbClr val="FFFFFF"/>
                </a:solidFill>
              </a:rPr>
              <a:pPr/>
              <a:t>20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21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71974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Approach #3 - Architecture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15520" y="789706"/>
            <a:ext cx="3031957" cy="19284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49462" y="1399196"/>
            <a:ext cx="1997918" cy="12444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752154" y="3459811"/>
            <a:ext cx="3311327" cy="7529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35465" y="3599733"/>
            <a:ext cx="2452324" cy="61303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MF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11866" y="637687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977863" y="3026349"/>
            <a:ext cx="1003777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Listener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18131" y="3201947"/>
            <a:ext cx="1021963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Mobility Listener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20930" y="2425357"/>
            <a:ext cx="872937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TS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82781" y="3066907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486257" y="1685011"/>
            <a:ext cx="1088620" cy="433137"/>
          </a:xfrm>
          <a:prstGeom prst="round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38779" y="61749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Traffic Steering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34635" y="633856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Charging Service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145127" y="62213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328451" y="2437043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270205" y="2433135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Charging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196328" y="2429229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956103" y="3043632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820904" y="3459811"/>
            <a:ext cx="3242577" cy="2911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Enforcement Service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509368" y="1162386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621767" y="1139111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392450" y="3221978"/>
            <a:ext cx="90658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Mobility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Policy 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235465" y="3608689"/>
            <a:ext cx="2393659" cy="31511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 Enforcement Service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748" y="748642"/>
            <a:ext cx="3455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PCF </a:t>
            </a:r>
            <a:r>
              <a:rPr lang="en-US" sz="1600" dirty="0" smtClean="0"/>
              <a:t>provides a service per functional construct (</a:t>
            </a:r>
            <a:r>
              <a:rPr lang="en-US" sz="1600" dirty="0" err="1" smtClean="0"/>
              <a:t>QoS</a:t>
            </a:r>
            <a:r>
              <a:rPr lang="en-US" sz="1600" dirty="0" smtClean="0"/>
              <a:t>, Charging, Usage Monitoring, </a:t>
            </a:r>
            <a:r>
              <a:rPr lang="en-US" sz="1600" dirty="0" err="1" smtClean="0"/>
              <a:t>etc</a:t>
            </a:r>
            <a:r>
              <a:rPr lang="en-US" sz="1600" dirty="0" smtClean="0"/>
              <a:t>)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PCF </a:t>
            </a:r>
            <a:r>
              <a:rPr lang="en-US" sz="1600" dirty="0" smtClean="0"/>
              <a:t>publishes/pushes decisions per specific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PCF publishes notifications based on clients’ subscriptions to specific service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Clients of the PCF have to request each service by interacting with each PCF service endpoint separately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69510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1240890" y="556887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28238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session establishment (approach 3)</a:t>
            </a:r>
            <a:endParaRPr lang="en-US" dirty="0"/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 flipH="1">
            <a:off x="2124433" y="1227016"/>
            <a:ext cx="18620" cy="3393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1558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6265" y="1669098"/>
            <a:ext cx="1587330" cy="1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443784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session request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3595" y="1842547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GetQoSDecision</a:t>
            </a:r>
            <a:endParaRPr lang="en-US" sz="1200" dirty="0" smtClean="0"/>
          </a:p>
          <a:p>
            <a:r>
              <a:rPr lang="en-US" sz="1200" dirty="0" smtClean="0"/>
              <a:t>(User Id, RAN/PDU context)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2844499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2653663"/>
            <a:ext cx="3760307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200" dirty="0" err="1" smtClean="0"/>
              <a:t>QoSDecisionResp</a:t>
            </a:r>
            <a:r>
              <a:rPr lang="en-US" sz="1200" dirty="0" smtClean="0"/>
              <a:t>(context id, list of </a:t>
            </a:r>
            <a:r>
              <a:rPr lang="en-US" sz="1200" dirty="0" err="1" smtClean="0"/>
              <a:t>QoS</a:t>
            </a:r>
            <a:r>
              <a:rPr lang="en-US" sz="1200" dirty="0" smtClean="0"/>
              <a:t> decisions, event triggers)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656161" y="4521399"/>
            <a:ext cx="1466596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46696" y="4333224"/>
            <a:ext cx="1314720" cy="7375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answer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688300"/>
            <a:ext cx="878804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Context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 flipH="1">
            <a:off x="7845278" y="1265814"/>
            <a:ext cx="50116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2578100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382171" y="2389989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881994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Context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339842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3271183"/>
            <a:ext cx="1266620" cy="11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23786" y="3171943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 (context id, decision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765829" y="2052331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2297723" y="3590355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602875" y="3421348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GetChargingDecision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801607" y="9507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2275995" y="13838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688123" y="798304"/>
            <a:ext cx="909860" cy="428712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5950597" y="9507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819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6366127" y="13082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2293815" y="4128613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598975" y="3888717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…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 flipV="1">
            <a:off x="2289907" y="4340081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598975" y="4162242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GetTrafficSteeringDecision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sp>
        <p:nvSpPr>
          <p:cNvPr id="39" name="Flowchart: Process 38"/>
          <p:cNvSpPr/>
          <p:nvPr/>
        </p:nvSpPr>
        <p:spPr>
          <a:xfrm>
            <a:off x="5934104" y="3634338"/>
            <a:ext cx="1017078" cy="218492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6365289" y="4048937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405395" y="3874096"/>
            <a:ext cx="161299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SaveChargingDecision</a:t>
            </a:r>
            <a:r>
              <a:rPr lang="en-US" sz="12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791453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1240890" y="548813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51941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client initiated update (approach 3)</a:t>
            </a:r>
            <a:endParaRPr lang="en-US" dirty="0"/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6265" y="1661024"/>
            <a:ext cx="1587330" cy="1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435710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session update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9566" y="2174520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54846" y="1990768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GetUpdatedQoSDecision</a:t>
            </a:r>
            <a:r>
              <a:rPr lang="en-US" sz="1200" dirty="0" smtClean="0"/>
              <a:t>(context id, event triggers/data)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3257545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87245" y="3051910"/>
            <a:ext cx="2838871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200" dirty="0" err="1" smtClean="0"/>
              <a:t>QoSDecisionResp</a:t>
            </a:r>
            <a:r>
              <a:rPr lang="en-US" sz="1200" dirty="0" smtClean="0"/>
              <a:t> (decision context id, list of decisions)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656161" y="4588705"/>
            <a:ext cx="1466596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91989" y="4405983"/>
            <a:ext cx="1314720" cy="7375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answer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680226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Context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7844441" y="1257740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2327616"/>
            <a:ext cx="1631551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377354" y="2137347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GetQoSDecision</a:t>
            </a:r>
            <a:endParaRPr lang="en-US" sz="1200" dirty="0" smtClean="0"/>
          </a:p>
          <a:p>
            <a:pPr algn="l"/>
            <a:r>
              <a:rPr lang="en-US" sz="1200" dirty="0" smtClean="0"/>
              <a:t>(context id)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858549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Context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316397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3680507"/>
            <a:ext cx="1235359" cy="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184709" y="3488755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endParaRPr lang="en-US" sz="1200" dirty="0" smtClean="0"/>
          </a:p>
          <a:p>
            <a:pPr algn="l"/>
            <a:r>
              <a:rPr lang="en-US" sz="1200" dirty="0" smtClean="0"/>
              <a:t>(context id, decision info)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2138108" y="1891323"/>
            <a:ext cx="1175615" cy="10419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242275" y="1711473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GetQoSDecision</a:t>
            </a:r>
            <a:r>
              <a:rPr lang="en-US" sz="1200" dirty="0" smtClean="0"/>
              <a:t>()</a:t>
            </a:r>
          </a:p>
        </p:txBody>
      </p:sp>
      <p:sp>
        <p:nvSpPr>
          <p:cNvPr id="57" name="Flowchart: Process 56"/>
          <p:cNvSpPr/>
          <p:nvPr/>
        </p:nvSpPr>
        <p:spPr>
          <a:xfrm>
            <a:off x="5798197" y="2549546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6210166" y="3138207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348188" y="2934466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 ()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1801607" y="942629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649207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275995" y="13757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5950597" y="9426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6366127" y="14101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2289908" y="4095242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95060" y="3897883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GetUpdatedChargingDecision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2293815" y="4271092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598975" y="4073728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…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2289907" y="4525092"/>
            <a:ext cx="4064000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598975" y="4347253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GetUpdatedTrafficSteeringDecision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</p:spTree>
    <p:extLst>
      <p:ext uri="{BB962C8B-B14F-4D97-AF65-F5344CB8AC3E}">
        <p14:creationId xmlns:p14="http://schemas.microsoft.com/office/powerpoint/2010/main" val="1734557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678960" y="548813"/>
            <a:ext cx="3924301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7" y="651941"/>
            <a:ext cx="3726765" cy="8128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server initiated update (approach 3)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87278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1561666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1375" y="1902719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QoSDecisionUpdate</a:t>
            </a:r>
            <a:r>
              <a:rPr lang="en-US" sz="1200" dirty="0" smtClean="0"/>
              <a:t> (</a:t>
            </a:r>
          </a:p>
          <a:p>
            <a:r>
              <a:rPr lang="en-US" sz="1200" dirty="0" smtClean="0"/>
              <a:t>decision context id, list of decisions, event triggers)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8035594" y="74466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424043" y="132217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Magnetic Disk 39"/>
          <p:cNvSpPr/>
          <p:nvPr/>
        </p:nvSpPr>
        <p:spPr>
          <a:xfrm>
            <a:off x="2155950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2613798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4" idx="2"/>
          </p:cNvCxnSpPr>
          <p:nvPr/>
        </p:nvCxnSpPr>
        <p:spPr>
          <a:xfrm>
            <a:off x="7306500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97449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0570" y="2103120"/>
            <a:ext cx="35259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2020" y="1532847"/>
            <a:ext cx="3598779" cy="25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update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13798" y="2751346"/>
            <a:ext cx="11667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757274" y="2345880"/>
            <a:ext cx="2887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SaveQoSDecision</a:t>
            </a:r>
            <a:r>
              <a:rPr lang="en-US" sz="1200" dirty="0" smtClean="0"/>
              <a:t>(</a:t>
            </a:r>
            <a:r>
              <a:rPr lang="en-US" altLang="zh-CN" sz="1200" dirty="0" smtClean="0"/>
              <a:t>context id, decision info</a:t>
            </a:r>
            <a:r>
              <a:rPr lang="en-US" sz="1200" dirty="0" smtClean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80570" y="3224704"/>
            <a:ext cx="3525930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44174" y="2984071"/>
            <a:ext cx="26713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QoSDecisionUpdateResp</a:t>
            </a:r>
            <a:r>
              <a:rPr lang="en-US" sz="1200" dirty="0" smtClean="0"/>
              <a:t>(acknowledge, </a:t>
            </a:r>
          </a:p>
          <a:p>
            <a:r>
              <a:rPr lang="en-US" sz="1200" dirty="0" smtClean="0"/>
              <a:t>event triggers/data)</a:t>
            </a:r>
            <a:endParaRPr lang="en-US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289042" y="3516923"/>
            <a:ext cx="1143758" cy="20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337112" y="3316457"/>
            <a:ext cx="1345780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()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428389" y="944864"/>
            <a:ext cx="1009163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49849" y="13757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275989" y="792464"/>
            <a:ext cx="1009163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Listener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954585" y="4032738"/>
            <a:ext cx="3509107" cy="7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158094" y="3835360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ChargingDecisionUpdate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3942818" y="4228123"/>
            <a:ext cx="3536505" cy="1170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193270" y="4034655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…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915508" y="4478216"/>
            <a:ext cx="3548184" cy="2344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30747" y="4315991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TrafficSteeringDecisionUpdate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984512" y="9770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7458900" y="14101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6832112" y="8246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733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1240890" y="556887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150" y="95748"/>
            <a:ext cx="8694649" cy="321897"/>
          </a:xfrm>
        </p:spPr>
        <p:txBody>
          <a:bodyPr>
            <a:noAutofit/>
          </a:bodyPr>
          <a:lstStyle/>
          <a:p>
            <a:r>
              <a:rPr lang="en-US" altLang="zh-CN" sz="2800" dirty="0" err="1" smtClean="0"/>
              <a:t>Stateful</a:t>
            </a:r>
            <a:r>
              <a:rPr lang="en-US" altLang="zh-CN" sz="2800" dirty="0" smtClean="0"/>
              <a:t> application service authorization</a:t>
            </a:r>
            <a:r>
              <a:rPr lang="en-US" sz="2800" dirty="0" smtClean="0"/>
              <a:t> (approach 3)</a:t>
            </a:r>
            <a:endParaRPr lang="en-US" sz="2800" dirty="0"/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314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1558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123595" y="1842547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GetQoSDecision</a:t>
            </a:r>
            <a:r>
              <a:rPr lang="en-US" sz="1200" dirty="0" smtClean="0"/>
              <a:t>(User Id, IP addresses, AF context, Requested Decisions: </a:t>
            </a:r>
            <a:r>
              <a:rPr lang="en-US" sz="1200" dirty="0" err="1" smtClean="0"/>
              <a:t>QoS</a:t>
            </a:r>
            <a:r>
              <a:rPr lang="en-US" sz="1200" dirty="0" smtClean="0"/>
              <a:t>, Subscription)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2711821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2529631"/>
            <a:ext cx="3760307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DecisionQoSResp</a:t>
            </a:r>
            <a:r>
              <a:rPr lang="en-US" sz="1200" dirty="0" smtClean="0"/>
              <a:t>(acknowledge, </a:t>
            </a:r>
          </a:p>
          <a:p>
            <a:r>
              <a:rPr lang="en-US" sz="1200" dirty="0" smtClean="0"/>
              <a:t>decision context id, AF </a:t>
            </a:r>
            <a:r>
              <a:rPr lang="en-US" sz="1200" dirty="0" err="1" smtClean="0"/>
              <a:t>QoS</a:t>
            </a:r>
            <a:r>
              <a:rPr lang="en-US" sz="1200" dirty="0" smtClean="0"/>
              <a:t> decision, information of events)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688300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7844441" y="1265814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2558374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382171" y="2316389"/>
            <a:ext cx="1362542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3065835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523683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3237486"/>
            <a:ext cx="1434686" cy="74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23786" y="3053569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(context id, decision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765829" y="1985379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1801607" y="9507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275995" y="13838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950597" y="9507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819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6366127" y="1308214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2255265" y="3552404"/>
            <a:ext cx="4105075" cy="190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361670" y="3374116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GetSponsorDataDecision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257678" y="3754705"/>
            <a:ext cx="4078386" cy="80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61583" y="3589595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39" name="Right Arrow 38"/>
          <p:cNvSpPr/>
          <p:nvPr/>
        </p:nvSpPr>
        <p:spPr>
          <a:xfrm>
            <a:off x="530398" y="1516627"/>
            <a:ext cx="1540148" cy="346880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n-US" sz="16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Flowchart: Process 47"/>
          <p:cNvSpPr/>
          <p:nvPr/>
        </p:nvSpPr>
        <p:spPr>
          <a:xfrm>
            <a:off x="246150" y="4151283"/>
            <a:ext cx="2153731" cy="238971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Continue AF service procedure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39004" y="1579131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AF session request</a:t>
            </a:r>
          </a:p>
        </p:txBody>
      </p:sp>
    </p:spTree>
    <p:extLst>
      <p:ext uri="{BB962C8B-B14F-4D97-AF65-F5344CB8AC3E}">
        <p14:creationId xmlns:p14="http://schemas.microsoft.com/office/powerpoint/2010/main" val="3791453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678961" y="548813"/>
            <a:ext cx="3771658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228006" y="611481"/>
            <a:ext cx="3544308" cy="8128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Application notification</a:t>
            </a:r>
            <a:r>
              <a:rPr lang="en-US" dirty="0" smtClean="0"/>
              <a:t> (approach 3)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98197" y="79022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87278" y="790229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 Service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1561666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1374" y="1894627"/>
            <a:ext cx="4242367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QoSDecisionUpdate</a:t>
            </a:r>
            <a:r>
              <a:rPr lang="en-US" sz="1200" dirty="0" smtClean="0"/>
              <a:t>(</a:t>
            </a:r>
          </a:p>
          <a:p>
            <a:r>
              <a:rPr lang="en-US" sz="1200" dirty="0" smtClean="0"/>
              <a:t>decision context id, </a:t>
            </a:r>
            <a:r>
              <a:rPr lang="en-US" altLang="zh-CN" sz="1200" dirty="0" smtClean="0"/>
              <a:t>information of the events[Ex: deactivated SDF])</a:t>
            </a:r>
            <a:endParaRPr lang="en-US" sz="1200" dirty="0" smtClean="0"/>
          </a:p>
        </p:txBody>
      </p:sp>
      <p:sp>
        <p:nvSpPr>
          <p:cNvPr id="31" name="Flowchart: Magnetic Disk 30"/>
          <p:cNvSpPr/>
          <p:nvPr/>
        </p:nvSpPr>
        <p:spPr>
          <a:xfrm>
            <a:off x="7933999" y="713401"/>
            <a:ext cx="776897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Decision Contexts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>
            <a:off x="8322448" y="1290915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Magnetic Disk 39"/>
          <p:cNvSpPr/>
          <p:nvPr/>
        </p:nvSpPr>
        <p:spPr>
          <a:xfrm>
            <a:off x="2155950" y="727569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 Decision </a:t>
            </a:r>
            <a:r>
              <a:rPr lang="en-US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ontexts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2613798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275989" y="792464"/>
            <a:ext cx="1061342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</a:t>
            </a: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cxnSp>
        <p:nvCxnSpPr>
          <p:cNvPr id="37" name="Straight Connector 36"/>
          <p:cNvCxnSpPr>
            <a:stCxn id="34" idx="2"/>
          </p:cNvCxnSpPr>
          <p:nvPr/>
        </p:nvCxnSpPr>
        <p:spPr>
          <a:xfrm>
            <a:off x="7306500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97449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0570" y="2103120"/>
            <a:ext cx="35259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42020" y="1532847"/>
            <a:ext cx="3598779" cy="25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Application notification (ex: SDF Deactivation)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13798" y="2751346"/>
            <a:ext cx="11667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757274" y="2345880"/>
            <a:ext cx="2887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SaveQoSDecision</a:t>
            </a:r>
            <a:r>
              <a:rPr lang="en-US" sz="1200" dirty="0" smtClean="0"/>
              <a:t>(</a:t>
            </a:r>
            <a:r>
              <a:rPr lang="en-US" altLang="zh-CN" sz="1200" dirty="0" smtClean="0"/>
              <a:t>context id, decision info</a:t>
            </a:r>
            <a:r>
              <a:rPr lang="en-US" sz="1200" dirty="0" smtClean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80570" y="3224704"/>
            <a:ext cx="3525930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44174" y="2984071"/>
            <a:ext cx="26440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QoSDecisionUpdateResp</a:t>
            </a:r>
            <a:r>
              <a:rPr lang="en-US" sz="1200" dirty="0" smtClean="0"/>
              <a:t>(acknowledge)</a:t>
            </a:r>
            <a:endParaRPr lang="en-US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289042" y="3530679"/>
            <a:ext cx="1032568" cy="7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337112" y="3316457"/>
            <a:ext cx="1305181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SaveQoSDecision</a:t>
            </a:r>
            <a:r>
              <a:rPr lang="en-US" sz="1200" dirty="0" smtClean="0"/>
              <a:t>()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984512" y="9770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832112" y="824603"/>
            <a:ext cx="948776" cy="433137"/>
          </a:xfrm>
          <a:prstGeom prst="roundRect">
            <a:avLst/>
          </a:prstGeom>
          <a:solidFill>
            <a:srgbClr val="0070C0"/>
          </a:solidFill>
          <a:ln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OoS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7458900" y="14101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795165" y="3892268"/>
            <a:ext cx="3657595" cy="323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028625" y="3722072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SponsorDataDecisionUpdate</a:t>
            </a:r>
            <a:r>
              <a:rPr lang="en-US" sz="1200" b="1" dirty="0" smtClean="0">
                <a:solidFill>
                  <a:srgbClr val="FF0000"/>
                </a:solidFill>
              </a:rPr>
              <a:t>(…)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3810001" y="4222694"/>
            <a:ext cx="3625227" cy="24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030085" y="4025215"/>
            <a:ext cx="3243034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15733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approach #3 vs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671" y="831113"/>
            <a:ext cx="8347065" cy="3314700"/>
          </a:xfrm>
        </p:spPr>
        <p:txBody>
          <a:bodyPr>
            <a:normAutofit/>
          </a:bodyPr>
          <a:lstStyle/>
          <a:p>
            <a:pPr marL="342900" indent="-342900"/>
            <a:r>
              <a:rPr lang="en-US" dirty="0" smtClean="0"/>
              <a:t>Efficiency: Poor on runtime, Fair on design time</a:t>
            </a:r>
          </a:p>
          <a:p>
            <a:pPr marL="642938" lvl="1" indent="-342900"/>
            <a:r>
              <a:rPr lang="en-US" sz="1800" dirty="0" smtClean="0"/>
              <a:t>Runtime:</a:t>
            </a:r>
          </a:p>
          <a:p>
            <a:pPr marL="742851" lvl="1" defTabSz="914202" latinLnBrk="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a typeface="+mn-ea"/>
              </a:rPr>
              <a:t>Too many API calls to get one procedure to complete</a:t>
            </a:r>
          </a:p>
          <a:p>
            <a:pPr marL="642938" lvl="1" indent="-342900"/>
            <a:r>
              <a:rPr lang="en-US" sz="1800" dirty="0" smtClean="0"/>
              <a:t>Design time:</a:t>
            </a:r>
          </a:p>
          <a:p>
            <a:pPr marL="742851" lvl="1" defTabSz="914202" latinLnBrk="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a typeface="+mn-ea"/>
              </a:rPr>
              <a:t>Separation of concerns is a positive. At the same time, the granularity of services is too fine</a:t>
            </a:r>
          </a:p>
          <a:p>
            <a:pPr marL="342900" indent="-342900"/>
            <a:r>
              <a:rPr lang="en-US" dirty="0" smtClean="0"/>
              <a:t>Extensibility: Good </a:t>
            </a:r>
            <a:endParaRPr lang="en-US" dirty="0"/>
          </a:p>
          <a:p>
            <a:pPr marL="742851" lvl="1" defTabSz="914202" latinLnBrk="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a typeface="+mn-ea"/>
              </a:rPr>
              <a:t>Changes to a functional area can be confined to a specific service</a:t>
            </a:r>
          </a:p>
          <a:p>
            <a:pPr marL="342900" indent="-342900"/>
            <a:r>
              <a:rPr lang="en-US" dirty="0" smtClean="0"/>
              <a:t>Simplicity: Poor</a:t>
            </a:r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81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7577" y="2981869"/>
            <a:ext cx="80630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</a:rPr>
              <a:t>Approach #2</a:t>
            </a:r>
            <a:r>
              <a:rPr lang="en-US" dirty="0" smtClean="0">
                <a:latin typeface="Calibri" panose="020F0502020204030204" pitchFamily="34" charset="0"/>
              </a:rPr>
              <a:t> is the recommended approach </a:t>
            </a:r>
          </a:p>
          <a:p>
            <a:pPr marL="914301" lvl="1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It enables re-use of common functionality across various policy decision clients and reduces duplication</a:t>
            </a:r>
          </a:p>
          <a:p>
            <a:pPr marL="914301" lvl="1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It allows separation of concerns across functional areas by utilizing decision categories/sub-categories</a:t>
            </a:r>
          </a:p>
          <a:p>
            <a:pPr marL="914301" lvl="1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It’s runtime and design time efficient</a:t>
            </a:r>
          </a:p>
          <a:p>
            <a:pPr marL="914301" lvl="1" indent="-457200">
              <a:buFont typeface="Arial" panose="020B0604020202020204" pitchFamily="34" charset="0"/>
              <a:buChar char="•"/>
            </a:pPr>
            <a:endParaRPr lang="en-US" sz="2400" dirty="0" smtClean="0">
              <a:latin typeface="Calibri" panose="020F0502020204030204" pitchFamily="34" charset="0"/>
            </a:endParaRPr>
          </a:p>
          <a:p>
            <a:pPr marL="914301" lvl="1" indent="-457200">
              <a:buFont typeface="Arial" panose="020B0604020202020204" pitchFamily="34" charset="0"/>
              <a:buChar char="•"/>
            </a:pPr>
            <a:endParaRPr lang="en-US" sz="2400" dirty="0" smtClean="0">
              <a:latin typeface="Calibri" panose="020F0502020204030204" pitchFamily="34" charset="0"/>
            </a:endParaRPr>
          </a:p>
          <a:p>
            <a:pPr marL="914301" lvl="1" indent="-457200">
              <a:buFont typeface="Arial" panose="020B0604020202020204" pitchFamily="34" charset="0"/>
              <a:buChar char="•"/>
            </a:pPr>
            <a:endParaRPr lang="en-US" sz="2400" dirty="0" smtClean="0">
              <a:latin typeface="Calibri" panose="020F050202020403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826706"/>
              </p:ext>
            </p:extLst>
          </p:nvPr>
        </p:nvGraphicFramePr>
        <p:xfrm>
          <a:off x="751366" y="836427"/>
          <a:ext cx="7421527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927"/>
                <a:gridCol w="1823337"/>
                <a:gridCol w="1518115"/>
                <a:gridCol w="1840148"/>
              </a:tblGrid>
              <a:tr h="3222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Approach</a:t>
                      </a:r>
                      <a:r>
                        <a:rPr lang="en-US" baseline="0" dirty="0" smtClean="0">
                          <a:solidFill>
                            <a:srgbClr val="FFC000"/>
                          </a:solidFill>
                        </a:rPr>
                        <a:t> 1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Approach</a:t>
                      </a:r>
                      <a:r>
                        <a:rPr lang="en-US" sz="1800" b="1" baseline="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2</a:t>
                      </a:r>
                      <a:endParaRPr lang="en-US" sz="18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1414"/>
                          </a:solidFill>
                        </a:rPr>
                        <a:t>Approach</a:t>
                      </a:r>
                      <a:r>
                        <a:rPr lang="en-US" baseline="0" dirty="0" smtClean="0">
                          <a:solidFill>
                            <a:srgbClr val="FF1414"/>
                          </a:solidFill>
                        </a:rPr>
                        <a:t> 3</a:t>
                      </a:r>
                      <a:endParaRPr lang="en-US" dirty="0">
                        <a:solidFill>
                          <a:srgbClr val="FF1414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 (runtime)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Poor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 (design)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Extensibility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Simplicity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Poor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256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201613"/>
            <a:ext cx="8132762" cy="35550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826333"/>
            <a:ext cx="8347065" cy="3314700"/>
          </a:xfrm>
        </p:spPr>
        <p:txBody>
          <a:bodyPr/>
          <a:lstStyle/>
          <a:p>
            <a:r>
              <a:rPr lang="en-US" sz="2000" dirty="0" smtClean="0"/>
              <a:t>Approach #1: PCF exposing a service per interface, as follows:</a:t>
            </a:r>
          </a:p>
          <a:p>
            <a:pPr lvl="1"/>
            <a:r>
              <a:rPr lang="en-US" sz="1600" dirty="0" smtClean="0"/>
              <a:t>AM service, SM service, AF service, RCAF service, etc.</a:t>
            </a:r>
          </a:p>
          <a:p>
            <a:pPr marL="285750" lvl="1" indent="0">
              <a:buNone/>
            </a:pPr>
            <a:endParaRPr lang="en-US" sz="1600" dirty="0" smtClean="0"/>
          </a:p>
          <a:p>
            <a:r>
              <a:rPr lang="en-US" sz="2000" dirty="0" smtClean="0"/>
              <a:t>Approach #2: PCF exposing high level functional services</a:t>
            </a:r>
          </a:p>
          <a:p>
            <a:pPr lvl="1"/>
            <a:r>
              <a:rPr lang="en-US" sz="1600" dirty="0"/>
              <a:t>Policy Decision Service (e.g. used by SM, AM to get policy decisions from the PCF)</a:t>
            </a:r>
          </a:p>
          <a:p>
            <a:pPr lvl="1"/>
            <a:r>
              <a:rPr lang="en-US" sz="1600" dirty="0" smtClean="0"/>
              <a:t>Decision </a:t>
            </a:r>
            <a:r>
              <a:rPr lang="en-US" sz="1600" dirty="0"/>
              <a:t>Publish Service (e.g. policy rules published by PCF)</a:t>
            </a:r>
          </a:p>
          <a:p>
            <a:pPr marL="642938" lvl="1" indent="-342900">
              <a:buFont typeface="+mj-lt"/>
              <a:buAutoNum type="arabicPeriod"/>
            </a:pPr>
            <a:endParaRPr lang="en-US" sz="1600" dirty="0"/>
          </a:p>
          <a:p>
            <a:r>
              <a:rPr lang="en-US" sz="2000" dirty="0" smtClean="0"/>
              <a:t>Approach #3: PCF exposing low level functional services, as follows:</a:t>
            </a:r>
          </a:p>
          <a:p>
            <a:pPr lvl="1"/>
            <a:r>
              <a:rPr lang="en-US" sz="1600" dirty="0" err="1"/>
              <a:t>QoS</a:t>
            </a:r>
            <a:r>
              <a:rPr lang="en-US" sz="1600" dirty="0"/>
              <a:t>, Charging, Application Detection, Usage Management, Mobility, Traffic Steering, etc.</a:t>
            </a:r>
          </a:p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36561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201613"/>
            <a:ext cx="8132762" cy="35550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Approaches’ evaluation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880023"/>
            <a:ext cx="8347065" cy="3123505"/>
          </a:xfrm>
        </p:spPr>
        <p:txBody>
          <a:bodyPr/>
          <a:lstStyle/>
          <a:p>
            <a:pPr marL="342900" indent="-342900"/>
            <a:r>
              <a:rPr lang="en-US" sz="2000" dirty="0" smtClean="0"/>
              <a:t>Efficiency</a:t>
            </a:r>
          </a:p>
          <a:p>
            <a:pPr marL="342900" indent="-342900"/>
            <a:r>
              <a:rPr lang="en-US" sz="2000" dirty="0" smtClean="0"/>
              <a:t>Extensibility </a:t>
            </a:r>
          </a:p>
          <a:p>
            <a:pPr marL="642938" lvl="1" indent="-342900"/>
            <a:r>
              <a:rPr lang="en-US" sz="1600" dirty="0" smtClean="0"/>
              <a:t>Easily extending existing functionality (e.g. adding new </a:t>
            </a:r>
            <a:r>
              <a:rPr lang="en-US" sz="1600" dirty="0" err="1" smtClean="0"/>
              <a:t>QoS</a:t>
            </a:r>
            <a:r>
              <a:rPr lang="en-US" sz="1600" dirty="0" smtClean="0"/>
              <a:t> functionality)</a:t>
            </a:r>
          </a:p>
          <a:p>
            <a:pPr marL="642938" lvl="1" indent="-342900"/>
            <a:r>
              <a:rPr lang="en-US" sz="1600" dirty="0" smtClean="0"/>
              <a:t>Introducing new services (e.g. traffic steering) with minimal impact to existing services</a:t>
            </a:r>
          </a:p>
          <a:p>
            <a:pPr marL="642938" lvl="1" indent="-342900"/>
            <a:r>
              <a:rPr lang="en-US" sz="1600" dirty="0" smtClean="0"/>
              <a:t>Backward/forward compatibility</a:t>
            </a:r>
          </a:p>
          <a:p>
            <a:pPr marL="342900" indent="-342900"/>
            <a:r>
              <a:rPr lang="en-US" sz="2000" dirty="0" smtClean="0"/>
              <a:t>Simplicity</a:t>
            </a:r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94931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201613"/>
            <a:ext cx="8132762" cy="35550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Evaluated Call 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148" y="901960"/>
            <a:ext cx="8347065" cy="3314700"/>
          </a:xfrm>
        </p:spPr>
        <p:txBody>
          <a:bodyPr/>
          <a:lstStyle/>
          <a:p>
            <a:r>
              <a:rPr lang="en-US" sz="1800" dirty="0" smtClean="0"/>
              <a:t>PDU session establishment </a:t>
            </a:r>
          </a:p>
          <a:p>
            <a:r>
              <a:rPr lang="en-US" sz="1800" dirty="0" smtClean="0"/>
              <a:t>PDU client initiated session update</a:t>
            </a:r>
          </a:p>
          <a:p>
            <a:r>
              <a:rPr lang="en-US" sz="1800" dirty="0" smtClean="0"/>
              <a:t>PDU server initiated session update</a:t>
            </a:r>
          </a:p>
          <a:p>
            <a:r>
              <a:rPr lang="en-US" sz="1800" dirty="0" err="1" smtClean="0"/>
              <a:t>Stateful</a:t>
            </a:r>
            <a:r>
              <a:rPr lang="en-US" sz="1800" dirty="0" smtClean="0"/>
              <a:t> application service authorization (e.g. equivalent to Rx AAR)</a:t>
            </a:r>
          </a:p>
          <a:p>
            <a:r>
              <a:rPr lang="en-US" sz="1800" dirty="0" smtClean="0"/>
              <a:t>Application notification (e.g. equivalent to Rx RAR)</a:t>
            </a:r>
          </a:p>
        </p:txBody>
      </p:sp>
    </p:spTree>
    <p:extLst>
      <p:ext uri="{BB962C8B-B14F-4D97-AF65-F5344CB8AC3E}">
        <p14:creationId xmlns:p14="http://schemas.microsoft.com/office/powerpoint/2010/main" val="3630473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Approach #1</a:t>
            </a:r>
            <a:br>
              <a:rPr lang="en-US" dirty="0" smtClean="0"/>
            </a:br>
            <a:r>
              <a:rPr lang="en-US" dirty="0" smtClean="0"/>
              <a:t>Interface based services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58250" y="5200650"/>
            <a:ext cx="285750" cy="136525"/>
          </a:xfrm>
          <a:prstGeom prst="rect">
            <a:avLst/>
          </a:prstGeom>
        </p:spPr>
        <p:txBody>
          <a:bodyPr/>
          <a:lstStyle/>
          <a:p>
            <a:fld id="{C51EAA63-D034-42AE-91FA-B13B9518C7BE}" type="slidenum">
              <a:rPr lang="en-US" smtClean="0">
                <a:solidFill>
                  <a:srgbClr val="FFFFFF"/>
                </a:solidFill>
              </a:rPr>
              <a:pPr/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51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18" y="11549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Approach#1 - Architecture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013716" y="619426"/>
            <a:ext cx="3031957" cy="225102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15456" y="655809"/>
            <a:ext cx="1340661" cy="140628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782444" y="3720765"/>
            <a:ext cx="2461316" cy="7529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588505" y="3720765"/>
            <a:ext cx="2577357" cy="83538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MF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97349" y="852715"/>
            <a:ext cx="884972" cy="37058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 Service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023414" y="3318566"/>
            <a:ext cx="1003777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Listener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25414" y="3334140"/>
            <a:ext cx="1003777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 Policy Listener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73804" y="2506513"/>
            <a:ext cx="902995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13070" y="3327861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06213" y="813476"/>
            <a:ext cx="877004" cy="4444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79493" y="1321220"/>
            <a:ext cx="877005" cy="567826"/>
          </a:xfrm>
          <a:prstGeom prst="round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Consumer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851194" y="3720765"/>
            <a:ext cx="2255062" cy="2911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Enforcement Service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975192" y="247213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Service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634823" y="1956179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 Policy Service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586616" y="1321220"/>
            <a:ext cx="929150" cy="56782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 Notification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40304" y="3732210"/>
            <a:ext cx="2255062" cy="2911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 Enforcement Service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808471" y="3334140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946056" y="2489327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 Policy 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Straight Connector 14"/>
          <p:cNvCxnSpPr>
            <a:stCxn id="13" idx="3"/>
            <a:endCxn id="8" idx="1"/>
          </p:cNvCxnSpPr>
          <p:nvPr/>
        </p:nvCxnSpPr>
        <p:spPr>
          <a:xfrm>
            <a:off x="5383217" y="1035722"/>
            <a:ext cx="214132" cy="2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9" idx="1"/>
            <a:endCxn id="14" idx="3"/>
          </p:cNvCxnSpPr>
          <p:nvPr/>
        </p:nvCxnSpPr>
        <p:spPr>
          <a:xfrm flipH="1">
            <a:off x="5356498" y="1605133"/>
            <a:ext cx="2301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1" idx="0"/>
            <a:endCxn id="18" idx="1"/>
          </p:cNvCxnSpPr>
          <p:nvPr/>
        </p:nvCxnSpPr>
        <p:spPr>
          <a:xfrm flipV="1">
            <a:off x="4282859" y="2189935"/>
            <a:ext cx="1351964" cy="1144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0" idx="0"/>
            <a:endCxn id="22" idx="1"/>
          </p:cNvCxnSpPr>
          <p:nvPr/>
        </p:nvCxnSpPr>
        <p:spPr>
          <a:xfrm flipV="1">
            <a:off x="5327303" y="2705896"/>
            <a:ext cx="618753" cy="62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2" idx="0"/>
            <a:endCxn id="16" idx="2"/>
          </p:cNvCxnSpPr>
          <p:nvPr/>
        </p:nvCxnSpPr>
        <p:spPr>
          <a:xfrm flipV="1">
            <a:off x="7387458" y="2939650"/>
            <a:ext cx="4102" cy="3882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9" idx="0"/>
            <a:endCxn id="11" idx="2"/>
          </p:cNvCxnSpPr>
          <p:nvPr/>
        </p:nvCxnSpPr>
        <p:spPr>
          <a:xfrm flipH="1" flipV="1">
            <a:off x="8525302" y="2939650"/>
            <a:ext cx="1" cy="378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9602" y="900311"/>
            <a:ext cx="3512736" cy="3813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PCF </a:t>
            </a:r>
            <a:r>
              <a:rPr lang="en-US" sz="1400" dirty="0" smtClean="0"/>
              <a:t>provides </a:t>
            </a:r>
            <a:r>
              <a:rPr lang="en-US" sz="1400" dirty="0"/>
              <a:t>interface specific </a:t>
            </a:r>
            <a:r>
              <a:rPr lang="en-US" sz="1400" dirty="0" smtClean="0"/>
              <a:t>services (policy pull)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PCF publishes </a:t>
            </a:r>
            <a:r>
              <a:rPr lang="en-US" sz="1400" dirty="0"/>
              <a:t>interface specific </a:t>
            </a:r>
            <a:r>
              <a:rPr lang="en-US" sz="1400" dirty="0" smtClean="0"/>
              <a:t>policies (policy push)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PCF publishes interface specific notifications (e.g. similar to Rx RAR)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Clients requests policies from PCF based on interface specific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Clients (AM/SM) listen to interface specific policy pushes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Clients subscribe and get notified based on interface specific events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808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1240890" y="556887"/>
            <a:ext cx="3342963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177300" y="598777"/>
            <a:ext cx="3406224" cy="9772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28238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session establishment (approach 1)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66484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Service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12" idx="2"/>
          </p:cNvCxnSpPr>
          <p:nvPr/>
        </p:nvCxnSpPr>
        <p:spPr>
          <a:xfrm>
            <a:off x="2123595" y="12314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8" idx="2"/>
          </p:cNvCxnSpPr>
          <p:nvPr/>
        </p:nvCxnSpPr>
        <p:spPr>
          <a:xfrm>
            <a:off x="6081215" y="1265814"/>
            <a:ext cx="0" cy="327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6265" y="1669098"/>
            <a:ext cx="1587330" cy="1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443784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session establishment request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3595" y="1842547"/>
            <a:ext cx="39576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48875" y="1643165"/>
            <a:ext cx="315022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GetSMPolicies</a:t>
            </a:r>
            <a:r>
              <a:rPr lang="en-US" sz="1200" dirty="0" smtClean="0"/>
              <a:t> (User Id, RAN/PDU context)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2" y="3378200"/>
            <a:ext cx="3959293" cy="13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48875" y="3185083"/>
            <a:ext cx="2972425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SMPoliciesResponse</a:t>
            </a:r>
            <a:endParaRPr lang="en-US" sz="1200" dirty="0" smtClean="0"/>
          </a:p>
          <a:p>
            <a:r>
              <a:rPr lang="en-US" sz="1200" dirty="0" smtClean="0"/>
              <a:t>(context id, list of decisions, event triggers)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656161" y="4357284"/>
            <a:ext cx="1466596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07619" y="4130027"/>
            <a:ext cx="1314720" cy="7375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answer</a:t>
            </a:r>
          </a:p>
        </p:txBody>
      </p:sp>
      <p:sp>
        <p:nvSpPr>
          <p:cNvPr id="31" name="Flowchart: Magnetic Disk 30"/>
          <p:cNvSpPr/>
          <p:nvPr/>
        </p:nvSpPr>
        <p:spPr>
          <a:xfrm>
            <a:off x="7455992" y="688300"/>
            <a:ext cx="878804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Context</a:t>
            </a:r>
          </a:p>
        </p:txBody>
      </p:sp>
      <p:cxnSp>
        <p:nvCxnSpPr>
          <p:cNvPr id="32" name="Straight Connector 31"/>
          <p:cNvCxnSpPr>
            <a:stCxn id="31" idx="3"/>
          </p:cNvCxnSpPr>
          <p:nvPr/>
        </p:nvCxnSpPr>
        <p:spPr>
          <a:xfrm flipH="1">
            <a:off x="7845278" y="1265814"/>
            <a:ext cx="50116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081215" y="2895600"/>
            <a:ext cx="1814179" cy="2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181377" y="2669713"/>
            <a:ext cx="1800129" cy="2698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SaveSMPolicyContext</a:t>
            </a:r>
            <a:r>
              <a:rPr lang="en-US" sz="1200" dirty="0" smtClean="0"/>
              <a:t> ()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2717879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Context</a:t>
            </a:r>
          </a:p>
        </p:txBody>
      </p:sp>
      <p:cxnSp>
        <p:nvCxnSpPr>
          <p:cNvPr id="43" name="Straight Connector 42"/>
          <p:cNvCxnSpPr>
            <a:stCxn id="40" idx="3"/>
          </p:cNvCxnSpPr>
          <p:nvPr/>
        </p:nvCxnSpPr>
        <p:spPr>
          <a:xfrm>
            <a:off x="3175727" y="1333785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121922" y="4212168"/>
            <a:ext cx="109528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23786" y="4000333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Save SM Policy context </a:t>
            </a:r>
          </a:p>
          <a:p>
            <a:pPr algn="l"/>
            <a:r>
              <a:rPr lang="en-US" sz="1200" dirty="0" smtClean="0"/>
              <a:t>(context id, decision info)</a:t>
            </a:r>
          </a:p>
        </p:txBody>
      </p:sp>
      <p:sp>
        <p:nvSpPr>
          <p:cNvPr id="27" name="Flowchart: Process 26"/>
          <p:cNvSpPr/>
          <p:nvPr/>
        </p:nvSpPr>
        <p:spPr>
          <a:xfrm>
            <a:off x="5581646" y="2019679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707783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Listener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587262" y="798302"/>
            <a:ext cx="832736" cy="46751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Policy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880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1240890" y="556887"/>
            <a:ext cx="3342963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SMF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276558" y="660015"/>
            <a:ext cx="3306965" cy="91596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PCF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664847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Service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649207" y="798303"/>
            <a:ext cx="948776" cy="43313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Flowchart: Magnetic Disk 38"/>
          <p:cNvSpPr/>
          <p:nvPr/>
        </p:nvSpPr>
        <p:spPr>
          <a:xfrm>
            <a:off x="7455992" y="688300"/>
            <a:ext cx="878804" cy="577514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Context</a:t>
            </a:r>
          </a:p>
        </p:txBody>
      </p:sp>
      <p:sp>
        <p:nvSpPr>
          <p:cNvPr id="41" name="Flowchart: Magnetic Disk 40"/>
          <p:cNvSpPr/>
          <p:nvPr/>
        </p:nvSpPr>
        <p:spPr>
          <a:xfrm>
            <a:off x="2717879" y="735643"/>
            <a:ext cx="915695" cy="598142"/>
          </a:xfrm>
          <a:prstGeom prst="flowChartMagneticDisk">
            <a:avLst/>
          </a:prstGeom>
          <a:solidFill>
            <a:srgbClr val="B3B3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Context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707783" y="798303"/>
            <a:ext cx="832736" cy="4675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Policy Listener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587262" y="798302"/>
            <a:ext cx="832736" cy="46751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Policy Publisher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7" y="117013"/>
            <a:ext cx="8132762" cy="431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PDU client initiated update (approach 1)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123595" y="1223366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13727" y="1257740"/>
            <a:ext cx="838" cy="3388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6265" y="1661024"/>
            <a:ext cx="1587330" cy="1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6161" y="1435710"/>
            <a:ext cx="1347537" cy="39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session update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29566" y="2281490"/>
            <a:ext cx="4089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54846" y="2082108"/>
            <a:ext cx="3970235" cy="5087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GetUpdatedSMPolicies</a:t>
            </a:r>
            <a:r>
              <a:rPr lang="en-US" sz="1200" dirty="0" smtClean="0"/>
              <a:t>()</a:t>
            </a:r>
          </a:p>
          <a:p>
            <a:r>
              <a:rPr lang="en-US" sz="1200" dirty="0" smtClean="0"/>
              <a:t>(context id, RAN/PDU data, event triggers)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1920" y="3585775"/>
            <a:ext cx="40909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656161" y="4268290"/>
            <a:ext cx="1466596" cy="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23388" y="4079072"/>
            <a:ext cx="1314720" cy="3656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smtClean="0"/>
              <a:t>PDU answer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7844441" y="1257740"/>
            <a:ext cx="837" cy="3444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212889" y="2327616"/>
            <a:ext cx="1631551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377354" y="2137347"/>
            <a:ext cx="1667948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GetSMPolicyContext</a:t>
            </a:r>
            <a:endParaRPr lang="en-US" sz="1200" dirty="0" smtClean="0"/>
          </a:p>
          <a:p>
            <a:pPr algn="l"/>
            <a:r>
              <a:rPr lang="en-US" sz="1200" dirty="0" smtClean="0"/>
              <a:t>(context id)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3175727" y="1325711"/>
            <a:ext cx="41479" cy="3236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09626" y="4079072"/>
            <a:ext cx="1107580" cy="10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138108" y="1896582"/>
            <a:ext cx="1079098" cy="516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242274" y="1711473"/>
            <a:ext cx="1705949" cy="3245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GetSMPolicyContext</a:t>
            </a:r>
            <a:r>
              <a:rPr lang="en-US" sz="1200" dirty="0" smtClean="0"/>
              <a:t> ()</a:t>
            </a:r>
          </a:p>
        </p:txBody>
      </p:sp>
      <p:sp>
        <p:nvSpPr>
          <p:cNvPr id="57" name="Flowchart: Process 56"/>
          <p:cNvSpPr/>
          <p:nvPr/>
        </p:nvSpPr>
        <p:spPr>
          <a:xfrm>
            <a:off x="5798197" y="2713661"/>
            <a:ext cx="1017078" cy="302508"/>
          </a:xfrm>
          <a:prstGeom prst="flowChartProcess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r>
              <a:rPr lang="en-US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policies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6178906" y="3310137"/>
            <a:ext cx="163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325081" y="3096995"/>
            <a:ext cx="1720221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/>
              <a:t>SaveSMPolicyContext</a:t>
            </a:r>
            <a:r>
              <a:rPr lang="en-US" sz="1200" dirty="0"/>
              <a:t> ()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425075" y="3400983"/>
            <a:ext cx="2972425" cy="57751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 err="1" smtClean="0"/>
              <a:t>SMPoliciesResponse</a:t>
            </a:r>
            <a:endParaRPr lang="en-US" sz="1200" dirty="0" smtClean="0"/>
          </a:p>
          <a:p>
            <a:r>
              <a:rPr lang="en-US" sz="1200" dirty="0" smtClean="0"/>
              <a:t>(context id, list of decisions, event triggers)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204736" y="3892383"/>
            <a:ext cx="2748513" cy="5618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 err="1" smtClean="0"/>
              <a:t>SaveSMPolicy</a:t>
            </a:r>
            <a:r>
              <a:rPr lang="en-US" sz="1200" dirty="0" err="1"/>
              <a:t>C</a:t>
            </a:r>
            <a:r>
              <a:rPr lang="en-US" sz="1200" dirty="0" err="1" smtClean="0"/>
              <a:t>ontext</a:t>
            </a:r>
            <a:r>
              <a:rPr lang="en-US" sz="1200" dirty="0" smtClean="0"/>
              <a:t> </a:t>
            </a:r>
          </a:p>
          <a:p>
            <a:pPr algn="l"/>
            <a:r>
              <a:rPr lang="en-US" sz="1200" dirty="0" smtClean="0"/>
              <a:t>(context id, decision info)</a:t>
            </a:r>
          </a:p>
        </p:txBody>
      </p:sp>
    </p:spTree>
    <p:extLst>
      <p:ext uri="{BB962C8B-B14F-4D97-AF65-F5344CB8AC3E}">
        <p14:creationId xmlns:p14="http://schemas.microsoft.com/office/powerpoint/2010/main" val="2163217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racle 2012">
      <a:dk1>
        <a:sysClr val="windowText" lastClr="000000"/>
      </a:dk1>
      <a:lt1>
        <a:sysClr val="window" lastClr="FFFFFF"/>
      </a:lt1>
      <a:dk2>
        <a:srgbClr val="424545"/>
      </a:dk2>
      <a:lt2>
        <a:srgbClr val="A3A3A3"/>
      </a:lt2>
      <a:accent1>
        <a:srgbClr val="FF1414"/>
      </a:accent1>
      <a:accent2>
        <a:srgbClr val="E5E5E5"/>
      </a:accent2>
      <a:accent3>
        <a:srgbClr val="8BAAC3"/>
      </a:accent3>
      <a:accent4>
        <a:srgbClr val="5B6981"/>
      </a:accent4>
      <a:accent5>
        <a:srgbClr val="7D7369"/>
      </a:accent5>
      <a:accent6>
        <a:srgbClr val="786464"/>
      </a:accent6>
      <a:hlink>
        <a:srgbClr val="0000FF"/>
      </a:hlink>
      <a:folHlink>
        <a:srgbClr val="800080"/>
      </a:folHlink>
    </a:clrScheme>
    <a:fontScheme name="Oracle 20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tner xmlns="8ab2eac7-e5b8-404f-9d53-282044a940b2"/>
    <k81dcecd352344e08bcd1865548d847b xmlns="e504c6c1-9987-4486-8575-670bfa72e1f0">
      <Terms xmlns="http://schemas.microsoft.com/office/infopath/2007/PartnerControls">
        <TermInfo xmlns="http://schemas.microsoft.com/office/infopath/2007/PartnerControls">
          <TermName xmlns="http://schemas.microsoft.com/office/infopath/2007/PartnerControls">Palladion</TermName>
          <TermId xmlns="http://schemas.microsoft.com/office/infopath/2007/PartnerControls">3a8a0204-b3b9-4ef3-bf34-3b64bc5449e0</TermId>
        </TermInfo>
      </Terms>
    </k81dcecd352344e08bcd1865548d847b>
    <Internal_x0020_Only xmlns="8ab2eac7-e5b8-404f-9d53-282044a940b2">Internal Only</Internal_x0020_Only>
    <TaxCatchAll xmlns="e504c6c1-9987-4486-8575-670bfa72e1f0">
      <Value>384</Value>
      <Value>49</Value>
    </TaxCatchAll>
    <Competitor xmlns="8ab2eac7-e5b8-404f-9d53-282044a940b2"/>
    <ne071aa0bf4641c696b889c0b1fb9d43 xmlns="e504c6c1-9987-4486-8575-670bfa72e1f0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Enterprise Solutions</TermName>
          <TermId xmlns="http://schemas.microsoft.com/office/infopath/2007/PartnerControls">63a7e8d1-9b8d-4d8c-b5a6-b9852983960c</TermId>
        </TermInfo>
      </Terms>
    </ne071aa0bf4641c696b889c0b1fb9d43>
    <Expiration_x0020_Date0 xmlns="8ab2eac7-e5b8-404f-9d53-282044a940b2" xsi:nil="true"/>
    <ReportOwner xmlns="http://schemas.microsoft.com/sharepoint/v3">
      <UserInfo>
        <DisplayName>Carl Blume</DisplayName>
        <AccountId>284</AccountId>
        <AccountType/>
      </UserInfo>
    </ReportOwner>
    <Description0 xmlns="8ab2eac7-e5b8-404f-9d53-282044a940b2"/>
    <_dlc_DocId xmlns="e504c6c1-9987-4486-8575-670bfa72e1f0">XXXX-1096-2529</_dlc_DocId>
    <_dlc_DocIdUrl xmlns="e504c6c1-9987-4486-8575-670bfa72e1f0">
      <Url>https://sp.acmepacket.com/Marketing/_layouts/DocIdRedir.aspx?ID=XXXX-1096-2529</Url>
      <Description>XXXX-1096-2529</Description>
    </_dlc_DocIdUrl>
    <gc4276728243421bb3e3e990c0942020 xmlns="e504c6c1-9987-4486-8575-670bfa72e1f0">
      <Terms xmlns="http://schemas.microsoft.com/office/infopath/2007/PartnerControls"/>
    </gc4276728243421bb3e3e990c0942020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Sales Presentation" ma:contentTypeID="0x010100F3993B6A6E2F404AB92F68119BFE50C60A004074E5A024A431419D2AFF9A57026709" ma:contentTypeVersion="23" ma:contentTypeDescription="Presentation materials for business and technology positioning" ma:contentTypeScope="" ma:versionID="6cb12d25ffd62b6cef70161faad40597">
  <xsd:schema xmlns:xsd="http://www.w3.org/2001/XMLSchema" xmlns:xs="http://www.w3.org/2001/XMLSchema" xmlns:p="http://schemas.microsoft.com/office/2006/metadata/properties" xmlns:ns1="http://schemas.microsoft.com/sharepoint/v3" xmlns:ns3="e504c6c1-9987-4486-8575-670bfa72e1f0" xmlns:ns4="8ab2eac7-e5b8-404f-9d53-282044a940b2" targetNamespace="http://schemas.microsoft.com/office/2006/metadata/properties" ma:root="true" ma:fieldsID="fdf153faee8af796e18c7d29acf106fb" ns1:_="" ns3:_="" ns4:_="">
    <xsd:import namespace="http://schemas.microsoft.com/sharepoint/v3"/>
    <xsd:import namespace="e504c6c1-9987-4486-8575-670bfa72e1f0"/>
    <xsd:import namespace="8ab2eac7-e5b8-404f-9d53-282044a940b2"/>
    <xsd:element name="properties">
      <xsd:complexType>
        <xsd:sequence>
          <xsd:element name="documentManagement">
            <xsd:complexType>
              <xsd:all>
                <xsd:element ref="ns1:ReportOwner"/>
                <xsd:element ref="ns4:Description0"/>
                <xsd:element ref="ns4:Internal_x0020_Only"/>
                <xsd:element ref="ns4:Expiration_x0020_Date0" minOccurs="0"/>
                <xsd:element ref="ns4:Competitor" minOccurs="0"/>
                <xsd:element ref="ns4:Partner" minOccurs="0"/>
                <xsd:element ref="ns3:TaxCatchAll" minOccurs="0"/>
                <xsd:element ref="ns3:TaxCatchAllLabel" minOccurs="0"/>
                <xsd:element ref="ns3:ne071aa0bf4641c696b889c0b1fb9d43" minOccurs="0"/>
                <xsd:element ref="ns3:_dlc_DocId" minOccurs="0"/>
                <xsd:element ref="ns3:_dlc_DocIdUrl" minOccurs="0"/>
                <xsd:element ref="ns3:_dlc_DocIdPersistId" minOccurs="0"/>
                <xsd:element ref="ns3:k81dcecd352344e08bcd1865548d847b" minOccurs="0"/>
                <xsd:element ref="ns3:gc4276728243421bb3e3e990c094202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eportOwner" ma:index="5" ma:displayName="Owner" ma:description="Owner of this document" ma:list="UserInfo" ma:internalName="ReportOwn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04c6c1-9987-4486-8575-670bfa72e1f0" elementFormDefault="qualified">
    <xsd:import namespace="http://schemas.microsoft.com/office/2006/documentManagement/types"/>
    <xsd:import namespace="http://schemas.microsoft.com/office/infopath/2007/PartnerControls"/>
    <xsd:element name="TaxCatchAll" ma:index="11" nillable="true" ma:displayName="Taxonomy Catch All Column" ma:hidden="true" ma:list="{ea5db3b9-ae46-4edb-8418-d05d108306cd}" ma:internalName="TaxCatchAll" ma:showField="CatchAllData" ma:web="e504c6c1-9987-4486-8575-670bfa72e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ea5db3b9-ae46-4edb-8418-d05d108306cd}" ma:internalName="TaxCatchAllLabel" ma:readOnly="true" ma:showField="CatchAllDataLabel" ma:web="e504c6c1-9987-4486-8575-670bfa72e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e071aa0bf4641c696b889c0b1fb9d43" ma:index="14" ma:taxonomy="true" ma:internalName="ne071aa0bf4641c696b889c0b1fb9d43" ma:taxonomyFieldName="Solutions" ma:displayName="Solutions" ma:readOnly="false" ma:default="" ma:fieldId="{7e071aa0-bf46-41c6-96b8-89c0b1fb9d43}" ma:taxonomyMulti="true" ma:sspId="499ef6fe-8846-4c3d-a09e-77401e182c45" ma:termSetId="ce944bd3-9bf8-4bd4-bbae-8dc4754a97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19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1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k81dcecd352344e08bcd1865548d847b" ma:index="22" ma:taxonomy="true" ma:internalName="k81dcecd352344e08bcd1865548d847b" ma:taxonomyFieldName="Products" ma:displayName="Products" ma:readOnly="false" ma:default="" ma:fieldId="{481dcecd-3523-44e0-8bcd-1865548d847b}" ma:taxonomyMulti="true" ma:sspId="499ef6fe-8846-4c3d-a09e-77401e182c45" ma:termSetId="61443f87-0573-43d9-9aa9-3c4a96d17c3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c4276728243421bb3e3e990c0942020" ma:index="23" nillable="true" ma:taxonomy="true" ma:internalName="gc4276728243421bb3e3e990c0942020" ma:taxonomyFieldName="Platform" ma:displayName="Platform" ma:readOnly="false" ma:default="" ma:fieldId="{0c427672-8243-421b-b3e3-e990c0942020}" ma:taxonomyMulti="true" ma:sspId="499ef6fe-8846-4c3d-a09e-77401e182c45" ma:termSetId="dec6e48d-e0af-4484-92f4-9c0c01811740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b2eac7-e5b8-404f-9d53-282044a940b2" elementFormDefault="qualified">
    <xsd:import namespace="http://schemas.microsoft.com/office/2006/documentManagement/types"/>
    <xsd:import namespace="http://schemas.microsoft.com/office/infopath/2007/PartnerControls"/>
    <xsd:element name="Description0" ma:index="6" ma:displayName="Description" ma:internalName="Description0" ma:readOnly="false">
      <xsd:simpleType>
        <xsd:restriction base="dms:Note">
          <xsd:maxLength value="255"/>
        </xsd:restriction>
      </xsd:simpleType>
    </xsd:element>
    <xsd:element name="Internal_x0020_Only" ma:index="7" ma:displayName="Permission Level" ma:format="Dropdown" ma:internalName="Internal_x0020_Only" ma:readOnly="false">
      <xsd:simpleType>
        <xsd:restriction base="dms:Choice">
          <xsd:enumeration value="Internal Only"/>
          <xsd:enumeration value="Under NDA"/>
          <xsd:enumeration value="Partner"/>
          <xsd:enumeration value="Public"/>
        </xsd:restriction>
      </xsd:simpleType>
    </xsd:element>
    <xsd:element name="Expiration_x0020_Date0" ma:index="8" nillable="true" ma:displayName="Expiration Date" ma:format="DateOnly" ma:internalName="Expiration_x0020_Date0">
      <xsd:simpleType>
        <xsd:restriction base="dms:DateTime"/>
      </xsd:simpleType>
    </xsd:element>
    <xsd:element name="Competitor" ma:index="9" nillable="true" ma:displayName="Competitor" ma:internalName="Competito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catel-Lucent"/>
                    <xsd:enumeration value="Audiocodes"/>
                    <xsd:enumeration value="Avaya-Sipera"/>
                    <xsd:enumeration value="Broadsoft"/>
                    <xsd:enumeration value="CA"/>
                    <xsd:enumeration value="Cisco"/>
                    <xsd:enumeration value="Dialogic"/>
                    <xsd:enumeration value="Ericsson"/>
                    <xsd:enumeration value="Genband"/>
                    <xsd:enumeration value="Huawei"/>
                    <xsd:enumeration value="Metaswitch"/>
                    <xsd:enumeration value="Netscout"/>
                    <xsd:enumeration value="Prognosis"/>
                    <xsd:enumeration value="Riverbed"/>
                    <xsd:enumeration value="Sansay"/>
                    <xsd:enumeration value="SecureLogix"/>
                    <xsd:enumeration value="Sonus"/>
                    <xsd:enumeration value="Tekelec"/>
                  </xsd:restriction>
                </xsd:simpleType>
              </xsd:element>
            </xsd:sequence>
          </xsd:extension>
        </xsd:complexContent>
      </xsd:complexType>
    </xsd:element>
    <xsd:element name="Partner" ma:index="10" nillable="true" ma:displayName="Partner" ma:internalName="Partn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ppNeta"/>
                    <xsd:enumeration value="Alcatel-Lucent"/>
                    <xsd:enumeration value="Avaya"/>
                    <xsd:enumeration value="Broadsoft"/>
                    <xsd:enumeration value="Cisco"/>
                    <xsd:enumeration value="Fujitsu"/>
                    <xsd:enumeration value="Genesys"/>
                    <xsd:enumeration value="HP"/>
                    <xsd:enumeration value="IBM"/>
                    <xsd:enumeration value="Microsoft"/>
                    <xsd:enumeration value="Napatech"/>
                    <xsd:enumeration value="NICE"/>
                    <xsd:enumeration value="Polycom"/>
                  </xsd:restriction>
                </xsd:simple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3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D824B-A618-4AC3-B2A0-13C7E05CA4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1F44E9-EDB7-41D5-BC29-7C19932FD05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BAF2245-041D-459B-B8CC-9768443C318D}">
  <ds:schemaRefs>
    <ds:schemaRef ds:uri="8ab2eac7-e5b8-404f-9d53-282044a940b2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e504c6c1-9987-4486-8575-670bfa72e1f0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05CA9288-7359-4712-822B-10D5AA225E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504c6c1-9987-4486-8575-670bfa72e1f0"/>
    <ds:schemaRef ds:uri="8ab2eac7-e5b8-404f-9d53-282044a940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56619</TotalTime>
  <Words>1700</Words>
  <Application>Microsoft Office PowerPoint</Application>
  <PresentationFormat>On-screen Show (16:9)</PresentationFormat>
  <Paragraphs>452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Malgun Gothic</vt:lpstr>
      <vt:lpstr>MS PGothic</vt:lpstr>
      <vt:lpstr>SimSun</vt:lpstr>
      <vt:lpstr>Arial</vt:lpstr>
      <vt:lpstr>Calibri</vt:lpstr>
      <vt:lpstr>Verdana</vt:lpstr>
      <vt:lpstr>Wingdings</vt:lpstr>
      <vt:lpstr>나눔고딕</vt:lpstr>
      <vt:lpstr>Office 테마</vt:lpstr>
      <vt:lpstr>Discussion on Service Based PCF</vt:lpstr>
      <vt:lpstr>Introduction</vt:lpstr>
      <vt:lpstr>Approaches</vt:lpstr>
      <vt:lpstr>Approaches’ evaluation criteria</vt:lpstr>
      <vt:lpstr>Evaluated Call flows</vt:lpstr>
      <vt:lpstr>Approach #1 Interface based services </vt:lpstr>
      <vt:lpstr>Approach#1 - Architecture</vt:lpstr>
      <vt:lpstr>PDU session establishment (approach 1)</vt:lpstr>
      <vt:lpstr>PDU client initiated update (approach 1)</vt:lpstr>
      <vt:lpstr>PDU server initiated update (approach 1)</vt:lpstr>
      <vt:lpstr>Stateful application service authorization (approach 1)</vt:lpstr>
      <vt:lpstr>Application notification (approach 1)</vt:lpstr>
      <vt:lpstr>Summary approach #1 vs criteria</vt:lpstr>
      <vt:lpstr>Approach #2 High level functional services </vt:lpstr>
      <vt:lpstr>Approach #2 - Architecture</vt:lpstr>
      <vt:lpstr>PDU session establishment (approach 2)</vt:lpstr>
      <vt:lpstr>Stateful application service authorization (approach 2) </vt:lpstr>
      <vt:lpstr>Application notification (approach 2)</vt:lpstr>
      <vt:lpstr>Summary approach #2 vs criteria</vt:lpstr>
      <vt:lpstr>Approach #3 Low level functional services </vt:lpstr>
      <vt:lpstr>Approach #3 - Architecture</vt:lpstr>
      <vt:lpstr>PDU session establishment (approach 3)</vt:lpstr>
      <vt:lpstr>PDU client initiated update (approach 3)</vt:lpstr>
      <vt:lpstr>PDU server initiated update (approach 3)</vt:lpstr>
      <vt:lpstr>Stateful application service authorization (approach 3)</vt:lpstr>
      <vt:lpstr>Application notification (approach 3)</vt:lpstr>
      <vt:lpstr>Summary approach #3 vs criteria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</dc:title>
  <dc:creator>ubaniel</dc:creator>
  <cp:lastModifiedBy>Uri Baniel</cp:lastModifiedBy>
  <cp:revision>2057</cp:revision>
  <cp:lastPrinted>2012-08-21T21:28:08Z</cp:lastPrinted>
  <dcterms:created xsi:type="dcterms:W3CDTF">2013-05-14T19:29:41Z</dcterms:created>
  <dcterms:modified xsi:type="dcterms:W3CDTF">2017-03-21T14:18:10Z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0x010100F3993B6A6E2F404AB92F68119BFE50C60A004074E5A024A431419D2AFF9A57026709</vt:lpwstr>
  </property>
  <property fmtid="{D5CDD505-2E9C-101B-9397-08002B2CF9AE}" pid="3" name="_dlc_DocIdItemGuid">
    <vt:lpwstr>6d1b242e-3148-481a-b8bb-676adba9917d</vt:lpwstr>
  </property>
  <property fmtid="{D5CDD505-2E9C-101B-9397-08002B2CF9AE}" pid="4" name="Platform">
    <vt:lpwstr/>
  </property>
  <property fmtid="{D5CDD505-2E9C-101B-9397-08002B2CF9AE}" pid="5" name="Solutions">
    <vt:lpwstr>49;#Enterprise Solutions|63a7e8d1-9b8d-4d8c-b5a6-b9852983960c</vt:lpwstr>
  </property>
  <property fmtid="{D5CDD505-2E9C-101B-9397-08002B2CF9AE}" pid="6" name="Products">
    <vt:lpwstr>384;#Palladion|3a8a0204-b3b9-4ef3-bf34-3b64bc5449e0</vt:lpwstr>
  </property>
</Properties>
</file>