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5" r:id="rId1"/>
  </p:sldMasterIdLst>
  <p:notesMasterIdLst>
    <p:notesMasterId r:id="rId8"/>
  </p:notesMasterIdLst>
  <p:handoutMasterIdLst>
    <p:handoutMasterId r:id="rId9"/>
  </p:handoutMasterIdLst>
  <p:sldIdLst>
    <p:sldId id="1308" r:id="rId2"/>
    <p:sldId id="1315" r:id="rId3"/>
    <p:sldId id="1316" r:id="rId4"/>
    <p:sldId id="1318" r:id="rId5"/>
    <p:sldId id="1314" r:id="rId6"/>
    <p:sldId id="1313" r:id="rId7"/>
  </p:sldIdLst>
  <p:sldSz cx="9144000" cy="6858000" type="screen4x3"/>
  <p:notesSz cx="7099300" cy="10234613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charset="0"/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5pPr>
    <a:lvl6pPr marL="22860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6pPr>
    <a:lvl7pPr marL="27432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7pPr>
    <a:lvl8pPr marL="32004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8pPr>
    <a:lvl9pPr marL="3657600" algn="l" defTabSz="457200" rtl="0" eaLnBrk="1" latinLnBrk="0" hangingPunct="1">
      <a:defRPr kumimoji="1" kern="1200">
        <a:solidFill>
          <a:schemeClr val="tx1"/>
        </a:solidFill>
        <a:latin typeface="Arial" charset="0"/>
        <a:ea typeface="宋体" charset="0"/>
        <a:cs typeface="宋体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liang" initials="xl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FC705"/>
    <a:srgbClr val="FF6600"/>
    <a:srgbClr val="0000FF"/>
    <a:srgbClr val="99FF99"/>
    <a:srgbClr val="66FFFF"/>
    <a:srgbClr val="208AD4"/>
    <a:srgbClr val="ED005E"/>
    <a:srgbClr val="0D70CF"/>
    <a:srgbClr val="FFFFCC"/>
    <a:srgbClr val="71C5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4" autoAdjust="0"/>
    <p:restoredTop sz="94151" autoAdjust="0"/>
  </p:normalViewPr>
  <p:slideViewPr>
    <p:cSldViewPr snapToGrid="0" snapToObjects="1">
      <p:cViewPr varScale="1">
        <p:scale>
          <a:sx n="109" d="100"/>
          <a:sy n="109" d="100"/>
        </p:scale>
        <p:origin x="13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F937A-4FCD-44E5-B46F-764CC4E5AA36}" type="datetime1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94FCA-25C9-4C4C-9CE1-066A95ABB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3820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2A21E8FF-728D-4F4D-9286-5C0719978CCE}" type="datetime1">
              <a:rPr lang="zh-CN" altLang="en-US" smtClean="0"/>
              <a:t>2016/10/11</a:t>
            </a:fld>
            <a:endParaRPr lang="zh-CN" altLang="en-US" sz="1300" dirty="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709930" y="4861441"/>
            <a:ext cx="5679440" cy="4605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9048" tIns="49524" rIns="99048" bIns="49524" anchor="ctr"/>
          <a:lstStyle/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单击此处编辑母版文本样式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第二级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第三级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第四级</a:t>
            </a:r>
            <a:endParaRPr lang="en-US" altLang="zh-CN" sz="1300" dirty="0"/>
          </a:p>
          <a:p>
            <a:pPr defTabSz="0">
              <a:spcBef>
                <a:spcPct val="30000"/>
              </a:spcBef>
              <a:buFontTx/>
              <a:buNone/>
            </a:pPr>
            <a:r>
              <a:rPr lang="zh-CN" altLang="en-US" sz="1300" dirty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54CDD25C-3780-DB4F-9E12-9B4E3E673A19}" type="slidenum">
              <a:rPr lang="zh-CN" altLang="en-US"/>
              <a:pPr/>
              <a:t>‹#›</a:t>
            </a:fld>
            <a:endParaRPr lang="zh-CN" altLang="en-US" sz="1300" dirty="0"/>
          </a:p>
        </p:txBody>
      </p:sp>
    </p:spTree>
    <p:extLst>
      <p:ext uri="{BB962C8B-B14F-4D97-AF65-F5344CB8AC3E}">
        <p14:creationId xmlns:p14="http://schemas.microsoft.com/office/powerpoint/2010/main" val="38178029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1pPr>
    <a:lvl2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2pPr>
    <a:lvl3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3pPr>
    <a:lvl4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4pPr>
    <a:lvl5pPr algn="l" defTabSz="0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宋体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E456D-F814-4A47-92FF-F79FA0B5291C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A61-EFE6-4F55-A064-EF071CD16AD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40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0E7AF-4F73-442D-8A75-0AA53E8ED1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53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0E4F-D524-4C60-8767-273385B79B5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632-B56A-4BE9-80FF-58597B1FDD7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463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52AF-696E-4350-A60F-2819809CF1B4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05A3E-7945-4763-991A-9E126D7C210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14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21664-5BD0-4254-BF6E-1B3B2A65139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2F30-7C1E-4A05-A6ED-B8ADCB42D0A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459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981BBF76-1C7D-4B20-92A3-8802DBE404AB}" type="datetime1">
              <a:rPr kumimoji="0" lang="en-US" altLang="zh-CN" smtClean="0">
                <a:solidFill>
                  <a:prstClr val="black">
                    <a:tint val="75000"/>
                  </a:prstClr>
                </a:solidFill>
              </a:rPr>
              <a:t>10/11/2016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 defTabSz="914400">
              <a:buFontTx/>
              <a:buNone/>
              <a:defRPr/>
            </a:pPr>
            <a:fld id="{7DADEAC6-19A0-4197-A464-898191FA45BF}" type="slidenum">
              <a:rPr kumimoji="0" lang="en-US">
                <a:solidFill>
                  <a:prstClr val="black">
                    <a:tint val="75000"/>
                  </a:prstClr>
                </a:solidFill>
              </a:rPr>
              <a:pPr defTabSz="914400">
                <a:buFontTx/>
                <a:buNone/>
                <a:defRPr/>
              </a:pPr>
              <a:t>‹#›</a:t>
            </a:fld>
            <a:endParaRPr kumimoji="0"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407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701" r:id="rId4"/>
    <p:sldLayoutId id="2147483702" r:id="rId5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YaHei" pitchFamily="34" charset="-12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/>
          </p:cNvSpPr>
          <p:nvPr/>
        </p:nvSpPr>
        <p:spPr>
          <a:xfrm>
            <a:off x="1213136" y="1849274"/>
            <a:ext cx="6708450" cy="977382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2860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7432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2004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657600" algn="l" defTabSz="4572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algn="ctr"/>
            <a:r>
              <a:rPr lang="en-US" altLang="zh-CN" sz="2800" dirty="0" smtClean="0"/>
              <a:t>Proposed Way Forward of </a:t>
            </a:r>
            <a:r>
              <a:rPr lang="en-US" altLang="zh-CN" sz="2800" dirty="0" err="1" smtClean="0"/>
              <a:t>NextGen</a:t>
            </a:r>
            <a:endParaRPr lang="en-US" altLang="zh-CN" sz="2800" dirty="0" smtClean="0"/>
          </a:p>
          <a:p>
            <a:pPr algn="ctr"/>
            <a:endParaRPr lang="en-US" altLang="zh-CN" sz="2800" dirty="0"/>
          </a:p>
          <a:p>
            <a:pPr algn="ctr"/>
            <a:r>
              <a:rPr lang="en-US" altLang="zh-CN" sz="2800" dirty="0" smtClean="0"/>
              <a:t>China Mobile</a:t>
            </a:r>
          </a:p>
          <a:p>
            <a:pPr algn="ctr"/>
            <a:r>
              <a:rPr lang="en-US" altLang="zh-CN" sz="2800" dirty="0" smtClean="0"/>
              <a:t>(Rapporteurs)</a:t>
            </a:r>
          </a:p>
          <a:p>
            <a:pPr algn="ctr"/>
            <a:endParaRPr lang="en-US" altLang="zh-CN" sz="2000" dirty="0" smtClean="0"/>
          </a:p>
          <a:p>
            <a:pPr algn="ctr"/>
            <a:r>
              <a:rPr lang="en-US" altLang="zh-CN" sz="2000" dirty="0" smtClean="0"/>
              <a:t>2016-10</a:t>
            </a:r>
            <a:endParaRPr lang="zh-CN" altLang="en-US" sz="2000" dirty="0"/>
          </a:p>
        </p:txBody>
      </p:sp>
      <p:sp>
        <p:nvSpPr>
          <p:cNvPr id="2" name="矩形 1"/>
          <p:cNvSpPr/>
          <p:nvPr/>
        </p:nvSpPr>
        <p:spPr>
          <a:xfrm>
            <a:off x="233265" y="297055"/>
            <a:ext cx="8724124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SA WG2 Meeting #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117</a:t>
            </a: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	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S2-165544</a:t>
            </a:r>
            <a:endParaRPr lang="en-GB" altLang="zh-CN" b="1" dirty="0" smtClean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/>
              <a:t>Oct 19 – 23, 2016, Kaohsiung City, Taiwan</a:t>
            </a:r>
            <a:endParaRPr lang="zh-CN" altLang="zh-CN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7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smtClean="0"/>
              <a:t>Time Related with </a:t>
            </a:r>
            <a:r>
              <a:rPr lang="en-US" altLang="zh-CN" sz="3200" dirty="0" err="1" smtClean="0"/>
              <a:t>NextGen</a:t>
            </a:r>
            <a:r>
              <a:rPr lang="en-US" altLang="zh-CN" sz="3200" dirty="0" smtClean="0"/>
              <a:t> Architecture</a:t>
            </a:r>
            <a:endParaRPr lang="zh-CN" altLang="en-US" sz="3200" dirty="0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478" y="1368053"/>
            <a:ext cx="7272808" cy="482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4676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 err="1" smtClean="0"/>
              <a:t>NextGen</a:t>
            </a:r>
            <a:r>
              <a:rPr lang="en-US" altLang="zh-CN" sz="3200" dirty="0" smtClean="0"/>
              <a:t> WI for R15 Considerations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638"/>
            <a:ext cx="8097715" cy="4068762"/>
          </a:xfrm>
        </p:spPr>
        <p:txBody>
          <a:bodyPr/>
          <a:lstStyle/>
          <a:p>
            <a:r>
              <a:rPr lang="en-US" altLang="zh-CN" sz="1800" dirty="0"/>
              <a:t>The </a:t>
            </a:r>
            <a:r>
              <a:rPr lang="en-US" altLang="zh-CN" sz="1800" dirty="0" smtClean="0"/>
              <a:t>WI is initiated based on the conclusions of the TR 23.799 also taking </a:t>
            </a:r>
            <a:r>
              <a:rPr lang="en-US" altLang="zh-CN" sz="1800" dirty="0"/>
              <a:t>SA1 SMARTER into account</a:t>
            </a:r>
            <a:endParaRPr lang="en-US" altLang="zh-CN" sz="1600" dirty="0"/>
          </a:p>
          <a:p>
            <a:r>
              <a:rPr lang="en-US" altLang="zh-CN" sz="1800" dirty="0" smtClean="0"/>
              <a:t>Three possible options:</a:t>
            </a:r>
          </a:p>
          <a:p>
            <a:pPr lvl="1"/>
            <a:r>
              <a:rPr lang="en-US" altLang="zh-CN" sz="1600" dirty="0" smtClean="0"/>
              <a:t>One WI for overall architecture and Phase 1 Key issues</a:t>
            </a:r>
          </a:p>
          <a:p>
            <a:pPr lvl="1"/>
            <a:r>
              <a:rPr lang="en-US" altLang="zh-CN" sz="1600" dirty="0" smtClean="0"/>
              <a:t>One WI with 2 BBs</a:t>
            </a:r>
          </a:p>
          <a:p>
            <a:pPr lvl="1"/>
            <a:r>
              <a:rPr lang="en-US" altLang="zh-CN" sz="1600" dirty="0" smtClean="0"/>
              <a:t>Multiple WIs</a:t>
            </a:r>
          </a:p>
          <a:p>
            <a:r>
              <a:rPr lang="en-US" altLang="zh-CN" sz="1800" dirty="0"/>
              <a:t>One WI with several building blocks is suggested</a:t>
            </a:r>
          </a:p>
          <a:p>
            <a:pPr lvl="1"/>
            <a:r>
              <a:rPr lang="en-US" altLang="zh-CN" sz="1400" dirty="0" smtClean="0"/>
              <a:t>BB1</a:t>
            </a:r>
            <a:r>
              <a:rPr lang="en-US" altLang="zh-CN" sz="1400" dirty="0"/>
              <a:t>: Basic system architecture and functions (including the key issues on: Slicing, MM, SM, SSC</a:t>
            </a:r>
            <a:r>
              <a:rPr lang="en-US" altLang="zh-CN" sz="1400" dirty="0" smtClean="0"/>
              <a:t>, Interworking) </a:t>
            </a:r>
          </a:p>
          <a:p>
            <a:pPr lvl="1"/>
            <a:r>
              <a:rPr lang="en-US" altLang="zh-CN" sz="1400" dirty="0" smtClean="0"/>
              <a:t>BB2</a:t>
            </a:r>
            <a:r>
              <a:rPr lang="en-US" altLang="zh-CN" sz="1400" dirty="0"/>
              <a:t>: </a:t>
            </a:r>
            <a:r>
              <a:rPr lang="en-US" altLang="zh-CN" sz="1400" dirty="0" err="1"/>
              <a:t>QoS</a:t>
            </a:r>
            <a:r>
              <a:rPr lang="en-US" altLang="zh-CN" sz="1400" dirty="0"/>
              <a:t>, Policy and Charging </a:t>
            </a:r>
            <a:r>
              <a:rPr lang="en-US" altLang="zh-CN" sz="1400" dirty="0" smtClean="0"/>
              <a:t>support, IMS services (voice) support in NGC, Network </a:t>
            </a:r>
            <a:r>
              <a:rPr lang="en-US" altLang="zh-CN" sz="1400" dirty="0"/>
              <a:t>Capability </a:t>
            </a:r>
            <a:r>
              <a:rPr lang="en-US" altLang="zh-CN" sz="1400" dirty="0" smtClean="0"/>
              <a:t>Exposure</a:t>
            </a:r>
            <a:endParaRPr lang="en-US" altLang="zh-CN" sz="1800" dirty="0" smtClean="0"/>
          </a:p>
          <a:p>
            <a:r>
              <a:rPr lang="en-US" altLang="zh-CN" sz="1800" dirty="0" smtClean="0"/>
              <a:t>WID </a:t>
            </a:r>
            <a:r>
              <a:rPr lang="en-US" altLang="zh-CN" sz="1800" dirty="0"/>
              <a:t>completion time frame – </a:t>
            </a:r>
            <a:r>
              <a:rPr lang="en-US" altLang="zh-CN" sz="1800" dirty="0" smtClean="0"/>
              <a:t>Sept. 2017</a:t>
            </a:r>
          </a:p>
          <a:p>
            <a:pPr lvl="1"/>
            <a:r>
              <a:rPr lang="en-US" altLang="zh-CN" sz="1400" dirty="0" smtClean="0"/>
              <a:t>Both for information and proposal at </a:t>
            </a:r>
            <a:r>
              <a:rPr lang="en-US" altLang="zh-CN" sz="1400" dirty="0"/>
              <a:t>SA#77 due to the tight time requirement for stage 2/3 </a:t>
            </a:r>
            <a:r>
              <a:rPr lang="en-US" altLang="zh-CN" sz="1400" dirty="0" smtClean="0"/>
              <a:t>work.</a:t>
            </a:r>
            <a:endParaRPr lang="en-US" altLang="zh-CN" sz="1400" dirty="0"/>
          </a:p>
          <a:p>
            <a:pPr lvl="1"/>
            <a:endParaRPr lang="en-US" altLang="zh-CN" sz="14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4602851"/>
              </p:ext>
            </p:extLst>
          </p:nvPr>
        </p:nvGraphicFramePr>
        <p:xfrm>
          <a:off x="6951784" y="5586344"/>
          <a:ext cx="1295400" cy="712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Packager Shell Object" showAsIcon="1" r:id="rId3" imgW="1295280" imgH="712440" progId="Package">
                  <p:embed/>
                </p:oleObj>
              </mc:Choice>
              <mc:Fallback>
                <p:oleObj name="Packager Shell Object" showAsIcon="1" r:id="rId3" imgW="1295280" imgH="7124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51784" y="5586344"/>
                        <a:ext cx="1295400" cy="712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57200" y="5004989"/>
            <a:ext cx="8343901" cy="108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1600" dirty="0">
              <a:latin typeface="Microsoft YaHei" pitchFamily="34" charset="-12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7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Separate TS</a:t>
            </a:r>
          </a:p>
          <a:p>
            <a:pPr lvl="1"/>
            <a:r>
              <a:rPr lang="en-US" altLang="zh-CN" sz="1600" dirty="0" smtClean="0"/>
              <a:t>One </a:t>
            </a:r>
            <a:r>
              <a:rPr lang="en-US" altLang="zh-CN" sz="1600" dirty="0"/>
              <a:t>TS on 5G  system architecture, including both 3GPP and </a:t>
            </a:r>
            <a:r>
              <a:rPr lang="en-US" altLang="zh-CN" sz="1600" dirty="0" smtClean="0"/>
              <a:t>non-3GPP access is required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One TS </a:t>
            </a:r>
            <a:r>
              <a:rPr lang="en-US" altLang="zh-CN" sz="1600" dirty="0"/>
              <a:t>on policy and charging is required 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Whether a separate TS for 5G system impact due to IMS voice and regulatory requirements (location services, emergency services </a:t>
            </a:r>
            <a:r>
              <a:rPr lang="en-US" altLang="zh-CN" sz="1600" dirty="0" err="1" smtClean="0"/>
              <a:t>etc</a:t>
            </a:r>
            <a:r>
              <a:rPr lang="en-US" altLang="zh-CN" sz="1600" dirty="0" smtClean="0"/>
              <a:t>) is needed is TBD. </a:t>
            </a:r>
            <a:r>
              <a:rPr lang="en-US" altLang="zh-CN" sz="1600" dirty="0" smtClean="0"/>
              <a:t>Small changes to </a:t>
            </a:r>
            <a:r>
              <a:rPr lang="en-US" altLang="zh-CN" sz="1600" dirty="0" smtClean="0"/>
              <a:t>existing spec (e.g. TS 23.228) is expected</a:t>
            </a:r>
            <a:endParaRPr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400" dirty="0" smtClean="0"/>
              <a:t>New </a:t>
            </a:r>
            <a:r>
              <a:rPr lang="en-US" altLang="zh-CN" sz="2400" dirty="0" err="1" smtClean="0"/>
              <a:t>NextGen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Further </a:t>
            </a:r>
            <a:r>
              <a:rPr lang="en-US" altLang="zh-CN" sz="2400" dirty="0" smtClean="0"/>
              <a:t>Study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for Phase 2</a:t>
            </a:r>
            <a:endParaRPr lang="zh-CN" altLang="en-US" sz="2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0082" y="1420392"/>
            <a:ext cx="8642732" cy="4525963"/>
          </a:xfrm>
        </p:spPr>
        <p:txBody>
          <a:bodyPr/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new Study Item is suggested to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start </a:t>
            </a:r>
            <a:r>
              <a:rPr lang="en-US" altLang="zh-CN" sz="2400" dirty="0">
                <a:latin typeface="Times New Roman" panose="02020603050405020304" pitchFamily="18" charset="0"/>
              </a:rPr>
              <a:t>in 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Q2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2017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Avoid time competition with WID so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that most effort could be for the TS started in Jan.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2017.</a:t>
            </a:r>
          </a:p>
          <a:p>
            <a:pPr lvl="1"/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It is helpful to wait for the progress of the TS a bit so that the normative work can serve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as a basis for determine 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scope of </a:t>
            </a:r>
            <a:r>
              <a:rPr lang="en-US" altLang="zh-CN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the further study. </a:t>
            </a:r>
            <a:endParaRPr lang="en-US" altLang="zh-CN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scope and objectives of the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new SI should be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revisited based on the progress of the TS and the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conclusion of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TR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23.799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 new TR is generated and the high level requirement and key issues could be copied from TR 23.799</a:t>
            </a:r>
          </a:p>
          <a:p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One study item is suggested. This may be discussed when the new SI is initiated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96191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6128" y="2973589"/>
            <a:ext cx="6216267" cy="14959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7" name="椭圆 6"/>
          <p:cNvSpPr/>
          <p:nvPr/>
        </p:nvSpPr>
        <p:spPr>
          <a:xfrm>
            <a:off x="7350208" y="1845869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8" name="五边形 7"/>
          <p:cNvSpPr/>
          <p:nvPr/>
        </p:nvSpPr>
        <p:spPr>
          <a:xfrm>
            <a:off x="1057665" y="2958163"/>
            <a:ext cx="5226600" cy="504056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r>
              <a:rPr lang="en-US" altLang="zh-CN" dirty="0" smtClean="0"/>
              <a:t>BB1: Basic system architecture and functions</a:t>
            </a:r>
            <a:endParaRPr lang="zh-CN" altLang="en-US" dirty="0" smtClean="0"/>
          </a:p>
        </p:txBody>
      </p:sp>
      <p:sp>
        <p:nvSpPr>
          <p:cNvPr id="9" name="五边形 8"/>
          <p:cNvSpPr/>
          <p:nvPr/>
        </p:nvSpPr>
        <p:spPr>
          <a:xfrm>
            <a:off x="2831521" y="2592760"/>
            <a:ext cx="5203010" cy="354730"/>
          </a:xfrm>
          <a:prstGeom prst="homePlate">
            <a:avLst/>
          </a:prstGeom>
          <a:solidFill>
            <a:srgbClr val="FF66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dirty="0" smtClean="0"/>
              <a:t>New </a:t>
            </a:r>
            <a:r>
              <a:rPr lang="en-US" altLang="zh-CN" dirty="0" err="1" smtClean="0"/>
              <a:t>NextGen</a:t>
            </a:r>
            <a:r>
              <a:rPr lang="en-US" altLang="zh-CN" dirty="0" smtClean="0"/>
              <a:t> Study for Phase 2, from Q2</a:t>
            </a:r>
            <a:endParaRPr lang="zh-CN" altLang="en-US" dirty="0" smtClean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75237" y="1926952"/>
            <a:ext cx="8712968" cy="0"/>
          </a:xfrm>
          <a:prstGeom prst="straightConnector1">
            <a:avLst/>
          </a:prstGeom>
          <a:ln w="571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1499373" y="1818940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2" name="椭圆 11"/>
          <p:cNvSpPr/>
          <p:nvPr/>
        </p:nvSpPr>
        <p:spPr>
          <a:xfrm>
            <a:off x="2831521" y="1818940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3" name="椭圆 12"/>
          <p:cNvSpPr/>
          <p:nvPr/>
        </p:nvSpPr>
        <p:spPr>
          <a:xfrm>
            <a:off x="4642597" y="1810876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4" name="椭圆 13"/>
          <p:cNvSpPr/>
          <p:nvPr/>
        </p:nvSpPr>
        <p:spPr>
          <a:xfrm>
            <a:off x="8144506" y="1827136"/>
            <a:ext cx="216024" cy="216024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dirty="0" smtClean="0"/>
          </a:p>
        </p:txBody>
      </p:sp>
      <p:sp>
        <p:nvSpPr>
          <p:cNvPr id="15" name="矩形 14"/>
          <p:cNvSpPr/>
          <p:nvPr/>
        </p:nvSpPr>
        <p:spPr>
          <a:xfrm>
            <a:off x="152236" y="1942997"/>
            <a:ext cx="668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11/16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1273255" y="2061893"/>
            <a:ext cx="6815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01/17</a:t>
            </a:r>
            <a:endParaRPr lang="zh-CN" altLang="en-US" sz="1400" dirty="0"/>
          </a:p>
        </p:txBody>
      </p:sp>
      <p:sp>
        <p:nvSpPr>
          <p:cNvPr id="17" name="矩形 16"/>
          <p:cNvSpPr/>
          <p:nvPr/>
        </p:nvSpPr>
        <p:spPr>
          <a:xfrm>
            <a:off x="2550330" y="2061893"/>
            <a:ext cx="6815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03/17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4382080" y="2061893"/>
            <a:ext cx="6815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06/17</a:t>
            </a:r>
            <a:endParaRPr lang="zh-CN" altLang="en-US" sz="1400" dirty="0"/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076941"/>
              </p:ext>
            </p:extLst>
          </p:nvPr>
        </p:nvGraphicFramePr>
        <p:xfrm>
          <a:off x="275237" y="1467657"/>
          <a:ext cx="8370680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7068"/>
                <a:gridCol w="837068"/>
                <a:gridCol w="837068"/>
                <a:gridCol w="837068"/>
                <a:gridCol w="837068"/>
                <a:gridCol w="837068"/>
                <a:gridCol w="837068"/>
                <a:gridCol w="837068"/>
                <a:gridCol w="837068"/>
                <a:gridCol w="837068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118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118 BIS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119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120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121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122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122 </a:t>
                      </a:r>
                      <a:r>
                        <a:rPr lang="en-US" altLang="zh-CN" sz="1400" b="0" dirty="0" err="1" smtClean="0"/>
                        <a:t>Bis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123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124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rgbClr val="6FC70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 smtClean="0"/>
                        <a:t>125</a:t>
                      </a:r>
                      <a:endParaRPr lang="zh-CN" altLang="en-US" sz="1400" b="0" dirty="0"/>
                    </a:p>
                  </a:txBody>
                  <a:tcPr anchor="ctr"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矩形 19"/>
          <p:cNvSpPr/>
          <p:nvPr/>
        </p:nvSpPr>
        <p:spPr>
          <a:xfrm>
            <a:off x="7089691" y="2096886"/>
            <a:ext cx="668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11/17</a:t>
            </a:r>
            <a:endParaRPr lang="zh-CN" altLang="en-US" sz="1400" dirty="0"/>
          </a:p>
        </p:txBody>
      </p:sp>
      <p:sp>
        <p:nvSpPr>
          <p:cNvPr id="21" name="矩形 20"/>
          <p:cNvSpPr/>
          <p:nvPr/>
        </p:nvSpPr>
        <p:spPr>
          <a:xfrm>
            <a:off x="7959023" y="2061893"/>
            <a:ext cx="6815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 </a:t>
            </a:r>
            <a:r>
              <a:rPr lang="en-US" altLang="zh-CN" sz="1400" dirty="0" smtClean="0"/>
              <a:t>01/18</a:t>
            </a:r>
            <a:endParaRPr lang="zh-CN" altLang="en-US" sz="1400" dirty="0"/>
          </a:p>
        </p:txBody>
      </p:sp>
      <p:cxnSp>
        <p:nvCxnSpPr>
          <p:cNvPr id="22" name="直接连接符 21"/>
          <p:cNvCxnSpPr/>
          <p:nvPr/>
        </p:nvCxnSpPr>
        <p:spPr>
          <a:xfrm>
            <a:off x="229756" y="2944537"/>
            <a:ext cx="86409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五边形 22"/>
          <p:cNvSpPr/>
          <p:nvPr/>
        </p:nvSpPr>
        <p:spPr>
          <a:xfrm>
            <a:off x="7585258" y="4110945"/>
            <a:ext cx="1429126" cy="358559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dirty="0" smtClean="0"/>
              <a:t>R16 WID</a:t>
            </a:r>
            <a:endParaRPr lang="zh-CN" altLang="en-US" dirty="0" smtClean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7713389" y="2965546"/>
            <a:ext cx="0" cy="114539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72041" y="3833356"/>
            <a:ext cx="2196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One R15 WI, from #SA2 118, Q1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1063778" y="3469603"/>
            <a:ext cx="5220486" cy="32680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r>
              <a:rPr lang="en-US" altLang="zh-CN" dirty="0"/>
              <a:t>BB2: </a:t>
            </a:r>
            <a:r>
              <a:rPr lang="en-US" altLang="zh-CN" dirty="0" err="1"/>
              <a:t>QoS</a:t>
            </a:r>
            <a:r>
              <a:rPr lang="en-US" altLang="zh-CN" dirty="0"/>
              <a:t>, Policy and </a:t>
            </a:r>
            <a:r>
              <a:rPr lang="en-US" altLang="zh-CN" dirty="0" smtClean="0"/>
              <a:t>Charging, </a:t>
            </a:r>
            <a:r>
              <a:rPr lang="en-US" altLang="zh-CN" dirty="0"/>
              <a:t>Capability Exposure</a:t>
            </a: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756073" y="1942997"/>
            <a:ext cx="0" cy="10015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7840680" y="3302968"/>
            <a:ext cx="11284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/>
              <a:t>Study Agreement/</a:t>
            </a:r>
          </a:p>
          <a:p>
            <a:r>
              <a:rPr lang="en-US" altLang="zh-CN" sz="1200" dirty="0" smtClean="0"/>
              <a:t>Conclusion</a:t>
            </a:r>
            <a:endParaRPr lang="zh-CN" altLang="en-US" sz="1200" dirty="0"/>
          </a:p>
        </p:txBody>
      </p:sp>
      <p:sp>
        <p:nvSpPr>
          <p:cNvPr id="35" name="标题 1"/>
          <p:cNvSpPr txBox="1">
            <a:spLocks/>
          </p:cNvSpPr>
          <p:nvPr/>
        </p:nvSpPr>
        <p:spPr>
          <a:xfrm>
            <a:off x="196600" y="365057"/>
            <a:ext cx="7886700" cy="5040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20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5G Architecture 3GPP Schedule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6186539" y="4501331"/>
            <a:ext cx="2977632" cy="440480"/>
          </a:xfrm>
          <a:prstGeom prst="homePlate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altLang="zh-CN" dirty="0" smtClean="0"/>
              <a:t>Stage 3 WI, from Sept. 2017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67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55841</TotalTime>
  <Pages>0</Pages>
  <Words>419</Words>
  <Characters>0</Characters>
  <Application>Microsoft Office PowerPoint</Application>
  <PresentationFormat>全屏显示(4:3)</PresentationFormat>
  <Lines>0</Lines>
  <Paragraphs>59</Paragraphs>
  <Slides>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宋体</vt:lpstr>
      <vt:lpstr>Microsoft YaHei</vt:lpstr>
      <vt:lpstr>Microsoft YaHei</vt:lpstr>
      <vt:lpstr>Arial</vt:lpstr>
      <vt:lpstr>Calibri</vt:lpstr>
      <vt:lpstr>Times New Roman</vt:lpstr>
      <vt:lpstr>Animated_pointer_and_light-up_text</vt:lpstr>
      <vt:lpstr>Packager Shell Object</vt:lpstr>
      <vt:lpstr>PowerPoint 演示文稿</vt:lpstr>
      <vt:lpstr>Time Related with NextGen Architecture</vt:lpstr>
      <vt:lpstr>NextGen WI for R15 Considerations</vt:lpstr>
      <vt:lpstr>TS Structure</vt:lpstr>
      <vt:lpstr>New NextGen Further Study for Phase 2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黄蕊 1</dc:creator>
  <cp:lastModifiedBy>Sun Tao</cp:lastModifiedBy>
  <cp:revision>1502</cp:revision>
  <dcterms:created xsi:type="dcterms:W3CDTF">2013-11-19T02:19:00Z</dcterms:created>
  <dcterms:modified xsi:type="dcterms:W3CDTF">2016-10-11T13:15:03Z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2052-9.1.0.4249</vt:lpwstr>
  </property>
</Properties>
</file>