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26" r:id="rId2"/>
    <p:sldId id="327" r:id="rId3"/>
    <p:sldId id="328" r:id="rId4"/>
    <p:sldId id="329" r:id="rId5"/>
    <p:sldId id="330" r:id="rId6"/>
    <p:sldId id="331" r:id="rId7"/>
    <p:sldId id="332" r:id="rId8"/>
    <p:sldId id="333" r:id="rId9"/>
    <p:sldId id="334" r:id="rId10"/>
    <p:sldId id="335" r:id="rId11"/>
    <p:sldId id="336" r:id="rId12"/>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87" d="100"/>
          <a:sy n="87" d="100"/>
        </p:scale>
        <p:origin x="1092" y="9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F35695AB-683F-4F5F-9BD5-4550E9B9765C}" type="slidenum">
              <a:rPr lang="en-US" altLang="en-US"/>
              <a:pPr/>
              <a:t>‹#›</a:t>
            </a:fld>
            <a:endParaRPr lang="en-US" altLang="en-US"/>
          </a:p>
        </p:txBody>
      </p:sp>
    </p:spTree>
    <p:extLst>
      <p:ext uri="{BB962C8B-B14F-4D97-AF65-F5344CB8AC3E}">
        <p14:creationId xmlns:p14="http://schemas.microsoft.com/office/powerpoint/2010/main" val="1012851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B99134E3-23B6-48F8-A5B7-601179E8B04B}" type="slidenum">
              <a:rPr lang="en-US" altLang="en-US"/>
              <a:pPr/>
              <a:t>‹#›</a:t>
            </a:fld>
            <a:endParaRPr lang="en-US" altLang="en-US"/>
          </a:p>
        </p:txBody>
      </p:sp>
    </p:spTree>
    <p:extLst>
      <p:ext uri="{BB962C8B-B14F-4D97-AF65-F5344CB8AC3E}">
        <p14:creationId xmlns:p14="http://schemas.microsoft.com/office/powerpoint/2010/main" val="21420969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9134E3-23B6-48F8-A5B7-601179E8B04B}" type="slidenum">
              <a:rPr lang="en-US" altLang="en-US" smtClean="0"/>
              <a:pPr/>
              <a:t>1</a:t>
            </a:fld>
            <a:endParaRPr lang="en-US" altLang="en-US"/>
          </a:p>
        </p:txBody>
      </p:sp>
    </p:spTree>
    <p:extLst>
      <p:ext uri="{BB962C8B-B14F-4D97-AF65-F5344CB8AC3E}">
        <p14:creationId xmlns:p14="http://schemas.microsoft.com/office/powerpoint/2010/main" val="2038302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D52763D9-260B-460D-99EB-21512B18B9F7}" type="slidenum">
              <a:rPr lang="en-US" altLang="en-US"/>
              <a:pPr/>
              <a:t>‹#›</a:t>
            </a:fld>
            <a:endParaRPr lang="en-US" altLang="en-US"/>
          </a:p>
        </p:txBody>
      </p:sp>
    </p:spTree>
    <p:extLst>
      <p:ext uri="{BB962C8B-B14F-4D97-AF65-F5344CB8AC3E}">
        <p14:creationId xmlns:p14="http://schemas.microsoft.com/office/powerpoint/2010/main" val="61409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453E2E77-DD16-435C-9B67-18C20F02D449}" type="slidenum">
              <a:rPr lang="en-US" altLang="en-US"/>
              <a:pPr/>
              <a:t>‹#›</a:t>
            </a:fld>
            <a:endParaRPr lang="en-US" altLang="en-US"/>
          </a:p>
        </p:txBody>
      </p:sp>
    </p:spTree>
    <p:extLst>
      <p:ext uri="{BB962C8B-B14F-4D97-AF65-F5344CB8AC3E}">
        <p14:creationId xmlns:p14="http://schemas.microsoft.com/office/powerpoint/2010/main" val="1773981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ED0E5CC0-F6B2-4257-8F5B-BFD17AEB482D}" type="slidenum">
              <a:rPr lang="en-US" altLang="en-US"/>
              <a:pPr/>
              <a:t>‹#›</a:t>
            </a:fld>
            <a:endParaRPr lang="en-US" altLang="en-US"/>
          </a:p>
        </p:txBody>
      </p:sp>
    </p:spTree>
    <p:extLst>
      <p:ext uri="{BB962C8B-B14F-4D97-AF65-F5344CB8AC3E}">
        <p14:creationId xmlns:p14="http://schemas.microsoft.com/office/powerpoint/2010/main" val="404671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3B853C90-3DEA-48F5-99BE-AEDBFF67CB6E}" type="slidenum">
              <a:rPr lang="en-US" altLang="en-US"/>
              <a:pPr/>
              <a:t>‹#›</a:t>
            </a:fld>
            <a:endParaRPr lang="en-US" altLang="en-US"/>
          </a:p>
        </p:txBody>
      </p:sp>
    </p:spTree>
    <p:extLst>
      <p:ext uri="{BB962C8B-B14F-4D97-AF65-F5344CB8AC3E}">
        <p14:creationId xmlns:p14="http://schemas.microsoft.com/office/powerpoint/2010/main" val="3518287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vert="horz" wrap="square" lIns="91440" tIns="45720" rIns="91440" bIns="45720" numCol="1" anchor="t" anchorCtr="0" compatLnSpc="1">
            <a:prstTxWarp prst="textNoShape">
              <a:avLst/>
            </a:prstTxWarp>
          </a:bodyPr>
          <a:lstStyle>
            <a:lvl1pPr algn="ctr">
              <a:defRPr sz="1200"/>
            </a:lvl1pPr>
          </a:lstStyle>
          <a:p>
            <a:fld id="{1681D2ED-CD73-41BB-8192-48B2508A6284}" type="slidenum">
              <a:rPr lang="en-US" altLang="en-US"/>
              <a:pPr/>
              <a:t>‹#›</a:t>
            </a:fld>
            <a:endParaRPr lang="en-US" altLang="en-US"/>
          </a:p>
        </p:txBody>
      </p:sp>
    </p:spTree>
    <p:extLst>
      <p:ext uri="{BB962C8B-B14F-4D97-AF65-F5344CB8AC3E}">
        <p14:creationId xmlns:p14="http://schemas.microsoft.com/office/powerpoint/2010/main" val="3725733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7B72199C-7171-47A1-AD45-526A75FA61D6}" type="slidenum">
              <a:rPr lang="en-US" altLang="en-US"/>
              <a:pPr/>
              <a:t>‹#›</a:t>
            </a:fld>
            <a:endParaRPr lang="en-US" altLang="en-US"/>
          </a:p>
        </p:txBody>
      </p:sp>
    </p:spTree>
    <p:extLst>
      <p:ext uri="{BB962C8B-B14F-4D97-AF65-F5344CB8AC3E}">
        <p14:creationId xmlns:p14="http://schemas.microsoft.com/office/powerpoint/2010/main" val="3440424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DCDF3DD3-9419-4A11-AD8F-E460FC5491A7}" type="slidenum">
              <a:rPr lang="en-US" altLang="en-US"/>
              <a:pPr/>
              <a:t>‹#›</a:t>
            </a:fld>
            <a:endParaRPr lang="en-US" altLang="en-US"/>
          </a:p>
        </p:txBody>
      </p:sp>
    </p:spTree>
    <p:extLst>
      <p:ext uri="{BB962C8B-B14F-4D97-AF65-F5344CB8AC3E}">
        <p14:creationId xmlns:p14="http://schemas.microsoft.com/office/powerpoint/2010/main" val="35982570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8DC280BA-18D1-4BCF-B3E2-46E2C4FE3EBD}" type="slidenum">
              <a:rPr lang="en-US" altLang="en-US"/>
              <a:pPr/>
              <a:t>‹#›</a:t>
            </a:fld>
            <a:endParaRPr lang="en-US" altLang="en-US"/>
          </a:p>
        </p:txBody>
      </p:sp>
    </p:spTree>
    <p:extLst>
      <p:ext uri="{BB962C8B-B14F-4D97-AF65-F5344CB8AC3E}">
        <p14:creationId xmlns:p14="http://schemas.microsoft.com/office/powerpoint/2010/main" val="3452161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21C363B2-5AA3-46F1-9016-D548FA08A5BB}" type="slidenum">
              <a:rPr lang="en-US" altLang="en-US"/>
              <a:pPr/>
              <a:t>‹#›</a:t>
            </a:fld>
            <a:endParaRPr lang="en-US" altLang="en-US"/>
          </a:p>
        </p:txBody>
      </p:sp>
    </p:spTree>
    <p:extLst>
      <p:ext uri="{BB962C8B-B14F-4D97-AF65-F5344CB8AC3E}">
        <p14:creationId xmlns:p14="http://schemas.microsoft.com/office/powerpoint/2010/main" val="1797813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257BB71B-CF5E-4C19-9C12-D99476316FA9}" type="slidenum">
              <a:rPr lang="en-US" altLang="en-US"/>
              <a:pPr/>
              <a:t>‹#›</a:t>
            </a:fld>
            <a:endParaRPr lang="en-US" altLang="en-US"/>
          </a:p>
        </p:txBody>
      </p:sp>
    </p:spTree>
    <p:extLst>
      <p:ext uri="{BB962C8B-B14F-4D97-AF65-F5344CB8AC3E}">
        <p14:creationId xmlns:p14="http://schemas.microsoft.com/office/powerpoint/2010/main" val="291529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vl1pPr>
          </a:lstStyle>
          <a:p>
            <a:fld id="{1CE59601-8F32-4650-B4AF-ABF1B979FDB3}" type="slidenum">
              <a:rPr lang="en-US" altLang="en-US"/>
              <a:pPr/>
              <a:t>‹#›</a:t>
            </a:fld>
            <a:endParaRPr lang="en-US" altLang="en-US"/>
          </a:p>
        </p:txBody>
      </p:sp>
    </p:spTree>
    <p:extLst>
      <p:ext uri="{BB962C8B-B14F-4D97-AF65-F5344CB8AC3E}">
        <p14:creationId xmlns:p14="http://schemas.microsoft.com/office/powerpoint/2010/main" val="2935272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latin typeface="Arial" charset="0"/>
              </a:rPr>
              <a:t>© 3GPP 2009     Mobile World Congress, Barcelona, 19</a:t>
            </a:r>
            <a:r>
              <a:rPr lang="en-GB" baseline="30000">
                <a:solidFill>
                  <a:schemeClr val="bg1"/>
                </a:solidFill>
                <a:latin typeface="Arial" charset="0"/>
              </a:rPr>
              <a:t>th</a:t>
            </a:r>
            <a:r>
              <a:rPr lang="en-GB">
                <a:solidFill>
                  <a:schemeClr val="bg1"/>
                </a:solidFill>
                <a:latin typeface="Arial" charset="0"/>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latin typeface="Arial" charset="0"/>
              </a:rPr>
              <a:t>© 3GPP 2009     &lt;Title, date&gt;</a:t>
            </a: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eaLnBrk="1" hangingPunct="1"/>
            <a:fld id="{8B70D5EE-2B79-4AA9-A9AE-C9F1F9D3544B}" type="slidenum">
              <a:rPr lang="en-US" altLang="en-US" sz="1200" b="1">
                <a:solidFill>
                  <a:srgbClr val="000000"/>
                </a:solidFill>
                <a:latin typeface="Calibri" panose="020F0502020204030204" pitchFamily="34" charset="0"/>
              </a:rPr>
              <a:pPr algn="ctr" eaLnBrk="1" hangingPunct="1"/>
              <a:t>‹#›</a:t>
            </a:fld>
            <a:endParaRPr lang="en-US" altLang="en-US" sz="1200" b="1">
              <a:solidFill>
                <a:schemeClr val="bg1"/>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RAN-CN Interface, Functional Split and Access Independence</a:t>
            </a:r>
            <a:endParaRPr lang="en-US" b="1" dirty="0"/>
          </a:p>
        </p:txBody>
      </p:sp>
      <p:sp>
        <p:nvSpPr>
          <p:cNvPr id="3" name="Subtitle 2"/>
          <p:cNvSpPr>
            <a:spLocks noGrp="1"/>
          </p:cNvSpPr>
          <p:nvPr>
            <p:ph type="subTitle" idx="1"/>
          </p:nvPr>
        </p:nvSpPr>
        <p:spPr/>
        <p:txBody>
          <a:bodyPr/>
          <a:lstStyle/>
          <a:p>
            <a:r>
              <a:rPr lang="en-US" dirty="0" smtClean="0"/>
              <a:t>AT&amp;T</a:t>
            </a:r>
            <a:endParaRPr lang="en-US" dirty="0"/>
          </a:p>
          <a:p>
            <a:r>
              <a:rPr lang="en-US" b="1" dirty="0"/>
              <a:t>S2-162322 </a:t>
            </a:r>
          </a:p>
          <a:p>
            <a:endParaRPr lang="en-US" dirty="0"/>
          </a:p>
        </p:txBody>
      </p:sp>
    </p:spTree>
    <p:extLst>
      <p:ext uri="{BB962C8B-B14F-4D97-AF65-F5344CB8AC3E}">
        <p14:creationId xmlns:p14="http://schemas.microsoft.com/office/powerpoint/2010/main" val="21132408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b="1" dirty="0" smtClean="0"/>
              <a:t>Preferred areas of contributions for R-14</a:t>
            </a:r>
            <a:br>
              <a:rPr lang="en-GB" b="1" dirty="0" smtClean="0"/>
            </a:br>
            <a:r>
              <a:rPr lang="en-GB" sz="2800" b="1" dirty="0"/>
              <a:t>(to help specify basic NG system in R-15)</a:t>
            </a:r>
            <a:endParaRPr lang="en-US" sz="2800" b="1" dirty="0"/>
          </a:p>
        </p:txBody>
      </p:sp>
      <p:sp>
        <p:nvSpPr>
          <p:cNvPr id="5" name="Text Placeholder 4"/>
          <p:cNvSpPr>
            <a:spLocks noGrp="1"/>
          </p:cNvSpPr>
          <p:nvPr>
            <p:ph type="body" idx="1"/>
          </p:nvPr>
        </p:nvSpPr>
        <p:spPr/>
        <p:txBody>
          <a:bodyPr/>
          <a:lstStyle/>
          <a:p>
            <a:r>
              <a:rPr lang="en-GB" dirty="0" smtClean="0"/>
              <a:t>Functionality needed</a:t>
            </a:r>
            <a:endParaRPr lang="en-US" dirty="0"/>
          </a:p>
        </p:txBody>
      </p:sp>
      <p:sp>
        <p:nvSpPr>
          <p:cNvPr id="6" name="Content Placeholder 5"/>
          <p:cNvSpPr>
            <a:spLocks noGrp="1"/>
          </p:cNvSpPr>
          <p:nvPr>
            <p:ph sz="half" idx="2"/>
          </p:nvPr>
        </p:nvSpPr>
        <p:spPr/>
        <p:txBody>
          <a:bodyPr/>
          <a:lstStyle/>
          <a:p>
            <a:pPr marL="285743" lvl="1" indent="-285743"/>
            <a:r>
              <a:rPr lang="en-GB" sz="1600" dirty="0"/>
              <a:t>QoS</a:t>
            </a:r>
            <a:endParaRPr lang="en-US" sz="1600" dirty="0"/>
          </a:p>
          <a:p>
            <a:pPr marL="285743" lvl="1" indent="-285743"/>
            <a:r>
              <a:rPr lang="en-GB" sz="1600" dirty="0"/>
              <a:t>Charging</a:t>
            </a:r>
            <a:endParaRPr lang="en-US" sz="1600" dirty="0"/>
          </a:p>
          <a:p>
            <a:pPr marL="285743" lvl="1" indent="-285743"/>
            <a:r>
              <a:rPr lang="en-GB" sz="1600" dirty="0"/>
              <a:t>Policy</a:t>
            </a:r>
            <a:endParaRPr lang="en-US" sz="1600" dirty="0"/>
          </a:p>
          <a:p>
            <a:pPr marL="285743" lvl="1" indent="-285743"/>
            <a:r>
              <a:rPr lang="en-GB" sz="1600" dirty="0"/>
              <a:t>Authentication</a:t>
            </a:r>
            <a:endParaRPr lang="en-US" sz="1600" dirty="0"/>
          </a:p>
          <a:p>
            <a:pPr marL="285743" lvl="1" indent="-285743"/>
            <a:r>
              <a:rPr lang="en-GB" sz="1600" dirty="0"/>
              <a:t>Mobility management </a:t>
            </a:r>
            <a:endParaRPr lang="en-US" sz="1600" dirty="0"/>
          </a:p>
          <a:p>
            <a:pPr marL="285743" lvl="1" indent="-285743"/>
            <a:r>
              <a:rPr lang="en-GB" sz="1600" dirty="0"/>
              <a:t>Session continuity</a:t>
            </a:r>
            <a:endParaRPr lang="en-US" sz="1600" dirty="0"/>
          </a:p>
          <a:p>
            <a:pPr marL="285743" lvl="1" indent="-285743"/>
            <a:r>
              <a:rPr lang="en-GB" sz="1600" dirty="0"/>
              <a:t>Session management</a:t>
            </a:r>
          </a:p>
          <a:p>
            <a:pPr marL="285743" lvl="1" indent="-285743"/>
            <a:endParaRPr lang="en-GB" sz="1600" dirty="0"/>
          </a:p>
          <a:p>
            <a:pPr marL="0" lvl="1" indent="0">
              <a:buNone/>
            </a:pPr>
            <a:r>
              <a:rPr lang="en-US" sz="1600" i="1" u="sng" dirty="0"/>
              <a:t>(from Annex C in NextGen TR 23.799)</a:t>
            </a:r>
            <a:endParaRPr lang="en-GB" sz="1600" i="1" u="sng" dirty="0"/>
          </a:p>
        </p:txBody>
      </p:sp>
      <p:sp>
        <p:nvSpPr>
          <p:cNvPr id="7" name="Text Placeholder 6"/>
          <p:cNvSpPr>
            <a:spLocks noGrp="1"/>
          </p:cNvSpPr>
          <p:nvPr>
            <p:ph type="body" sz="quarter" idx="3"/>
          </p:nvPr>
        </p:nvSpPr>
        <p:spPr/>
        <p:txBody>
          <a:bodyPr/>
          <a:lstStyle/>
          <a:p>
            <a:r>
              <a:rPr lang="en-GB" dirty="0" smtClean="0"/>
              <a:t>Architectural enablers to be addressed</a:t>
            </a:r>
            <a:endParaRPr lang="en-US" dirty="0"/>
          </a:p>
        </p:txBody>
      </p:sp>
      <p:sp>
        <p:nvSpPr>
          <p:cNvPr id="8" name="Content Placeholder 7"/>
          <p:cNvSpPr>
            <a:spLocks noGrp="1"/>
          </p:cNvSpPr>
          <p:nvPr>
            <p:ph sz="quarter" idx="4"/>
          </p:nvPr>
        </p:nvSpPr>
        <p:spPr/>
        <p:txBody>
          <a:bodyPr/>
          <a:lstStyle/>
          <a:p>
            <a:pPr marL="285743" lvl="1" indent="-285743"/>
            <a:r>
              <a:rPr lang="en-GB" sz="1400" dirty="0"/>
              <a:t>Minimizing access dependencies (incl. non-3GPP access integration aspects).</a:t>
            </a:r>
            <a:endParaRPr lang="en-US" sz="1400" dirty="0"/>
          </a:p>
          <a:p>
            <a:pPr marL="285743" lvl="1" indent="-285743"/>
            <a:r>
              <a:rPr lang="en-GB" sz="1400" dirty="0"/>
              <a:t>Shared network and roaming scenarios </a:t>
            </a:r>
            <a:endParaRPr lang="en-US" sz="1400" dirty="0"/>
          </a:p>
          <a:p>
            <a:pPr marL="285743" lvl="1" indent="-285743"/>
            <a:r>
              <a:rPr lang="en-GB" sz="1400" dirty="0"/>
              <a:t>CP/UP separation</a:t>
            </a:r>
            <a:endParaRPr lang="en-US" sz="1400" dirty="0"/>
          </a:p>
          <a:p>
            <a:pPr marL="285743" lvl="1" indent="-285743"/>
            <a:r>
              <a:rPr lang="en-GB" sz="1400" dirty="0"/>
              <a:t>RAN-CN functional split </a:t>
            </a:r>
            <a:endParaRPr lang="en-US" sz="1400" dirty="0"/>
          </a:p>
          <a:p>
            <a:pPr marL="285743" lvl="1" indent="-285743"/>
            <a:r>
              <a:rPr lang="en-GB" sz="1400" dirty="0"/>
              <a:t>Architectural impacts of scaling</a:t>
            </a:r>
            <a:endParaRPr lang="en-US" sz="1400" dirty="0"/>
          </a:p>
          <a:p>
            <a:pPr marL="285743" lvl="1" indent="-285743"/>
            <a:r>
              <a:rPr lang="en-GB" sz="1400" dirty="0"/>
              <a:t>Network slicing</a:t>
            </a:r>
            <a:endParaRPr lang="en-US" sz="1400" dirty="0"/>
          </a:p>
          <a:p>
            <a:pPr marL="285743" lvl="1" indent="-285743"/>
            <a:r>
              <a:rPr lang="en-GB" sz="1400" dirty="0"/>
              <a:t>Co-existence, migration and interworking</a:t>
            </a:r>
            <a:endParaRPr lang="en-US" sz="1400" dirty="0"/>
          </a:p>
          <a:p>
            <a:pPr marL="285743" lvl="1" indent="-285743"/>
            <a:r>
              <a:rPr lang="en-GB" sz="1400" dirty="0"/>
              <a:t>Network functions granularity and interaction between them</a:t>
            </a:r>
            <a:endParaRPr lang="en-US" sz="1400" dirty="0"/>
          </a:p>
          <a:p>
            <a:endParaRPr lang="en-US" sz="1400" dirty="0"/>
          </a:p>
        </p:txBody>
      </p:sp>
      <p:sp>
        <p:nvSpPr>
          <p:cNvPr id="9" name="Rectangle 8"/>
          <p:cNvSpPr/>
          <p:nvPr/>
        </p:nvSpPr>
        <p:spPr>
          <a:xfrm>
            <a:off x="583810" y="5334964"/>
            <a:ext cx="7960556" cy="383182"/>
          </a:xfrm>
          <a:prstGeom prst="rect">
            <a:avLst/>
          </a:prstGeom>
        </p:spPr>
        <p:txBody>
          <a:bodyPr wrap="square">
            <a:spAutoFit/>
          </a:bodyPr>
          <a:lstStyle/>
          <a:p>
            <a:pPr hangingPunct="0"/>
            <a:r>
              <a:rPr lang="en-GB" sz="945" b="1" i="1" dirty="0"/>
              <a:t>These lists are a work in progress and can get updated as work progresses e.g. based on new key issues introduced into the TR and feedback from RAN WGs. </a:t>
            </a:r>
            <a:endParaRPr lang="en-US" sz="945" b="1" i="1" dirty="0"/>
          </a:p>
        </p:txBody>
      </p:sp>
    </p:spTree>
    <p:extLst>
      <p:ext uri="{BB962C8B-B14F-4D97-AF65-F5344CB8AC3E}">
        <p14:creationId xmlns:p14="http://schemas.microsoft.com/office/powerpoint/2010/main" val="21822060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smtClean="0"/>
              <a:t>A phased NG approach needs to address NG system architecture and NG CN in the initial phase </a:t>
            </a:r>
            <a:endParaRPr lang="en-US" altLang="zh-CN" dirty="0" smtClean="0"/>
          </a:p>
          <a:p>
            <a:pPr lvl="1"/>
            <a:r>
              <a:rPr lang="en-US" altLang="zh-CN" dirty="0" smtClean="0"/>
              <a:t>Work on NG System Architecture and NG CN needs to be aligned with NG radio work for timing and content</a:t>
            </a:r>
            <a:endParaRPr lang="en-US" dirty="0" smtClean="0"/>
          </a:p>
          <a:p>
            <a:pPr lvl="1"/>
            <a:r>
              <a:rPr lang="en-US" dirty="0" smtClean="0"/>
              <a:t>We believe a baseline NG System Architecture and CN work can be completed in Release 15. Its features can further be enhanced in Release 16</a:t>
            </a:r>
          </a:p>
          <a:p>
            <a:pPr lvl="1"/>
            <a:r>
              <a:rPr lang="en-US" dirty="0" smtClean="0"/>
              <a:t>Launching of a NG RAT without a NG System / CN will impact target timelines for a deployment of a NG System / CN </a:t>
            </a:r>
          </a:p>
          <a:p>
            <a:pPr lvl="2"/>
            <a:r>
              <a:rPr lang="en-US" dirty="0" smtClean="0"/>
              <a:t>Increases dependency of new </a:t>
            </a:r>
            <a:r>
              <a:rPr lang="en-US" dirty="0"/>
              <a:t>N</a:t>
            </a:r>
            <a:r>
              <a:rPr lang="en-US" dirty="0" smtClean="0"/>
              <a:t>G RAT on legacy EPC and creates complex roaming scenarios for NG</a:t>
            </a:r>
          </a:p>
          <a:p>
            <a:r>
              <a:rPr lang="en-US" altLang="zh-CN" dirty="0" smtClean="0"/>
              <a:t>A phased approach that results in fragmentation of 5G ecosystem should be avoided</a:t>
            </a:r>
            <a:endParaRPr lang="en-US" dirty="0" smtClean="0"/>
          </a:p>
          <a:p>
            <a:pPr lvl="1"/>
            <a:r>
              <a:rPr lang="en-US" dirty="0" smtClean="0"/>
              <a:t>A phased approach towards NG work should not result in non-compatible NG UEs and base stations for different phases of NG</a:t>
            </a:r>
          </a:p>
          <a:p>
            <a:r>
              <a:rPr lang="en-US" dirty="0"/>
              <a:t>Operator expectations for the launch of NG networks are:</a:t>
            </a:r>
          </a:p>
          <a:p>
            <a:pPr lvl="1"/>
            <a:r>
              <a:rPr lang="en-US" dirty="0"/>
              <a:t>UE’s and NG RAN will be compatible for different NG phases</a:t>
            </a:r>
          </a:p>
          <a:p>
            <a:pPr lvl="1"/>
            <a:r>
              <a:rPr lang="en-GB" dirty="0" smtClean="0">
                <a:solidFill>
                  <a:srgbClr val="000000"/>
                </a:solidFill>
              </a:rPr>
              <a:t>A solution </a:t>
            </a:r>
            <a:r>
              <a:rPr lang="en-GB" smtClean="0">
                <a:solidFill>
                  <a:srgbClr val="000000"/>
                </a:solidFill>
              </a:rPr>
              <a:t>that allows independent </a:t>
            </a:r>
            <a:r>
              <a:rPr lang="en-GB" dirty="0" smtClean="0">
                <a:solidFill>
                  <a:srgbClr val="000000"/>
                </a:solidFill>
              </a:rPr>
              <a:t>evolution </a:t>
            </a:r>
            <a:r>
              <a:rPr lang="en-GB" dirty="0">
                <a:solidFill>
                  <a:srgbClr val="000000"/>
                </a:solidFill>
              </a:rPr>
              <a:t>of core network and RAN, </a:t>
            </a:r>
            <a:r>
              <a:rPr lang="en-GB">
                <a:solidFill>
                  <a:srgbClr val="000000"/>
                </a:solidFill>
              </a:rPr>
              <a:t>and </a:t>
            </a:r>
            <a:r>
              <a:rPr lang="en-GB" smtClean="0">
                <a:solidFill>
                  <a:srgbClr val="000000"/>
                </a:solidFill>
              </a:rPr>
              <a:t>minimizes </a:t>
            </a:r>
            <a:r>
              <a:rPr lang="en-GB" dirty="0">
                <a:solidFill>
                  <a:srgbClr val="000000"/>
                </a:solidFill>
              </a:rPr>
              <a:t>access dependencies</a:t>
            </a:r>
            <a:endParaRPr lang="en-US" dirty="0"/>
          </a:p>
        </p:txBody>
      </p:sp>
      <p:sp>
        <p:nvSpPr>
          <p:cNvPr id="2" name="Title 1"/>
          <p:cNvSpPr>
            <a:spLocks noGrp="1"/>
          </p:cNvSpPr>
          <p:nvPr>
            <p:ph type="title"/>
          </p:nvPr>
        </p:nvSpPr>
        <p:spPr/>
        <p:txBody>
          <a:bodyPr>
            <a:normAutofit/>
          </a:bodyPr>
          <a:lstStyle/>
          <a:p>
            <a:r>
              <a:rPr lang="en-US" b="1" dirty="0" smtClean="0"/>
              <a:t>3GPP Timeline for Next Gen (NG)</a:t>
            </a:r>
            <a:endParaRPr lang="en-US" b="1" dirty="0"/>
          </a:p>
        </p:txBody>
      </p:sp>
    </p:spTree>
    <p:extLst>
      <p:ext uri="{BB962C8B-B14F-4D97-AF65-F5344CB8AC3E}">
        <p14:creationId xmlns:p14="http://schemas.microsoft.com/office/powerpoint/2010/main" val="16005508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sz="2400" dirty="0" smtClean="0"/>
              <a:t>RAN-CN Interface, Functional </a:t>
            </a:r>
            <a:r>
              <a:rPr lang="en-US" sz="2400" dirty="0"/>
              <a:t>S</a:t>
            </a:r>
            <a:r>
              <a:rPr lang="en-US" sz="2400" dirty="0" smtClean="0"/>
              <a:t>plit and impacts of minimizing access dependencies in the CN on this </a:t>
            </a:r>
            <a:r>
              <a:rPr lang="en-US" sz="2400" smtClean="0"/>
              <a:t>work have </a:t>
            </a:r>
            <a:r>
              <a:rPr lang="en-US" sz="2400" dirty="0" smtClean="0"/>
              <a:t>been discussed in SA2 as </a:t>
            </a:r>
            <a:r>
              <a:rPr lang="en-US" sz="2400" dirty="0"/>
              <a:t>p</a:t>
            </a:r>
            <a:r>
              <a:rPr lang="en-US" sz="2400" dirty="0" smtClean="0"/>
              <a:t>art of NextGen study</a:t>
            </a:r>
          </a:p>
          <a:p>
            <a:r>
              <a:rPr lang="en-US" sz="2400" dirty="0" smtClean="0"/>
              <a:t>The key objective of this presentation is to </a:t>
            </a:r>
          </a:p>
          <a:p>
            <a:pPr lvl="1"/>
            <a:r>
              <a:rPr lang="en-US" sz="2000" dirty="0"/>
              <a:t>A</a:t>
            </a:r>
            <a:r>
              <a:rPr lang="en-US" sz="2000" dirty="0" smtClean="0"/>
              <a:t>pprise RAN WGs on the work done so far in SA2 WG on the topic </a:t>
            </a:r>
          </a:p>
          <a:p>
            <a:pPr lvl="1"/>
            <a:r>
              <a:rPr lang="en-US" sz="2000" dirty="0" smtClean="0"/>
              <a:t>To stimulate discussion between the WGs on these topics</a:t>
            </a:r>
          </a:p>
          <a:p>
            <a:pPr lvl="1"/>
            <a:r>
              <a:rPr lang="en-US" sz="2000" dirty="0" smtClean="0"/>
              <a:t>To help in alignment of WGs in their work goals and timelines with respect to this topic </a:t>
            </a:r>
            <a:endParaRPr lang="en-US" sz="2000" dirty="0"/>
          </a:p>
        </p:txBody>
      </p:sp>
    </p:spTree>
    <p:extLst>
      <p:ext uri="{BB962C8B-B14F-4D97-AF65-F5344CB8AC3E}">
        <p14:creationId xmlns:p14="http://schemas.microsoft.com/office/powerpoint/2010/main" val="16843173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Relevant Architectural Assumptions, Requirements and Definitions</a:t>
            </a:r>
            <a:endParaRPr lang="en-US" b="1" dirty="0"/>
          </a:p>
        </p:txBody>
      </p:sp>
      <p:sp>
        <p:nvSpPr>
          <p:cNvPr id="3" name="Content Placeholder 2"/>
          <p:cNvSpPr>
            <a:spLocks noGrp="1"/>
          </p:cNvSpPr>
          <p:nvPr>
            <p:ph sz="half" idx="1"/>
          </p:nvPr>
        </p:nvSpPr>
        <p:spPr/>
        <p:txBody>
          <a:bodyPr>
            <a:normAutofit fontScale="55000" lnSpcReduction="20000"/>
          </a:bodyPr>
          <a:lstStyle/>
          <a:p>
            <a:pPr marL="0" indent="0">
              <a:buNone/>
            </a:pPr>
            <a:r>
              <a:rPr lang="en-GB" b="1" i="1" dirty="0" smtClean="0"/>
              <a:t>Architectural Requirements</a:t>
            </a:r>
          </a:p>
          <a:p>
            <a:r>
              <a:rPr lang="en-GB" dirty="0" smtClean="0"/>
              <a:t>The </a:t>
            </a:r>
            <a:r>
              <a:rPr lang="en-GB" dirty="0"/>
              <a:t>architecture of the "Next Gen" network shall:</a:t>
            </a:r>
            <a:endParaRPr lang="en-US" dirty="0"/>
          </a:p>
          <a:p>
            <a:pPr marL="400050" lvl="1" indent="0">
              <a:buNone/>
            </a:pPr>
            <a:r>
              <a:rPr lang="en-GB" sz="2700" dirty="0" smtClean="0"/>
              <a:t>Support </a:t>
            </a:r>
            <a:r>
              <a:rPr lang="en-GB" sz="2700" dirty="0"/>
              <a:t>the </a:t>
            </a:r>
            <a:r>
              <a:rPr lang="en-GB" sz="2700" b="1" dirty="0" smtClean="0"/>
              <a:t>new </a:t>
            </a:r>
            <a:r>
              <a:rPr lang="en-GB" sz="2700" b="1" dirty="0"/>
              <a:t>RAT(s), the evolved LTE, and non-3GPP access types</a:t>
            </a:r>
            <a:r>
              <a:rPr lang="en-GB" sz="2700" dirty="0"/>
              <a:t>. GERAN and UTRAN is not supported:</a:t>
            </a:r>
            <a:endParaRPr lang="en-US" sz="2700" dirty="0"/>
          </a:p>
          <a:p>
            <a:pPr marL="857250" lvl="1" indent="0">
              <a:buNone/>
            </a:pPr>
            <a:r>
              <a:rPr lang="en-GB" sz="2700" dirty="0" smtClean="0"/>
              <a:t>As </a:t>
            </a:r>
            <a:r>
              <a:rPr lang="en-GB" sz="2700" dirty="0"/>
              <a:t>part of non 3GPP access types, </a:t>
            </a:r>
            <a:r>
              <a:rPr lang="en-GB" sz="2700" b="1" dirty="0"/>
              <a:t>WLAN access and Fixed access</a:t>
            </a:r>
            <a:r>
              <a:rPr lang="en-GB" sz="2700" dirty="0"/>
              <a:t> shall be supported. Support for satellite access is FFS</a:t>
            </a:r>
            <a:r>
              <a:rPr lang="en-GB" sz="2700" dirty="0" smtClean="0"/>
              <a:t>.</a:t>
            </a:r>
            <a:endParaRPr lang="en-US" sz="2700" dirty="0"/>
          </a:p>
          <a:p>
            <a:pPr marL="400050" lvl="1" indent="0">
              <a:buNone/>
            </a:pPr>
            <a:r>
              <a:rPr lang="en-GB" sz="2700" dirty="0" smtClean="0">
                <a:solidFill>
                  <a:srgbClr val="000000"/>
                </a:solidFill>
              </a:rPr>
              <a:t>Allow </a:t>
            </a:r>
            <a:r>
              <a:rPr lang="en-GB" sz="2700" dirty="0">
                <a:solidFill>
                  <a:srgbClr val="000000"/>
                </a:solidFill>
              </a:rPr>
              <a:t>independent evolutions of core network and RAN, and minimize access dependencies.</a:t>
            </a:r>
            <a:endParaRPr lang="en-US" sz="2700" dirty="0">
              <a:solidFill>
                <a:srgbClr val="000000"/>
              </a:solidFill>
            </a:endParaRPr>
          </a:p>
          <a:p>
            <a:pPr marL="857250" lvl="1" indent="0">
              <a:buNone/>
            </a:pPr>
            <a:endParaRPr lang="en-GB" dirty="0" smtClean="0"/>
          </a:p>
          <a:p>
            <a:pPr marL="0" indent="0">
              <a:buNone/>
            </a:pPr>
            <a:r>
              <a:rPr lang="en-GB" b="1" i="1" dirty="0" smtClean="0"/>
              <a:t>Architectural Assumptions</a:t>
            </a:r>
          </a:p>
          <a:p>
            <a:r>
              <a:rPr lang="en-GB" dirty="0" smtClean="0"/>
              <a:t>The functional split between NextGen core and access network shall be defined with support for </a:t>
            </a:r>
            <a:r>
              <a:rPr lang="en-GB" b="1" dirty="0" smtClean="0"/>
              <a:t>the new RAT(s), the Evolved LTE and non-3GPP access types</a:t>
            </a:r>
            <a:r>
              <a:rPr lang="en-GB" dirty="0" smtClean="0"/>
              <a:t>.</a:t>
            </a:r>
            <a:endParaRPr lang="en-US" dirty="0" smtClean="0"/>
          </a:p>
          <a:p>
            <a:r>
              <a:rPr lang="en-GB" dirty="0" smtClean="0"/>
              <a:t>A NextGen Core-NextGen RAN interface supporting new RAT(s) and the evolved LTE shall be specified.</a:t>
            </a:r>
          </a:p>
          <a:p>
            <a:pPr marL="0" indent="0">
              <a:buNone/>
            </a:pPr>
            <a:endParaRPr lang="en-US" dirty="0"/>
          </a:p>
        </p:txBody>
      </p:sp>
      <p:sp>
        <p:nvSpPr>
          <p:cNvPr id="4" name="Content Placeholder 3"/>
          <p:cNvSpPr>
            <a:spLocks noGrp="1"/>
          </p:cNvSpPr>
          <p:nvPr>
            <p:ph sz="half" idx="2"/>
          </p:nvPr>
        </p:nvSpPr>
        <p:spPr/>
        <p:txBody>
          <a:bodyPr>
            <a:normAutofit fontScale="55000" lnSpcReduction="20000"/>
          </a:bodyPr>
          <a:lstStyle/>
          <a:p>
            <a:pPr marL="0" indent="0">
              <a:buNone/>
            </a:pPr>
            <a:r>
              <a:rPr lang="en-US" b="1" i="1" dirty="0" smtClean="0"/>
              <a:t>Definitions</a:t>
            </a:r>
          </a:p>
          <a:p>
            <a:pPr marL="0" indent="0">
              <a:buNone/>
            </a:pPr>
            <a:r>
              <a:rPr lang="en-GB" b="1" dirty="0" smtClean="0"/>
              <a:t>Evolved LTE: </a:t>
            </a:r>
            <a:r>
              <a:rPr lang="en-GB" dirty="0" smtClean="0"/>
              <a:t>In the context of this document Evolved LTE is E-UTRAN upgraded to interface with the Next Generation Core.</a:t>
            </a:r>
          </a:p>
          <a:p>
            <a:pPr marL="0" indent="0">
              <a:buNone/>
            </a:pPr>
            <a:r>
              <a:rPr lang="en-GB" b="1" dirty="0"/>
              <a:t>NextGen RAN (NG RAN):</a:t>
            </a:r>
            <a:r>
              <a:rPr lang="en-GB" dirty="0"/>
              <a:t> In the context of this document, it refers to a radio access network that supports Evolved LTE and/or New RAT and interfaces with the Next Generation Core.</a:t>
            </a:r>
            <a:endParaRPr lang="en-US" dirty="0"/>
          </a:p>
          <a:p>
            <a:pPr marL="0" indent="0">
              <a:buNone/>
            </a:pPr>
            <a:r>
              <a:rPr lang="en-GB" b="1" dirty="0"/>
              <a:t>NextGen System (NG System): </a:t>
            </a:r>
            <a:r>
              <a:rPr lang="en-GB" dirty="0"/>
              <a:t>It refers to NextGen System </a:t>
            </a:r>
            <a:r>
              <a:rPr lang="en-GB" dirty="0" smtClean="0"/>
              <a:t>including </a:t>
            </a:r>
            <a:r>
              <a:rPr lang="en-GB" dirty="0"/>
              <a:t>NG RAN and NextGen Core</a:t>
            </a:r>
            <a:r>
              <a:rPr lang="en-GB" dirty="0" smtClean="0"/>
              <a:t>.</a:t>
            </a:r>
          </a:p>
          <a:p>
            <a:pPr marL="0" indent="0">
              <a:buNone/>
            </a:pPr>
            <a:endParaRPr lang="en-GB" dirty="0"/>
          </a:p>
          <a:p>
            <a:pPr marL="0" indent="0">
              <a:buNone/>
            </a:pPr>
            <a:r>
              <a:rPr lang="en-GB" i="1" u="sng" dirty="0" smtClean="0"/>
              <a:t>(from NextGen TR 23.799)</a:t>
            </a:r>
            <a:endParaRPr lang="en-US" dirty="0" smtClean="0"/>
          </a:p>
        </p:txBody>
      </p:sp>
    </p:spTree>
    <p:extLst>
      <p:ext uri="{BB962C8B-B14F-4D97-AF65-F5344CB8AC3E}">
        <p14:creationId xmlns:p14="http://schemas.microsoft.com/office/powerpoint/2010/main" val="1278726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b="1" dirty="0"/>
              <a:t>Key issue 8: Next Generation core and access - functional division and interface </a:t>
            </a:r>
            <a:endParaRPr lang="en-US" b="1" dirty="0"/>
          </a:p>
        </p:txBody>
      </p:sp>
      <p:sp>
        <p:nvSpPr>
          <p:cNvPr id="6" name="Content Placeholder 5"/>
          <p:cNvSpPr>
            <a:spLocks noGrp="1"/>
          </p:cNvSpPr>
          <p:nvPr>
            <p:ph idx="1"/>
          </p:nvPr>
        </p:nvSpPr>
        <p:spPr>
          <a:xfrm>
            <a:off x="628650" y="1899920"/>
            <a:ext cx="7886700" cy="4490720"/>
          </a:xfrm>
        </p:spPr>
        <p:txBody>
          <a:bodyPr>
            <a:noAutofit/>
          </a:bodyPr>
          <a:lstStyle/>
          <a:p>
            <a:pPr marL="0" indent="0">
              <a:buNone/>
            </a:pPr>
            <a:r>
              <a:rPr lang="en-GB" sz="1600" dirty="0"/>
              <a:t>This key issue will address the following general aspects:</a:t>
            </a:r>
            <a:endParaRPr lang="en-US" sz="1600" dirty="0"/>
          </a:p>
          <a:p>
            <a:r>
              <a:rPr lang="en-GB" sz="1600" dirty="0" err="1" smtClean="0"/>
              <a:t>analyze</a:t>
            </a:r>
            <a:r>
              <a:rPr lang="en-GB" sz="1600" dirty="0" smtClean="0"/>
              <a:t> </a:t>
            </a:r>
            <a:r>
              <a:rPr lang="en-GB" sz="1600" dirty="0"/>
              <a:t>in detail the functionality for the Next Generation Core and for the interface between the access networks and the Next Generation Core to support the LTE radio access network, the new, expected 5G radio access network (depending on information available from RAN design and the SMARTER requirements), and for non-3GPP access networks, in order to identify the functional split between AN and Core Network, and to identify if a single AN-CN interface can be specified which can be used across many different access networks. In particular, the functionality should be decomposed between:</a:t>
            </a:r>
            <a:endParaRPr lang="en-US" sz="1600" dirty="0"/>
          </a:p>
          <a:p>
            <a:r>
              <a:rPr lang="en-GB" sz="1600" dirty="0" smtClean="0"/>
              <a:t>access-specific </a:t>
            </a:r>
            <a:r>
              <a:rPr lang="en-GB" sz="1600" dirty="0"/>
              <a:t>functionality: such functionality applies only to a specific (set of) AN(s)</a:t>
            </a:r>
            <a:endParaRPr lang="en-US" sz="1600" dirty="0"/>
          </a:p>
          <a:p>
            <a:r>
              <a:rPr lang="en-GB" sz="1600" dirty="0" smtClean="0"/>
              <a:t>access-independent </a:t>
            </a:r>
            <a:r>
              <a:rPr lang="en-GB" sz="1600" dirty="0"/>
              <a:t>functionality: such functionality applies to all ANs, though the set of information/parameters/policies used for the functionality may be dependent on the specific AN</a:t>
            </a:r>
            <a:endParaRPr lang="en-US" sz="1600" dirty="0"/>
          </a:p>
          <a:p>
            <a:r>
              <a:rPr lang="en-GB" sz="1600" dirty="0" smtClean="0"/>
              <a:t>identify </a:t>
            </a:r>
            <a:r>
              <a:rPr lang="en-GB" sz="1600" dirty="0"/>
              <a:t>how the various functionality correlate to each other and identify interdependencies – i.e. impacting Next Generation Core, AN and </a:t>
            </a:r>
            <a:r>
              <a:rPr lang="en-GB" sz="1600" dirty="0" smtClean="0"/>
              <a:t>UE</a:t>
            </a:r>
            <a:r>
              <a:rPr lang="en-GB" sz="1600" dirty="0"/>
              <a:t>	</a:t>
            </a:r>
            <a:endParaRPr lang="en-GB" sz="1600" dirty="0" smtClean="0"/>
          </a:p>
          <a:p>
            <a:pPr marL="0" indent="0">
              <a:buNone/>
            </a:pPr>
            <a:r>
              <a:rPr lang="en-GB" sz="1600" i="1" u="sng" dirty="0" smtClean="0"/>
              <a:t>(from NextGen TR 23.799)</a:t>
            </a:r>
            <a:endParaRPr lang="en-US" sz="1600" dirty="0" smtClean="0"/>
          </a:p>
        </p:txBody>
      </p:sp>
    </p:spTree>
    <p:extLst>
      <p:ext uri="{BB962C8B-B14F-4D97-AF65-F5344CB8AC3E}">
        <p14:creationId xmlns:p14="http://schemas.microsoft.com/office/powerpoint/2010/main" val="36089531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Key issue 8: Next Generation core and access - functional division and interface </a:t>
            </a:r>
            <a:endParaRPr lang="en-US" dirty="0"/>
          </a:p>
        </p:txBody>
      </p:sp>
      <p:sp>
        <p:nvSpPr>
          <p:cNvPr id="3" name="Content Placeholder 2"/>
          <p:cNvSpPr>
            <a:spLocks noGrp="1"/>
          </p:cNvSpPr>
          <p:nvPr>
            <p:ph idx="1"/>
          </p:nvPr>
        </p:nvSpPr>
        <p:spPr/>
        <p:txBody>
          <a:bodyPr>
            <a:normAutofit fontScale="77500" lnSpcReduction="20000"/>
          </a:bodyPr>
          <a:lstStyle/>
          <a:p>
            <a:r>
              <a:rPr lang="en-GB" sz="2600" dirty="0" smtClean="0"/>
              <a:t>identify how the functionality can be modularized for the definition of a modular Next Generation Core -ANs interface that minimizes access dependencies and applies to any access networks</a:t>
            </a:r>
            <a:endParaRPr lang="en-US" sz="2600" dirty="0" smtClean="0"/>
          </a:p>
          <a:p>
            <a:r>
              <a:rPr lang="en-GB" sz="2600" dirty="0" smtClean="0"/>
              <a:t>identify how to decouple the access network and the core network, and identify its effects and implications to the Next Generation Core. Such decoupling shall allow for parallel and independent design and evolution of access networks and core networks</a:t>
            </a:r>
            <a:endParaRPr lang="en-US" sz="2600" dirty="0" smtClean="0"/>
          </a:p>
          <a:p>
            <a:r>
              <a:rPr lang="en-GB" sz="2600" dirty="0" smtClean="0"/>
              <a:t>Solutions and agreements for 3GPP RAN specific aspects should be prioritized in order to facilitate cooperation with 3GPP RAN. Aspects to consider for such solutions include e.g. functions which have impact to both CN and RAN, desired NextGen Core - RAN functional split and interface. The new RAT(s) and the evolved LTE should be taken into considerations. </a:t>
            </a:r>
            <a:endParaRPr lang="en-US" sz="2600" dirty="0" smtClean="0"/>
          </a:p>
          <a:p>
            <a:pPr marL="0" indent="0">
              <a:buNone/>
            </a:pPr>
            <a:r>
              <a:rPr lang="x-none" sz="2600" dirty="0" smtClean="0"/>
              <a:t>NOTE:	This key issue has dependencies on the solutions specified for other key issues such as QoS framework, Mobility framework, Session Management.</a:t>
            </a:r>
            <a:endParaRPr lang="en-US" sz="2600" dirty="0" smtClean="0"/>
          </a:p>
          <a:p>
            <a:pPr marL="0" indent="0">
              <a:buNone/>
            </a:pPr>
            <a:r>
              <a:rPr lang="en-GB" sz="2600" i="1" u="sng" dirty="0" smtClean="0"/>
              <a:t>(from NextGen TR 23.799)</a:t>
            </a:r>
            <a:endParaRPr lang="en-US" sz="2600" dirty="0" smtClean="0"/>
          </a:p>
          <a:p>
            <a:endParaRPr lang="en-US" dirty="0"/>
          </a:p>
        </p:txBody>
      </p:sp>
    </p:spTree>
    <p:extLst>
      <p:ext uri="{BB962C8B-B14F-4D97-AF65-F5344CB8AC3E}">
        <p14:creationId xmlns:p14="http://schemas.microsoft.com/office/powerpoint/2010/main" val="42122816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b="1" dirty="0" smtClean="0"/>
              <a:t>Implications of Access Independence on RAN-CN Interface and Functional Split</a:t>
            </a:r>
            <a:endParaRPr lang="en-US" b="1" dirty="0"/>
          </a:p>
        </p:txBody>
      </p:sp>
      <p:sp>
        <p:nvSpPr>
          <p:cNvPr id="5" name="Content Placeholder 4"/>
          <p:cNvSpPr>
            <a:spLocks noGrp="1"/>
          </p:cNvSpPr>
          <p:nvPr>
            <p:ph idx="1"/>
          </p:nvPr>
        </p:nvSpPr>
        <p:spPr/>
        <p:txBody>
          <a:bodyPr>
            <a:normAutofit fontScale="55000" lnSpcReduction="20000"/>
          </a:bodyPr>
          <a:lstStyle/>
          <a:p>
            <a:r>
              <a:rPr lang="en-GB" dirty="0"/>
              <a:t>H</a:t>
            </a:r>
            <a:r>
              <a:rPr lang="en-GB" dirty="0" smtClean="0"/>
              <a:t>igh </a:t>
            </a:r>
            <a:r>
              <a:rPr lang="en-GB" dirty="0"/>
              <a:t>level principles to interpret the requirements of minimizing access dependencies for key core network </a:t>
            </a:r>
            <a:r>
              <a:rPr lang="en-GB" dirty="0" smtClean="0"/>
              <a:t>functionalities</a:t>
            </a:r>
          </a:p>
          <a:p>
            <a:r>
              <a:rPr lang="en-GB" dirty="0"/>
              <a:t>C</a:t>
            </a:r>
            <a:r>
              <a:rPr lang="en-GB" dirty="0" smtClean="0"/>
              <a:t>aptures </a:t>
            </a:r>
            <a:r>
              <a:rPr lang="en-GB" dirty="0"/>
              <a:t>RAN-CN interface aspects as well from the perspective of making it non access </a:t>
            </a:r>
            <a:r>
              <a:rPr lang="en-GB" dirty="0" smtClean="0"/>
              <a:t>specific.</a:t>
            </a:r>
            <a:endParaRPr lang="en-US" dirty="0" smtClean="0"/>
          </a:p>
          <a:p>
            <a:pPr marL="0" indent="0">
              <a:buNone/>
            </a:pPr>
            <a:r>
              <a:rPr lang="en-GB" b="1" dirty="0" err="1" smtClean="0"/>
              <a:t>QoS</a:t>
            </a:r>
            <a:endParaRPr lang="en-US" b="1" dirty="0"/>
          </a:p>
          <a:p>
            <a:pPr marL="0" indent="0">
              <a:buNone/>
            </a:pPr>
            <a:r>
              <a:rPr lang="en-GB" dirty="0" err="1"/>
              <a:t>QoS</a:t>
            </a:r>
            <a:r>
              <a:rPr lang="en-GB" dirty="0"/>
              <a:t> related parameters and </a:t>
            </a:r>
            <a:r>
              <a:rPr lang="en-GB" dirty="0" err="1"/>
              <a:t>QoS</a:t>
            </a:r>
            <a:r>
              <a:rPr lang="en-GB" dirty="0"/>
              <a:t> related signalling between the core network and access network is non access specific. For example </a:t>
            </a:r>
            <a:r>
              <a:rPr lang="en-GB" dirty="0" err="1"/>
              <a:t>QoS</a:t>
            </a:r>
            <a:r>
              <a:rPr lang="en-GB" dirty="0"/>
              <a:t> needs on a per IP flow basis are signalled to the access network via non access specific signalling using non access specific </a:t>
            </a:r>
            <a:r>
              <a:rPr lang="en-GB" dirty="0" err="1"/>
              <a:t>QoS</a:t>
            </a:r>
            <a:r>
              <a:rPr lang="en-GB" dirty="0"/>
              <a:t> parameters. Within the access network the conversion to access specific </a:t>
            </a:r>
            <a:r>
              <a:rPr lang="en-GB" dirty="0" err="1"/>
              <a:t>QoS</a:t>
            </a:r>
            <a:r>
              <a:rPr lang="en-GB" dirty="0"/>
              <a:t> parameters and signalling can occur as needed.</a:t>
            </a:r>
            <a:endParaRPr lang="en-US" dirty="0"/>
          </a:p>
          <a:p>
            <a:pPr marL="0" indent="0">
              <a:buNone/>
            </a:pPr>
            <a:r>
              <a:rPr lang="en-GB" b="1" dirty="0" smtClean="0"/>
              <a:t>Authentication</a:t>
            </a:r>
            <a:endParaRPr lang="en-US" b="1" dirty="0"/>
          </a:p>
          <a:p>
            <a:pPr marL="0" indent="0">
              <a:buNone/>
            </a:pPr>
            <a:r>
              <a:rPr lang="en-GB" dirty="0"/>
              <a:t>Authentication framework used between the core network and access network is non access specific. The security methods (e.g. EAP AKA) used for authentication can however be access specific if needed.</a:t>
            </a:r>
            <a:endParaRPr lang="en-US" dirty="0"/>
          </a:p>
          <a:p>
            <a:pPr marL="0" indent="0">
              <a:buNone/>
            </a:pPr>
            <a:r>
              <a:rPr lang="en-GB" b="1" dirty="0" smtClean="0"/>
              <a:t>Charging </a:t>
            </a:r>
            <a:r>
              <a:rPr lang="en-GB" b="1" dirty="0"/>
              <a:t>Framework</a:t>
            </a:r>
            <a:endParaRPr lang="en-US" b="1" dirty="0"/>
          </a:p>
          <a:p>
            <a:pPr marL="0" indent="0">
              <a:buNone/>
            </a:pPr>
            <a:r>
              <a:rPr lang="en-GB" dirty="0"/>
              <a:t>Charging Framework that includes functions responsible for charging data collection and communication will be non-access specific. The actual charging data collected maybe access specific however. This functionality is contained within the CN and has no implications for RAN-CN functional split</a:t>
            </a:r>
            <a:r>
              <a:rPr lang="en-GB" dirty="0" smtClean="0"/>
              <a:t>.</a:t>
            </a:r>
          </a:p>
          <a:p>
            <a:pPr marL="0" indent="0">
              <a:buNone/>
            </a:pPr>
            <a:r>
              <a:rPr lang="en-GB" i="1" u="sng" dirty="0" smtClean="0"/>
              <a:t>(from Annex F of NextGen TR 23.799)</a:t>
            </a:r>
            <a:endParaRPr lang="en-US" i="1" u="sng" dirty="0"/>
          </a:p>
        </p:txBody>
      </p:sp>
    </p:spTree>
    <p:extLst>
      <p:ext uri="{BB962C8B-B14F-4D97-AF65-F5344CB8AC3E}">
        <p14:creationId xmlns:p14="http://schemas.microsoft.com/office/powerpoint/2010/main" val="1931019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Implications of Access Independence on RAN-CN Interface and Functional Split</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GB" b="1" dirty="0" smtClean="0"/>
              <a:t>Policy Framework</a:t>
            </a:r>
            <a:endParaRPr lang="en-US" b="1" dirty="0" smtClean="0"/>
          </a:p>
          <a:p>
            <a:pPr marL="0" indent="0">
              <a:buNone/>
            </a:pPr>
            <a:r>
              <a:rPr lang="en-GB" dirty="0" smtClean="0"/>
              <a:t>The policy framework that includes for example a concept of a policy controller, policy enforcement points, etc. will be non-access specific. There will however be access specific policies that may require for example access specific additional policy decision, communication and enforcement. This functionality is contained within the CN and has no implications for RAN-CN functional split.</a:t>
            </a:r>
            <a:endParaRPr lang="en-US" dirty="0" smtClean="0"/>
          </a:p>
          <a:p>
            <a:pPr marL="0" indent="0">
              <a:buNone/>
            </a:pPr>
            <a:r>
              <a:rPr lang="en-GB" b="1" dirty="0" smtClean="0"/>
              <a:t>Session Continuity</a:t>
            </a:r>
            <a:endParaRPr lang="en-US" b="1" dirty="0" smtClean="0"/>
          </a:p>
          <a:p>
            <a:pPr marL="0" indent="0">
              <a:buNone/>
            </a:pPr>
            <a:r>
              <a:rPr lang="en-GB" dirty="0" smtClean="0"/>
              <a:t>Sessions continuity functions in the core network will be non-access specific. The access network may have access specific session continuity mechanisms that are not visible to the core network.</a:t>
            </a:r>
            <a:endParaRPr lang="en-US" dirty="0" smtClean="0"/>
          </a:p>
          <a:p>
            <a:pPr marL="0" indent="0">
              <a:buNone/>
            </a:pPr>
            <a:r>
              <a:rPr lang="en-GB" b="1" dirty="0" smtClean="0"/>
              <a:t>Session Management</a:t>
            </a:r>
            <a:endParaRPr lang="en-US" b="1" dirty="0" smtClean="0"/>
          </a:p>
          <a:p>
            <a:r>
              <a:rPr lang="en-GB" dirty="0" smtClean="0"/>
              <a:t>Session management functions such as techniques for allocation of IP address will be non-access specific. For any access specific session management functionality that is identified, the transport (e.g. IP) for carrying access specific session management signalling over RAN-CN interface will be non-access specific.</a:t>
            </a:r>
          </a:p>
          <a:p>
            <a:pPr marL="0" indent="0">
              <a:buNone/>
            </a:pPr>
            <a:r>
              <a:rPr lang="en-GB" b="1" dirty="0" smtClean="0"/>
              <a:t>Mobility Management</a:t>
            </a:r>
            <a:endParaRPr lang="en-US" b="1" dirty="0" smtClean="0"/>
          </a:p>
          <a:p>
            <a:r>
              <a:rPr lang="en-GB" dirty="0" smtClean="0"/>
              <a:t>Mobility management functions will be access specific. However the transport (e.g. IP) for carrying access specific mobility management signalling over RAN-CN interface will be non-access specific.</a:t>
            </a:r>
            <a:endParaRPr lang="en-US" dirty="0" smtClean="0"/>
          </a:p>
          <a:p>
            <a:pPr marL="0" indent="0">
              <a:buNone/>
            </a:pPr>
            <a:r>
              <a:rPr lang="en-GB" i="1" u="sng" dirty="0" smtClean="0"/>
              <a:t>(from Annex F of NextGen TR 23.799)</a:t>
            </a:r>
            <a:endParaRPr lang="en-US" i="1" u="sng" dirty="0" smtClean="0"/>
          </a:p>
        </p:txBody>
      </p:sp>
    </p:spTree>
    <p:extLst>
      <p:ext uri="{BB962C8B-B14F-4D97-AF65-F5344CB8AC3E}">
        <p14:creationId xmlns:p14="http://schemas.microsoft.com/office/powerpoint/2010/main" val="36142804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Implications of Access Independence on RAN-CN Interface and Functional Split</a:t>
            </a:r>
            <a:endParaRPr lang="en-US" dirty="0"/>
          </a:p>
        </p:txBody>
      </p:sp>
      <p:sp>
        <p:nvSpPr>
          <p:cNvPr id="3" name="Content Placeholder 2"/>
          <p:cNvSpPr>
            <a:spLocks noGrp="1"/>
          </p:cNvSpPr>
          <p:nvPr>
            <p:ph idx="1"/>
          </p:nvPr>
        </p:nvSpPr>
        <p:spPr>
          <a:xfrm>
            <a:off x="628650" y="2226468"/>
            <a:ext cx="7886700" cy="3900011"/>
          </a:xfrm>
        </p:spPr>
        <p:txBody>
          <a:bodyPr>
            <a:normAutofit fontScale="55000" lnSpcReduction="20000"/>
          </a:bodyPr>
          <a:lstStyle/>
          <a:p>
            <a:pPr marL="0" indent="0">
              <a:buNone/>
            </a:pPr>
            <a:r>
              <a:rPr lang="en-GB" b="1" dirty="0" smtClean="0"/>
              <a:t>Minimization of Access dependencies and CP/UP functional split</a:t>
            </a:r>
            <a:endParaRPr lang="en-US" b="1" dirty="0" smtClean="0"/>
          </a:p>
          <a:p>
            <a:pPr marL="0" indent="0">
              <a:buNone/>
            </a:pPr>
            <a:r>
              <a:rPr lang="en-GB" dirty="0" smtClean="0"/>
              <a:t>It is likely that there will be some access specific functional entity(</a:t>
            </a:r>
            <a:r>
              <a:rPr lang="en-GB" dirty="0" err="1" smtClean="0"/>
              <a:t>ies</a:t>
            </a:r>
            <a:r>
              <a:rPr lang="en-GB" dirty="0" smtClean="0"/>
              <a:t>) left in the CN for example to handle mobility management. This will result in possible communication between both access specific and non-access specific functional entities in the control plane and user plane.</a:t>
            </a:r>
            <a:endParaRPr lang="en-US" dirty="0" smtClean="0"/>
          </a:p>
          <a:p>
            <a:r>
              <a:rPr lang="en-GB" dirty="0" smtClean="0"/>
              <a:t>CP/UP communication functionality between non access specific functional entities in CP and UP will also be non-access specific.</a:t>
            </a:r>
            <a:endParaRPr lang="en-US" dirty="0" smtClean="0"/>
          </a:p>
          <a:p>
            <a:r>
              <a:rPr lang="en-GB" dirty="0" smtClean="0"/>
              <a:t>CP/UP communication functionality where at least one of the functional entities is access specific will also be access specific but it can possibly use an existing CP/UP interface with access specific extensions.</a:t>
            </a:r>
            <a:endParaRPr lang="en-US" dirty="0" smtClean="0"/>
          </a:p>
          <a:p>
            <a:pPr marL="0" indent="0">
              <a:buNone/>
            </a:pPr>
            <a:r>
              <a:rPr lang="en-GB" b="1" dirty="0" smtClean="0"/>
              <a:t>Carrying of Access Specific information over AN-CN </a:t>
            </a:r>
            <a:endParaRPr lang="en-US" b="1" dirty="0" smtClean="0"/>
          </a:p>
          <a:p>
            <a:pPr marL="0" indent="0">
              <a:buNone/>
            </a:pPr>
            <a:r>
              <a:rPr lang="en-GB" dirty="0"/>
              <a:t>Access specific functionalities in the network should be isolated from non-access specific functions. When access specific entity(</a:t>
            </a:r>
            <a:r>
              <a:rPr lang="en-GB" dirty="0" err="1"/>
              <a:t>ies</a:t>
            </a:r>
            <a:r>
              <a:rPr lang="en-GB" dirty="0"/>
              <a:t>) exist in the core network and they have to communicate over RAN-CN interface it is possible to consider taking the following actions;</a:t>
            </a:r>
            <a:endParaRPr lang="en-US" dirty="0"/>
          </a:p>
          <a:p>
            <a:r>
              <a:rPr lang="en-GB" dirty="0" smtClean="0"/>
              <a:t>Use </a:t>
            </a:r>
            <a:r>
              <a:rPr lang="en-GB" dirty="0"/>
              <a:t>a non-access specific transport (e.g. IP) to carry traffic to a core network functional node specific to that access technology.</a:t>
            </a:r>
            <a:endParaRPr lang="en-US" dirty="0"/>
          </a:p>
          <a:p>
            <a:r>
              <a:rPr lang="en-GB" dirty="0" smtClean="0"/>
              <a:t>Possibly </a:t>
            </a:r>
            <a:r>
              <a:rPr lang="en-GB" dirty="0"/>
              <a:t>use a transport header extension to identify an access technology and based on that route the packet to right control plane entity.</a:t>
            </a:r>
            <a:endParaRPr lang="en-US" dirty="0"/>
          </a:p>
          <a:p>
            <a:pPr marL="0" indent="0">
              <a:buNone/>
            </a:pPr>
            <a:r>
              <a:rPr lang="en-GB" i="1" u="sng" dirty="0" smtClean="0"/>
              <a:t>(from Annex F of NextGen TR 23.799)</a:t>
            </a:r>
            <a:endParaRPr lang="en-US" i="1" u="sng" dirty="0" smtClean="0"/>
          </a:p>
        </p:txBody>
      </p:sp>
    </p:spTree>
    <p:extLst>
      <p:ext uri="{BB962C8B-B14F-4D97-AF65-F5344CB8AC3E}">
        <p14:creationId xmlns:p14="http://schemas.microsoft.com/office/powerpoint/2010/main" val="1260905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Next Gen System, CN and Standardization Timelines</a:t>
            </a:r>
            <a:endParaRPr lang="en-US" b="1" dirty="0"/>
          </a:p>
        </p:txBody>
      </p:sp>
      <p:sp>
        <p:nvSpPr>
          <p:cNvPr id="3" name="Content Placeholder 2"/>
          <p:cNvSpPr>
            <a:spLocks noGrp="1"/>
          </p:cNvSpPr>
          <p:nvPr>
            <p:ph idx="1"/>
          </p:nvPr>
        </p:nvSpPr>
        <p:spPr/>
        <p:txBody>
          <a:bodyPr>
            <a:normAutofit/>
          </a:bodyPr>
          <a:lstStyle/>
          <a:p>
            <a:pPr marL="285743" indent="-285743"/>
            <a:r>
              <a:rPr lang="en-GB" sz="1800" dirty="0"/>
              <a:t>Development of a new system architecture including a new core network is a significant standardization effort. Completion of this task will take multiple 3GPP releases. A timely completion of this work that meets various deadlines for anticipated technology trials and deployments can be achieved with the help of proper planning. The goals of the planning include;</a:t>
            </a:r>
            <a:endParaRPr lang="en-US" sz="1800" dirty="0"/>
          </a:p>
          <a:p>
            <a:pPr marL="514277" lvl="2" indent="-285743"/>
            <a:r>
              <a:rPr lang="en-GB" sz="1600" dirty="0"/>
              <a:t>An early availability of basic system for trials and limited deployments that fulfils the goals and expectations set about for Next Generation of System including the Core Network.</a:t>
            </a:r>
            <a:endParaRPr lang="en-US" sz="1600" dirty="0"/>
          </a:p>
          <a:p>
            <a:pPr marL="514277" lvl="2" indent="-285743"/>
            <a:r>
              <a:rPr lang="en-GB" sz="1600" dirty="0"/>
              <a:t>Building of a complete and feature rich system using the basic system defined in step 1 as a foundation thereby ensuring backwards compatibility within Next Gen Ecosystem.</a:t>
            </a:r>
          </a:p>
          <a:p>
            <a:pPr marL="514277" lvl="2" indent="-285743"/>
            <a:endParaRPr lang="en-US" sz="1600" dirty="0"/>
          </a:p>
          <a:p>
            <a:pPr marL="228534" lvl="2" indent="0">
              <a:buNone/>
            </a:pPr>
            <a:r>
              <a:rPr lang="en-US" sz="1600" i="1" u="sng" dirty="0"/>
              <a:t>(from Annex C in NextGen TR 23.799)</a:t>
            </a:r>
            <a:endParaRPr lang="en-GB" sz="1600" i="1" u="sng" dirty="0"/>
          </a:p>
        </p:txBody>
      </p:sp>
    </p:spTree>
    <p:extLst>
      <p:ext uri="{BB962C8B-B14F-4D97-AF65-F5344CB8AC3E}">
        <p14:creationId xmlns:p14="http://schemas.microsoft.com/office/powerpoint/2010/main" val="2903437297"/>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170</TotalTime>
  <Words>1654</Words>
  <Application>Microsoft Office PowerPoint</Application>
  <PresentationFormat>On-screen Show (4:3)</PresentationFormat>
  <Paragraphs>107</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3gpp</vt:lpstr>
      <vt:lpstr>RAN-CN Interface, Functional Split and Access Independence</vt:lpstr>
      <vt:lpstr>Overview</vt:lpstr>
      <vt:lpstr>Relevant Architectural Assumptions, Requirements and Definitions</vt:lpstr>
      <vt:lpstr>Key issue 8: Next Generation core and access - functional division and interface </vt:lpstr>
      <vt:lpstr>Key issue 8: Next Generation core and access - functional division and interface </vt:lpstr>
      <vt:lpstr>Implications of Access Independence on RAN-CN Interface and Functional Split</vt:lpstr>
      <vt:lpstr>Implications of Access Independence on RAN-CN Interface and Functional Split</vt:lpstr>
      <vt:lpstr>Implications of Access Independence on RAN-CN Interface and Functional Split</vt:lpstr>
      <vt:lpstr>Next Gen System, CN and Standardization Timelines</vt:lpstr>
      <vt:lpstr>Preferred areas of contributions for R-14 (to help specify basic NG system in R-15)</vt:lpstr>
      <vt:lpstr>3GPP Timeline for Next Gen (NG)</vt:lpstr>
    </vt:vector>
  </TitlesOfParts>
  <Company>AT&amp;T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fb</dc:creator>
  <dc:description>©3GPP 2009. All rights reserved</dc:description>
  <cp:lastModifiedBy>fb</cp:lastModifiedBy>
  <cp:revision>17</cp:revision>
  <dcterms:created xsi:type="dcterms:W3CDTF">2016-05-10T19:23:43Z</dcterms:created>
  <dcterms:modified xsi:type="dcterms:W3CDTF">2016-05-12T17:26:42Z</dcterms:modified>
</cp:coreProperties>
</file>