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20" r:id="rId2"/>
    <p:sldMasterId id="2147483732" r:id="rId3"/>
  </p:sldMasterIdLst>
  <p:notesMasterIdLst>
    <p:notesMasterId r:id="rId23"/>
  </p:notesMasterIdLst>
  <p:handoutMasterIdLst>
    <p:handoutMasterId r:id="rId24"/>
  </p:handoutMasterIdLst>
  <p:sldIdLst>
    <p:sldId id="257" r:id="rId4"/>
    <p:sldId id="259" r:id="rId5"/>
    <p:sldId id="270" r:id="rId6"/>
    <p:sldId id="263" r:id="rId7"/>
    <p:sldId id="269" r:id="rId8"/>
    <p:sldId id="268" r:id="rId9"/>
    <p:sldId id="271" r:id="rId10"/>
    <p:sldId id="279" r:id="rId11"/>
    <p:sldId id="281" r:id="rId12"/>
    <p:sldId id="265" r:id="rId13"/>
    <p:sldId id="275" r:id="rId14"/>
    <p:sldId id="273" r:id="rId15"/>
    <p:sldId id="274" r:id="rId16"/>
    <p:sldId id="280" r:id="rId17"/>
    <p:sldId id="277" r:id="rId18"/>
    <p:sldId id="262" r:id="rId19"/>
    <p:sldId id="267" r:id="rId20"/>
    <p:sldId id="276" r:id="rId21"/>
    <p:sldId id="266" r:id="rId22"/>
  </p:sldIdLst>
  <p:sldSz cx="10693400" cy="7561263"/>
  <p:notesSz cx="6735763" cy="9866313"/>
  <p:defaultTextStyle>
    <a:defPPr>
      <a:defRPr lang="ja-JP"/>
    </a:defPPr>
    <a:lvl1pPr marL="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2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5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7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2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5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67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2D050"/>
    <a:srgbClr val="92D0FD"/>
    <a:srgbClr val="CCCCFF"/>
    <a:srgbClr val="073E87"/>
    <a:srgbClr val="FFFF00"/>
    <a:srgbClr val="FF00FF"/>
    <a:srgbClr val="FFCC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175" autoAdjust="0"/>
    <p:restoredTop sz="94660"/>
  </p:normalViewPr>
  <p:slideViewPr>
    <p:cSldViewPr>
      <p:cViewPr varScale="1">
        <p:scale>
          <a:sx n="92" d="100"/>
          <a:sy n="92" d="100"/>
        </p:scale>
        <p:origin x="-102" y="-162"/>
      </p:cViewPr>
      <p:guideLst>
        <p:guide orient="horz" pos="2382"/>
        <p:guide pos="3368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834" y="0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E30C4AC1-6387-4239-B326-11400B3A5818}" type="datetimeFigureOut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105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834" y="9371105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861A64EE-D40A-4B8E-9D16-93F760F7664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7740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61606AF2-A7EC-4854-9095-5809D784D6F5}" type="datetimeFigureOut">
              <a:rPr kumimoji="1" lang="ja-JP" altLang="en-US" smtClean="0"/>
              <a:pPr/>
              <a:t>2015/5/18</a:t>
            </a:fld>
            <a:endParaRPr kumimoji="1"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54" tIns="45377" rIns="90754" bIns="45377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371284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375" y="9371284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81DDBE34-076B-4385-8CC0-DD007FF300A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14979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1pPr>
    <a:lvl2pPr marL="323286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2pPr>
    <a:lvl3pPr marL="646572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3pPr>
    <a:lvl4pPr marL="969858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4pPr>
    <a:lvl5pPr marL="1293144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5pPr>
    <a:lvl6pPr marL="1616431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6pPr>
    <a:lvl7pPr marL="1939717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7pPr>
    <a:lvl8pPr marL="2263003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8pPr>
    <a:lvl9pPr marL="2586289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811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7985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1744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lang="ja-JP" altLang="en-US" smtClean="0">
                <a:solidFill>
                  <a:prstClr val="black"/>
                </a:solidFill>
              </a:rPr>
              <a:pPr/>
              <a:t>6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85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lang="ja-JP" altLang="en-US" smtClean="0">
                <a:solidFill>
                  <a:prstClr val="black"/>
                </a:solidFill>
              </a:rPr>
              <a:pPr/>
              <a:t>7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85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15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301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05C4-4736-4397-BF1B-F54CB9AB280C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7567-3DC3-4C3E-B225-7865E9E78A3A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01F0-E2A4-42C3-8743-A0A9F38DD48D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7"/>
            <a:ext cx="2406015" cy="494749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2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05C4-4736-4397-BF1B-F54CB9AB280C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129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B823B-7D83-4438-B73C-C9BE7BB936FD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16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52223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7072143" y="4634655"/>
            <a:ext cx="3363824" cy="78724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063150" y="4493196"/>
            <a:ext cx="6484002" cy="9373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308040" y="4506727"/>
            <a:ext cx="6394499" cy="853671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559986" y="4491966"/>
            <a:ext cx="3868522" cy="7183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47530" y="4474745"/>
            <a:ext cx="10201504" cy="146624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58" y="1584854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050B-2CCF-4B59-A516-F20ABA062679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24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1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399737C-751C-4AD9-9561-9BC94021453E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66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2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3" y="3780632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2" y="2952744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3780632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8F9BE-0B9A-41F7-A270-B4F183461D61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38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3EF2-1505-4EA9-A494-BF61CEC76002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502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624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D260-6AD5-4EBA-B142-0AC7BD3A30CD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1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44CC-1824-40BE-8A6D-553BE50AE360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1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08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B823B-7D83-4438-B73C-C9BE7BB936FD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4" y="373396"/>
            <a:ext cx="4458677" cy="2679115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6" y="3071180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44462-6C70-4A9A-B400-6C2D632CB3FB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3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ja-JP" altLang="en-US" dirty="0" smtClean="0"/>
              <a:t>アイコンをクリックして図を追加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50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7567-3DC3-4C3E-B225-7865E9E78A3A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71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01F0-E2A4-42C3-8743-A0A9F38DD48D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7"/>
            <a:ext cx="2406015" cy="494749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2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70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52223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7072143" y="4634655"/>
            <a:ext cx="3363824" cy="78724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063150" y="4493196"/>
            <a:ext cx="6484002" cy="9373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308040" y="4506727"/>
            <a:ext cx="6394499" cy="853671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559986" y="4491966"/>
            <a:ext cx="3868522" cy="7183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47530" y="4474745"/>
            <a:ext cx="10201504" cy="146624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58" y="1584854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050B-2CCF-4B59-A516-F20ABA062679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7528A-5C07-4C22-8067-772C1E350D98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1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2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3" y="3780632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2" y="2952744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3780632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8F9BE-0B9A-41F7-A270-B4F183461D61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3EF2-1505-4EA9-A494-BF61CEC76002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624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D260-6AD5-4EBA-B142-0AC7BD3A30CD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44CC-1824-40BE-8A6D-553BE50AE360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1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4" y="373396"/>
            <a:ext cx="4458677" cy="2679115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6" y="3071180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44462-6C70-4A9A-B400-6C2D632CB3FB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3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ja-JP" altLang="en-US" dirty="0" smtClean="0"/>
              <a:t>アイコンをクリックして図を追加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272205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47530" y="1851648"/>
            <a:ext cx="10201504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627" y="6891096"/>
            <a:ext cx="442832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399737C-751C-4AD9-9561-9BC94021453E}" type="datetime1">
              <a:rPr kumimoji="1" lang="ja-JP" altLang="en-US" smtClean="0"/>
              <a:t>2015/5/18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449" y="6891096"/>
            <a:ext cx="442832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356" y="6891095"/>
            <a:ext cx="1358691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9834" y="2949827"/>
            <a:ext cx="8663634" cy="3804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1043056" rtl="0" eaLnBrk="1" latinLnBrk="0" hangingPunct="1">
        <a:spcBef>
          <a:spcPct val="0"/>
        </a:spcBef>
        <a:buNone/>
        <a:defRPr kumimoji="1" sz="50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12917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7343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6055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382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889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3395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902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409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9168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272205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47530" y="1851648"/>
            <a:ext cx="10201504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627" y="6891096"/>
            <a:ext cx="442832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399737C-751C-4AD9-9561-9BC94021453E}" type="datetime1">
              <a:rPr lang="ja-JP" altLang="en-US" smtClean="0">
                <a:solidFill>
                  <a:srgbClr val="073E87"/>
                </a:solidFill>
              </a:rPr>
              <a:pPr/>
              <a:t>2015/5/18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449" y="6891096"/>
            <a:ext cx="442832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7998" y="6876975"/>
            <a:ext cx="1358691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‹#›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9834" y="2949827"/>
            <a:ext cx="8663634" cy="3804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87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043056" rtl="0" eaLnBrk="1" latinLnBrk="0" hangingPunct="1">
        <a:spcBef>
          <a:spcPct val="0"/>
        </a:spcBef>
        <a:buNone/>
        <a:defRPr kumimoji="1" sz="50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12917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7343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6055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382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889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3395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902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409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9168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http://fukuoka-now.com/" TargetMode="External"/><Relationship Id="rId4" Type="http://schemas.openxmlformats.org/officeDocument/2006/relationships/hyperlink" Target="http://www.yokanavi.com/eg/gourmet/inde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elcome-fukuoka.or.jp/digiBook-e/index.html" TargetMode="External"/><Relationship Id="rId2" Type="http://schemas.openxmlformats.org/officeDocument/2006/relationships/hyperlink" Target="http://www.welcome-fukuoka.or.jp/english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crossroadfukuoka.jp/en/book/view.php?dir=2010_04_28_14_12_03&amp;lang=en" TargetMode="External"/><Relationship Id="rId5" Type="http://schemas.openxmlformats.org/officeDocument/2006/relationships/hyperlink" Target="http://www.crossroadfukuoka.jp/en/book/pdf/en/2010_04_28_12_36_54.pdf" TargetMode="External"/><Relationship Id="rId4" Type="http://schemas.openxmlformats.org/officeDocument/2006/relationships/hyperlink" Target="http://www.crossroadfukuoka.jp/en/event/?mode=to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sit-jy.com/english/" TargetMode="External"/><Relationship Id="rId3" Type="http://schemas.openxmlformats.org/officeDocument/2006/relationships/hyperlink" Target="http://www.nagasaki-tabinet.com/mlang/english/" TargetMode="External"/><Relationship Id="rId7" Type="http://schemas.openxmlformats.org/officeDocument/2006/relationships/hyperlink" Target="http://www.kanko-miyazaki.jp/english/index.html" TargetMode="External"/><Relationship Id="rId2" Type="http://schemas.openxmlformats.org/officeDocument/2006/relationships/hyperlink" Target="http://www.asobo-saga.jp/lang/english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kagoshima-kankou.com/for/" TargetMode="External"/><Relationship Id="rId5" Type="http://schemas.openxmlformats.org/officeDocument/2006/relationships/hyperlink" Target="http://kumanago.jp/en/" TargetMode="External"/><Relationship Id="rId4" Type="http://schemas.openxmlformats.org/officeDocument/2006/relationships/hyperlink" Target="http://www.visit-oita.jp/index.e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yushu.com/fukuoka/info/history_of_fukuoka/" TargetMode="External"/><Relationship Id="rId2" Type="http://schemas.openxmlformats.org/officeDocument/2006/relationships/hyperlink" Target="http://www.welcome-fukuoka.or.jp/english/396.html" TargetMode="Externa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rkyushu.co.jp/english/index.html" TargetMode="External"/><Relationship Id="rId3" Type="http://schemas.openxmlformats.org/officeDocument/2006/relationships/hyperlink" Target="http://www.softbankhawks.co.jp/global/english/index.php" TargetMode="External"/><Relationship Id="rId7" Type="http://schemas.openxmlformats.org/officeDocument/2006/relationships/hyperlink" Target="http://subway.city.fukuoka.lg.jp/eng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hyperdia.com/en/" TargetMode="External"/><Relationship Id="rId5" Type="http://schemas.openxmlformats.org/officeDocument/2006/relationships/hyperlink" Target="http://www.jorudan.co.jp/english/" TargetMode="External"/><Relationship Id="rId4" Type="http://schemas.openxmlformats.org/officeDocument/2006/relationships/hyperlink" Target="http://jik.nnr.co.jp/cgi-bin/Tschedule/menu.exe?pwd=gb/menu.pwd&amp;mod=F&amp;menu=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3.hilton.com/en/hotels/japan/hilton-fukuoka-sea-hawk-FUKHIHI/dining/index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wkstown.com/mall/kaibou/eat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r.gnavi.co.jp/lang/en/aream5092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10196" y="684287"/>
            <a:ext cx="9089390" cy="1512168"/>
          </a:xfrm>
        </p:spPr>
        <p:txBody>
          <a:bodyPr/>
          <a:lstStyle/>
          <a:p>
            <a:r>
              <a:rPr lang="en-GB" altLang="ja-JP" sz="5400" b="1" dirty="0" smtClean="0"/>
              <a:t>Welcome to Fukuoka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06140" y="3564607"/>
            <a:ext cx="10081120" cy="2016224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3900" dirty="0" smtClean="0"/>
              <a:t>The </a:t>
            </a:r>
            <a:r>
              <a:rPr lang="en-US" altLang="ja-JP" sz="3900" dirty="0"/>
              <a:t>Japanese Friends of </a:t>
            </a:r>
            <a:r>
              <a:rPr lang="en-US" altLang="ja-JP" sz="3900" dirty="0" smtClean="0"/>
              <a:t>3GPP</a:t>
            </a:r>
          </a:p>
          <a:p>
            <a:r>
              <a:rPr lang="en-US" altLang="ja-JP" b="1" dirty="0" smtClean="0"/>
              <a:t>Ericsson </a:t>
            </a:r>
            <a:r>
              <a:rPr lang="en-US" altLang="ja-JP" b="1" dirty="0"/>
              <a:t>Japan,</a:t>
            </a:r>
            <a:r>
              <a:rPr lang="en-GB" altLang="ja-JP" b="1" dirty="0"/>
              <a:t> Fujitsu, Hitachi, </a:t>
            </a:r>
            <a:r>
              <a:rPr lang="en-US" altLang="ja-JP" b="1" dirty="0"/>
              <a:t>Huawei Technologies </a:t>
            </a:r>
            <a:r>
              <a:rPr lang="en-US" altLang="ja-JP" b="1" dirty="0" smtClean="0"/>
              <a:t>Japan,</a:t>
            </a:r>
          </a:p>
          <a:p>
            <a:r>
              <a:rPr lang="en-US" altLang="ja-JP" b="1" dirty="0" smtClean="0"/>
              <a:t>KDDI</a:t>
            </a:r>
            <a:r>
              <a:rPr lang="en-US" altLang="ja-JP" b="1" dirty="0"/>
              <a:t>, KYOCERA, MITSUBISHI ELECTRIC, </a:t>
            </a:r>
            <a:r>
              <a:rPr lang="en-US" altLang="ja-JP" b="1" dirty="0" smtClean="0"/>
              <a:t>NEC, Nokia Networks </a:t>
            </a:r>
            <a:r>
              <a:rPr lang="en-US" altLang="ja-JP" b="1" dirty="0"/>
              <a:t>Japan</a:t>
            </a:r>
            <a:r>
              <a:rPr lang="en-US" altLang="ja-JP" b="1" dirty="0" smtClean="0"/>
              <a:t>,</a:t>
            </a:r>
          </a:p>
          <a:p>
            <a:r>
              <a:rPr lang="en-US" altLang="ja-JP" b="1" dirty="0" smtClean="0"/>
              <a:t>NTC</a:t>
            </a:r>
            <a:r>
              <a:rPr lang="en-US" altLang="ja-JP" b="1" dirty="0"/>
              <a:t>, NTT </a:t>
            </a:r>
            <a:r>
              <a:rPr lang="en-US" altLang="ja-JP" b="1" dirty="0" smtClean="0"/>
              <a:t>DOCOMO, OKI, Panasonic, Qualcomm </a:t>
            </a:r>
            <a:r>
              <a:rPr lang="en-US" altLang="ja-JP" b="1" dirty="0"/>
              <a:t>Japan, SHARP, </a:t>
            </a:r>
            <a:endParaRPr lang="en-US" altLang="ja-JP" b="1" dirty="0" smtClean="0"/>
          </a:p>
          <a:p>
            <a:r>
              <a:rPr lang="en-US" altLang="ja-JP" b="1" dirty="0" smtClean="0"/>
              <a:t>SoftBank</a:t>
            </a:r>
            <a:r>
              <a:rPr lang="en-US" altLang="ja-JP" b="1" dirty="0"/>
              <a:t> </a:t>
            </a:r>
            <a:r>
              <a:rPr lang="en-US" altLang="ja-JP" b="1" dirty="0" smtClean="0"/>
              <a:t>Mobile, Sony </a:t>
            </a:r>
            <a:r>
              <a:rPr lang="en-US" altLang="ja-JP" b="1" dirty="0"/>
              <a:t>Mobile Communications Japan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306140" y="2625948"/>
            <a:ext cx="10081120" cy="540060"/>
          </a:xfrm>
          <a:prstGeom prst="rect">
            <a:avLst/>
          </a:prstGeom>
        </p:spPr>
        <p:txBody>
          <a:bodyPr vert="horz" lIns="104306" tIns="52153" rIns="104306" bIns="52153" rtlCol="0">
            <a:normAutofit fontScale="85000" lnSpcReduction="10000"/>
          </a:bodyPr>
          <a:lstStyle>
            <a:lvl1pPr marL="0" indent="0" algn="ctr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3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21528" indent="0" algn="ctr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3056" indent="0" algn="ctr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584" indent="0" algn="ctr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6112" indent="0" algn="ctr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640" indent="0" algn="ctr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9168" indent="0" algn="ctr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696" indent="0" algn="ctr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2224" indent="0" algn="ctr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600" dirty="0" smtClean="0"/>
              <a:t>3GPP RAN-RAN1#81, RAN2#90, RAN3#88, RAN4#75, RAN5#67, SA2#109 and SA6#4</a:t>
            </a:r>
            <a:endParaRPr lang="en-US" altLang="ja-JP" sz="2600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559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Meeting rooms arrangement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78148" y="6209025"/>
            <a:ext cx="10153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Coffee breaks:  10:30 to 11:00 &amp; 16:00 to 16:30 at Grand Foyer of 1st floor.</a:t>
            </a:r>
          </a:p>
          <a:p>
            <a:r>
              <a:rPr lang="en-US" altLang="ja-JP" dirty="0" err="1" smtClean="0">
                <a:solidFill>
                  <a:srgbClr val="FF0000"/>
                </a:solidFill>
              </a:rPr>
              <a:t>Wifi</a:t>
            </a:r>
            <a:r>
              <a:rPr lang="en-US" altLang="ja-JP" dirty="0" smtClean="0">
                <a:solidFill>
                  <a:srgbClr val="FF0000"/>
                </a:solidFill>
              </a:rPr>
              <a:t> access is available in each meeting room and the Coffee break place.</a:t>
            </a:r>
          </a:p>
          <a:p>
            <a:r>
              <a:rPr lang="en-US" altLang="ja-JP" dirty="0" smtClean="0"/>
              <a:t>In case you have made your room reservation via JTB, your </a:t>
            </a:r>
            <a:r>
              <a:rPr lang="en-US" altLang="ja-JP" dirty="0"/>
              <a:t>room rate includes breakfast, </a:t>
            </a:r>
            <a:r>
              <a:rPr lang="en-US" altLang="ja-JP" dirty="0" smtClean="0"/>
              <a:t>(consumption tax).</a:t>
            </a:r>
            <a:endParaRPr lang="en-US" altLang="ja-JP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10</a:t>
            </a:fld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6" y="2490044"/>
            <a:ext cx="10038485" cy="376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67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11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92" y="1476376"/>
            <a:ext cx="7122855" cy="6084888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306140" y="264939"/>
            <a:ext cx="10081120" cy="1381191"/>
          </a:xfrm>
        </p:spPr>
        <p:txBody>
          <a:bodyPr>
            <a:normAutofit fontScale="90000"/>
          </a:bodyPr>
          <a:lstStyle/>
          <a:p>
            <a:r>
              <a:rPr lang="en-US" altLang="ja-JP" b="1" dirty="0"/>
              <a:t>Meeting </a:t>
            </a:r>
            <a:r>
              <a:rPr lang="en-US" altLang="ja-JP" b="1" dirty="0" smtClean="0"/>
              <a:t>rooms (RAN1-4, secretariat) </a:t>
            </a:r>
            <a:endParaRPr kumimoji="1" lang="ja-JP" altLang="en-US" b="1" dirty="0"/>
          </a:p>
        </p:txBody>
      </p:sp>
      <p:sp>
        <p:nvSpPr>
          <p:cNvPr id="6" name="下矢印吹き出し 5"/>
          <p:cNvSpPr/>
          <p:nvPr/>
        </p:nvSpPr>
        <p:spPr>
          <a:xfrm>
            <a:off x="3618508" y="1919709"/>
            <a:ext cx="1440160" cy="7920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1042866"/>
            <a:r>
              <a:rPr lang="en-US" altLang="ja-JP" dirty="0" smtClean="0">
                <a:solidFill>
                  <a:prstClr val="white"/>
                </a:solidFill>
              </a:rPr>
              <a:t>NAVIS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7" name="下矢印吹き出し 6"/>
          <p:cNvSpPr/>
          <p:nvPr/>
        </p:nvSpPr>
        <p:spPr>
          <a:xfrm>
            <a:off x="5237001" y="1919709"/>
            <a:ext cx="1440160" cy="7920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1042866"/>
            <a:r>
              <a:rPr lang="en-US" altLang="ja-JP" dirty="0" smtClean="0">
                <a:solidFill>
                  <a:prstClr val="white"/>
                </a:solidFill>
              </a:rPr>
              <a:t>ARGOS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角丸四角形 2"/>
          <p:cNvSpPr/>
          <p:nvPr/>
        </p:nvSpPr>
        <p:spPr>
          <a:xfrm>
            <a:off x="5410103" y="4068663"/>
            <a:ext cx="1440160" cy="127725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角丸四角形 9"/>
          <p:cNvSpPr/>
          <p:nvPr/>
        </p:nvSpPr>
        <p:spPr>
          <a:xfrm>
            <a:off x="3906540" y="4284687"/>
            <a:ext cx="864096" cy="6480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826616" y="4674544"/>
            <a:ext cx="89800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1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826616" y="4075790"/>
            <a:ext cx="189628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1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(Main/Breakout1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471449" y="4282861"/>
            <a:ext cx="1464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1 </a:t>
            </a:r>
          </a:p>
          <a:p>
            <a:pPr algn="r"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(Breakout2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5410103" y="5355857"/>
            <a:ext cx="1440160" cy="68855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826616" y="5373006"/>
            <a:ext cx="89800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2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5410103" y="6044408"/>
            <a:ext cx="1440160" cy="68855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826616" y="6073212"/>
            <a:ext cx="189628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2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(Breakout(LTE)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角丸四角形 17"/>
          <p:cNvSpPr/>
          <p:nvPr/>
        </p:nvSpPr>
        <p:spPr>
          <a:xfrm>
            <a:off x="3906540" y="3616737"/>
            <a:ext cx="864096" cy="6480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049340" y="3614302"/>
            <a:ext cx="188634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2 </a:t>
            </a:r>
          </a:p>
          <a:p>
            <a:pPr algn="r"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(Breakout(UTRA)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5410103" y="3358522"/>
            <a:ext cx="1440160" cy="68855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826616" y="3464903"/>
            <a:ext cx="898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3 </a:t>
            </a:r>
          </a:p>
        </p:txBody>
      </p:sp>
      <p:cxnSp>
        <p:nvCxnSpPr>
          <p:cNvPr id="23" name="直線コネクタ 22"/>
          <p:cNvCxnSpPr/>
          <p:nvPr/>
        </p:nvCxnSpPr>
        <p:spPr>
          <a:xfrm>
            <a:off x="5428647" y="4707290"/>
            <a:ext cx="1430221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角丸四角形 23"/>
          <p:cNvSpPr/>
          <p:nvPr/>
        </p:nvSpPr>
        <p:spPr>
          <a:xfrm>
            <a:off x="5410103" y="2670694"/>
            <a:ext cx="1440160" cy="68855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826616" y="2645633"/>
            <a:ext cx="89800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4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角丸四角形 27"/>
          <p:cNvSpPr/>
          <p:nvPr/>
        </p:nvSpPr>
        <p:spPr>
          <a:xfrm>
            <a:off x="3906540" y="2978604"/>
            <a:ext cx="864096" cy="6480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471449" y="2975856"/>
            <a:ext cx="1464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4 </a:t>
            </a:r>
          </a:p>
          <a:p>
            <a:pPr algn="r"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3889828" y="5251937"/>
            <a:ext cx="428882" cy="324036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342705" y="4915315"/>
            <a:ext cx="1464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Secretariat</a:t>
            </a:r>
            <a:endParaRPr kumimoji="1" lang="en-US" altLang="ja-JP" sz="20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1767826" y="1550818"/>
            <a:ext cx="1224136" cy="1213826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1st</a:t>
            </a:r>
          </a:p>
          <a:p>
            <a:r>
              <a:rPr lang="en-US" altLang="ja-JP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Floor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770636" y="3626676"/>
            <a:ext cx="639467" cy="178728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2" name="直線矢印コネクタ 21"/>
          <p:cNvCxnSpPr>
            <a:stCxn id="8" idx="4"/>
          </p:cNvCxnSpPr>
          <p:nvPr/>
        </p:nvCxnSpPr>
        <p:spPr>
          <a:xfrm flipH="1">
            <a:off x="3767830" y="5413956"/>
            <a:ext cx="1322540" cy="18664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正方形/長方形 26"/>
          <p:cNvSpPr/>
          <p:nvPr/>
        </p:nvSpPr>
        <p:spPr>
          <a:xfrm>
            <a:off x="361436" y="7092999"/>
            <a:ext cx="3528392" cy="2983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smtClean="0">
                <a:solidFill>
                  <a:srgbClr val="FF0000"/>
                </a:solidFill>
              </a:rPr>
              <a:t>Coffee Break </a:t>
            </a:r>
            <a:r>
              <a:rPr kumimoji="1" lang="en-US" altLang="ja-JP" sz="1800" dirty="0" smtClean="0">
                <a:solidFill>
                  <a:srgbClr val="FF0000"/>
                </a:solidFill>
              </a:rPr>
              <a:t>(at Grand Foyer)</a:t>
            </a:r>
            <a:endParaRPr kumimoji="1" lang="ja-JP" altLang="en-US" sz="1800" dirty="0">
              <a:solidFill>
                <a:srgbClr val="FF0000"/>
              </a:solidFill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3203567" y="6744745"/>
            <a:ext cx="732119" cy="1884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/>
          <p:cNvSpPr/>
          <p:nvPr/>
        </p:nvSpPr>
        <p:spPr>
          <a:xfrm>
            <a:off x="2453452" y="6719095"/>
            <a:ext cx="840970" cy="2983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smtClean="0">
                <a:solidFill>
                  <a:srgbClr val="FF0000"/>
                </a:solidFill>
              </a:rPr>
              <a:t>Cloak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3404066" y="5991139"/>
            <a:ext cx="914643" cy="82073"/>
          </a:xfrm>
          <a:prstGeom prst="roundRect">
            <a:avLst>
              <a:gd name="adj" fmla="val 0"/>
            </a:avLst>
          </a:prstGeom>
          <a:solidFill>
            <a:srgbClr val="CCCCFF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068258" y="5982748"/>
            <a:ext cx="1464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Reception</a:t>
            </a:r>
          </a:p>
        </p:txBody>
      </p:sp>
      <p:sp>
        <p:nvSpPr>
          <p:cNvPr id="38" name="正方形/長方形 37"/>
          <p:cNvSpPr/>
          <p:nvPr/>
        </p:nvSpPr>
        <p:spPr>
          <a:xfrm>
            <a:off x="755401" y="4985048"/>
            <a:ext cx="1929738" cy="640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altLang="ja-JP" sz="1400" dirty="0" smtClean="0">
                <a:solidFill>
                  <a:srgbClr val="FF0000"/>
                </a:solidFill>
              </a:rPr>
              <a:t>Complimentary </a:t>
            </a:r>
          </a:p>
          <a:p>
            <a:pPr algn="ctr">
              <a:lnSpc>
                <a:spcPts val="1400"/>
              </a:lnSpc>
            </a:pPr>
            <a:r>
              <a:rPr lang="en-US" altLang="ja-JP" sz="1400" dirty="0" smtClean="0">
                <a:solidFill>
                  <a:srgbClr val="FF0000"/>
                </a:solidFill>
              </a:rPr>
              <a:t>bus stop</a:t>
            </a:r>
          </a:p>
          <a:p>
            <a:pPr algn="ctr">
              <a:lnSpc>
                <a:spcPts val="1400"/>
              </a:lnSpc>
            </a:pPr>
            <a:r>
              <a:rPr lang="en-US" altLang="ja-JP" sz="1400" dirty="0" smtClean="0">
                <a:solidFill>
                  <a:srgbClr val="FF0000"/>
                </a:solidFill>
              </a:rPr>
              <a:t>(for </a:t>
            </a:r>
            <a:r>
              <a:rPr lang="en-US" altLang="ja-JP" sz="1400" dirty="0" err="1" smtClean="0">
                <a:solidFill>
                  <a:srgbClr val="FF0000"/>
                </a:solidFill>
              </a:rPr>
              <a:t>Nishijin</a:t>
            </a:r>
            <a:r>
              <a:rPr lang="en-US" altLang="ja-JP" sz="1400" dirty="0" smtClean="0">
                <a:solidFill>
                  <a:srgbClr val="FF0000"/>
                </a:solidFill>
              </a:rPr>
              <a:t> station)</a:t>
            </a:r>
          </a:p>
          <a:p>
            <a:pPr algn="ctr">
              <a:lnSpc>
                <a:spcPts val="1400"/>
              </a:lnSpc>
            </a:pPr>
            <a:r>
              <a:rPr kumimoji="1" lang="en-US" altLang="ja-JP" sz="1200" dirty="0" smtClean="0">
                <a:solidFill>
                  <a:srgbClr val="FF0000"/>
                </a:solidFill>
              </a:rPr>
              <a:t>*8PM, 8:30PM, 9:00PM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556771" y="4699176"/>
            <a:ext cx="422109" cy="429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altLang="ja-JP" sz="2800" dirty="0" smtClean="0">
                <a:solidFill>
                  <a:srgbClr val="FF0000"/>
                </a:solidFill>
              </a:rPr>
              <a:t>X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160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12</a:t>
            </a:fld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52" y="1476375"/>
            <a:ext cx="7357942" cy="6084888"/>
          </a:xfrm>
          <a:prstGeom prst="rect">
            <a:avLst/>
          </a:prstGeom>
        </p:spPr>
      </p:pic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534670" y="264939"/>
            <a:ext cx="9624060" cy="1381191"/>
          </a:xfrm>
        </p:spPr>
        <p:txBody>
          <a:bodyPr/>
          <a:lstStyle/>
          <a:p>
            <a:r>
              <a:rPr lang="en-US" altLang="ja-JP" b="1" dirty="0"/>
              <a:t>Meeting </a:t>
            </a:r>
            <a:r>
              <a:rPr lang="en-US" altLang="ja-JP" b="1" dirty="0" smtClean="0"/>
              <a:t>rooms (SA2, 6) </a:t>
            </a:r>
            <a:endParaRPr kumimoji="1" lang="ja-JP" altLang="en-US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26678" y="4360052"/>
            <a:ext cx="1464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kumimoji="1" lang="en-US" altLang="ja-JP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</a:t>
            </a:r>
            <a:r>
              <a:rPr kumimoji="1" lang="en-US" altLang="ja-JP" sz="16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826678" y="4987638"/>
            <a:ext cx="1464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kumimoji="1" lang="en-US" altLang="ja-JP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ts val="1800"/>
              </a:lnSpc>
            </a:pPr>
            <a:r>
              <a:rPr lang="en-US" altLang="ja-JP" sz="16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(Main</a:t>
            </a:r>
            <a:r>
              <a:rPr kumimoji="1" lang="en-US" altLang="ja-JP" sz="16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上矢印吹き出し 2"/>
          <p:cNvSpPr/>
          <p:nvPr/>
        </p:nvSpPr>
        <p:spPr>
          <a:xfrm>
            <a:off x="4804658" y="5767038"/>
            <a:ext cx="1602284" cy="853786"/>
          </a:xfrm>
          <a:prstGeom prst="up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Vega</a:t>
            </a:r>
            <a:r>
              <a:rPr lang="en-US" altLang="ja-JP" smtClean="0"/>
              <a:t>, Rigel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862522" y="2556495"/>
            <a:ext cx="732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kumimoji="1" lang="en-US" altLang="ja-JP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kumimoji="1" lang="en-US" altLang="ja-JP" sz="2000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5394630" y="4339566"/>
            <a:ext cx="432048" cy="648072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角丸四角形 12"/>
          <p:cNvSpPr/>
          <p:nvPr/>
        </p:nvSpPr>
        <p:spPr>
          <a:xfrm>
            <a:off x="5394630" y="5001178"/>
            <a:ext cx="432048" cy="648072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角丸四角形 13"/>
          <p:cNvSpPr/>
          <p:nvPr/>
        </p:nvSpPr>
        <p:spPr>
          <a:xfrm>
            <a:off x="4312838" y="2571711"/>
            <a:ext cx="601814" cy="384894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下矢印吹き出し 14"/>
          <p:cNvSpPr/>
          <p:nvPr/>
        </p:nvSpPr>
        <p:spPr>
          <a:xfrm>
            <a:off x="3824165" y="1760066"/>
            <a:ext cx="1571301" cy="792088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1042866"/>
            <a:r>
              <a:rPr lang="en-US" altLang="ja-JP" dirty="0" smtClean="0">
                <a:solidFill>
                  <a:prstClr val="white"/>
                </a:solidFill>
              </a:rPr>
              <a:t>Boardroom</a:t>
            </a:r>
            <a:endParaRPr lang="ja-JP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4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13</a:t>
            </a:fld>
            <a:endParaRPr kumimoji="1" lang="ja-JP" alt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534670" y="264939"/>
            <a:ext cx="9624060" cy="1381191"/>
          </a:xfrm>
        </p:spPr>
        <p:txBody>
          <a:bodyPr/>
          <a:lstStyle/>
          <a:p>
            <a:r>
              <a:rPr lang="en-US" altLang="ja-JP" b="1" dirty="0"/>
              <a:t>Meeting </a:t>
            </a:r>
            <a:r>
              <a:rPr lang="en-US" altLang="ja-JP" b="1" dirty="0" smtClean="0"/>
              <a:t>rooms (RAN5) </a:t>
            </a:r>
            <a:endParaRPr kumimoji="1" lang="ja-JP" altLang="en-US" b="1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76" y="1980431"/>
            <a:ext cx="7937142" cy="5589439"/>
          </a:xfrm>
          <a:prstGeom prst="rect">
            <a:avLst/>
          </a:prstGeom>
        </p:spPr>
      </p:pic>
      <p:sp>
        <p:nvSpPr>
          <p:cNvPr id="9" name="角丸四角形 8"/>
          <p:cNvSpPr/>
          <p:nvPr/>
        </p:nvSpPr>
        <p:spPr>
          <a:xfrm rot="19746419">
            <a:off x="2253213" y="5449871"/>
            <a:ext cx="1405766" cy="84297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角丸四角形 9"/>
          <p:cNvSpPr/>
          <p:nvPr/>
        </p:nvSpPr>
        <p:spPr>
          <a:xfrm rot="19746419">
            <a:off x="5011348" y="5106728"/>
            <a:ext cx="1626715" cy="723234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 rot="19734076">
            <a:off x="2161352" y="4912378"/>
            <a:ext cx="898003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5 </a:t>
            </a:r>
          </a:p>
          <a:p>
            <a:pPr algn="ctr">
              <a:lnSpc>
                <a:spcPts val="1600"/>
              </a:lnSpc>
            </a:pPr>
            <a:r>
              <a:rPr lang="en-US" altLang="ja-JP" sz="1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 rot="19734076">
            <a:off x="4944974" y="4576398"/>
            <a:ext cx="1087029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5 </a:t>
            </a:r>
          </a:p>
          <a:p>
            <a:pPr algn="ctr">
              <a:lnSpc>
                <a:spcPts val="1600"/>
              </a:lnSpc>
            </a:pPr>
            <a:r>
              <a:rPr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(Breakout</a:t>
            </a:r>
            <a:r>
              <a:rPr kumimoji="1" lang="en-US" altLang="ja-JP" sz="1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上矢印吹き出し 13"/>
          <p:cNvSpPr/>
          <p:nvPr/>
        </p:nvSpPr>
        <p:spPr>
          <a:xfrm rot="19742412">
            <a:off x="5503717" y="5764250"/>
            <a:ext cx="1602284" cy="853786"/>
          </a:xfrm>
          <a:prstGeom prst="up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en-US" altLang="ja-JP" sz="1800" dirty="0" smtClean="0"/>
              <a:t>Bay </a:t>
            </a:r>
            <a:r>
              <a:rPr lang="en-US" altLang="ja-JP" sz="1800" dirty="0"/>
              <a:t>Pent House</a:t>
            </a:r>
            <a:endParaRPr kumimoji="1" lang="ja-JP" altLang="en-US" sz="1800" dirty="0"/>
          </a:p>
        </p:txBody>
      </p:sp>
      <p:sp>
        <p:nvSpPr>
          <p:cNvPr id="2" name="右矢印吹き出し 1"/>
          <p:cNvSpPr/>
          <p:nvPr/>
        </p:nvSpPr>
        <p:spPr>
          <a:xfrm rot="19836104">
            <a:off x="626915" y="6246339"/>
            <a:ext cx="1795296" cy="82737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39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dirty="0" smtClean="0"/>
              <a:t>Tower </a:t>
            </a:r>
            <a:r>
              <a:rPr kumimoji="1" lang="en-US" altLang="ja-JP" sz="1800" dirty="0" smtClean="0"/>
              <a:t>Pent</a:t>
            </a:r>
          </a:p>
          <a:p>
            <a:pPr algn="ctr"/>
            <a:r>
              <a:rPr lang="en-US" altLang="ja-JP" sz="1800" dirty="0" smtClean="0"/>
              <a:t>House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34607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Attention, please!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14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50156" y="2188652"/>
            <a:ext cx="99371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prstClr val="black"/>
                </a:solidFill>
              </a:rPr>
              <a:t>Meeting rooms will be </a:t>
            </a:r>
            <a:r>
              <a:rPr lang="en-US" altLang="ja-JP" sz="2400" dirty="0" smtClean="0">
                <a:solidFill>
                  <a:srgbClr val="C00000"/>
                </a:solidFill>
              </a:rPr>
              <a:t>opened at 7</a:t>
            </a:r>
            <a:r>
              <a:rPr lang="en-US" altLang="ja-JP" sz="2400" dirty="0">
                <a:solidFill>
                  <a:srgbClr val="C00000"/>
                </a:solidFill>
              </a:rPr>
              <a:t>:3</a:t>
            </a:r>
            <a:r>
              <a:rPr lang="en-US" altLang="ja-JP" sz="2400" dirty="0" smtClean="0">
                <a:solidFill>
                  <a:srgbClr val="C00000"/>
                </a:solidFill>
              </a:rPr>
              <a:t>0</a:t>
            </a:r>
            <a:r>
              <a:rPr lang="en-US" altLang="ja-JP" sz="2400" dirty="0">
                <a:solidFill>
                  <a:srgbClr val="C00000"/>
                </a:solidFill>
              </a:rPr>
              <a:t> am </a:t>
            </a:r>
            <a:r>
              <a:rPr lang="en-US" altLang="ja-JP" sz="2400" dirty="0" smtClean="0">
                <a:solidFill>
                  <a:prstClr val="black"/>
                </a:solidFill>
              </a:rPr>
              <a:t>and </a:t>
            </a:r>
            <a:r>
              <a:rPr lang="en-US" altLang="ja-JP" sz="2400" dirty="0" smtClean="0">
                <a:solidFill>
                  <a:srgbClr val="C00000"/>
                </a:solidFill>
              </a:rPr>
              <a:t>locked after 9 pm.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prstClr val="black"/>
                </a:solidFill>
              </a:rPr>
              <a:t>The meeting rooms will not be locked in the daytime. Please </a:t>
            </a:r>
            <a:r>
              <a:rPr lang="en-US" altLang="ja-JP" sz="2400" dirty="0">
                <a:solidFill>
                  <a:prstClr val="black"/>
                </a:solidFill>
              </a:rPr>
              <a:t>do not leave your personal belongings or PCs unattended when you leave your meeting room</a:t>
            </a:r>
            <a:r>
              <a:rPr lang="en-US" altLang="ja-JP" sz="2400" dirty="0" smtClean="0">
                <a:solidFill>
                  <a:prstClr val="black"/>
                </a:solidFill>
              </a:rPr>
              <a:t>.</a:t>
            </a:r>
            <a:endParaRPr lang="en-US" altLang="ja-JP" sz="2400" dirty="0" smtClean="0">
              <a:solidFill>
                <a:srgbClr val="C0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en-US" altLang="ja-JP" sz="2400" u="sng" dirty="0" smtClean="0">
                <a:solidFill>
                  <a:srgbClr val="C00000"/>
                </a:solidFill>
              </a:rPr>
              <a:t>Please </a:t>
            </a:r>
            <a:r>
              <a:rPr lang="en-US" altLang="ja-JP" sz="2400" u="sng" dirty="0">
                <a:solidFill>
                  <a:srgbClr val="C00000"/>
                </a:solidFill>
              </a:rPr>
              <a:t>do NOT eat or drink at public areas </a:t>
            </a:r>
            <a:r>
              <a:rPr lang="en-US" altLang="ja-JP" sz="2400" dirty="0">
                <a:solidFill>
                  <a:prstClr val="black"/>
                </a:solidFill>
              </a:rPr>
              <a:t>in the hotel other than in your meeting rooms or at </a:t>
            </a:r>
            <a:r>
              <a:rPr lang="en-US" altLang="ja-JP" sz="2400" dirty="0" smtClean="0">
                <a:solidFill>
                  <a:prstClr val="black"/>
                </a:solidFill>
              </a:rPr>
              <a:t>Grand </a:t>
            </a:r>
            <a:r>
              <a:rPr lang="en-US" altLang="ja-JP" sz="2400" dirty="0">
                <a:solidFill>
                  <a:prstClr val="black"/>
                </a:solidFill>
              </a:rPr>
              <a:t>foyer on 1F.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altLang="ja-JP" sz="2400" u="sng" dirty="0">
                <a:solidFill>
                  <a:prstClr val="black"/>
                </a:solidFill>
              </a:rPr>
              <a:t>Cloak is available </a:t>
            </a:r>
            <a:r>
              <a:rPr lang="en-US" altLang="ja-JP" sz="2400" dirty="0">
                <a:solidFill>
                  <a:prstClr val="black"/>
                </a:solidFill>
              </a:rPr>
              <a:t>on 1F during the week of the </a:t>
            </a:r>
            <a:r>
              <a:rPr lang="en-US" altLang="ja-JP" sz="2400" dirty="0" smtClean="0">
                <a:solidFill>
                  <a:prstClr val="black"/>
                </a:solidFill>
              </a:rPr>
              <a:t>meetings.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altLang="ja-JP" sz="2400" dirty="0">
                <a:solidFill>
                  <a:prstClr val="black"/>
                </a:solidFill>
              </a:rPr>
              <a:t>Japanese </a:t>
            </a:r>
            <a:r>
              <a:rPr lang="en-US" altLang="ja-JP" sz="2400" dirty="0" smtClean="0">
                <a:solidFill>
                  <a:prstClr val="black"/>
                </a:solidFill>
              </a:rPr>
              <a:t>popular </a:t>
            </a:r>
            <a:r>
              <a:rPr lang="en-US" altLang="ja-JP" sz="2400" dirty="0">
                <a:solidFill>
                  <a:prstClr val="black"/>
                </a:solidFill>
              </a:rPr>
              <a:t>pop-star concert and baseball game will be held in Fukuoka Yahoo dome (closed to the venue) from </a:t>
            </a:r>
            <a:r>
              <a:rPr lang="en-US" altLang="ja-JP" sz="2400" dirty="0" smtClean="0">
                <a:solidFill>
                  <a:prstClr val="black"/>
                </a:solidFill>
              </a:rPr>
              <a:t>Wednesday </a:t>
            </a:r>
            <a:r>
              <a:rPr lang="en-US" altLang="ja-JP" sz="2400" dirty="0">
                <a:solidFill>
                  <a:prstClr val="black"/>
                </a:solidFill>
              </a:rPr>
              <a:t>to Friday (May.27- 29) and roads will be crowded around the </a:t>
            </a:r>
            <a:r>
              <a:rPr lang="en-US" altLang="ja-JP" sz="2400" dirty="0" smtClean="0">
                <a:solidFill>
                  <a:prstClr val="black"/>
                </a:solidFill>
              </a:rPr>
              <a:t>venue on those days.</a:t>
            </a:r>
            <a:endParaRPr lang="en-US" altLang="ja-JP" sz="2400" dirty="0">
              <a:solidFill>
                <a:prstClr val="black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ja-JP" sz="800" i="1" dirty="0" smtClean="0">
              <a:solidFill>
                <a:srgbClr val="FF0000"/>
              </a:solidFill>
            </a:endParaRPr>
          </a:p>
          <a:p>
            <a:pPr marL="263525" indent="-263525">
              <a:buFont typeface="Wingdings" pitchFamily="2" charset="2"/>
              <a:buChar char="ü"/>
            </a:pPr>
            <a:r>
              <a:rPr lang="en-US" altLang="ja-JP" sz="2400" i="1" dirty="0" smtClean="0">
                <a:solidFill>
                  <a:srgbClr val="4584D3"/>
                </a:solidFill>
              </a:rPr>
              <a:t>Please </a:t>
            </a:r>
            <a:r>
              <a:rPr lang="en-US" altLang="ja-JP" sz="2400" i="1" dirty="0">
                <a:solidFill>
                  <a:srgbClr val="4584D3"/>
                </a:solidFill>
              </a:rPr>
              <a:t>contact meeting coordinators if you have any question </a:t>
            </a:r>
            <a:r>
              <a:rPr lang="en-US" altLang="ja-JP" sz="2400" i="1" dirty="0" smtClean="0">
                <a:solidFill>
                  <a:srgbClr val="4584D3"/>
                </a:solidFill>
              </a:rPr>
              <a:t>:</a:t>
            </a:r>
            <a:r>
              <a:rPr lang="en-US" altLang="ja-JP" sz="2400" i="1" dirty="0">
                <a:solidFill>
                  <a:srgbClr val="4584D3"/>
                </a:solidFill>
              </a:rPr>
              <a:t/>
            </a:r>
            <a:br>
              <a:rPr lang="en-US" altLang="ja-JP" sz="2400" i="1" dirty="0">
                <a:solidFill>
                  <a:srgbClr val="4584D3"/>
                </a:solidFill>
              </a:rPr>
            </a:br>
            <a:r>
              <a:rPr lang="en-US" altLang="ja-JP" sz="2400" i="1" dirty="0">
                <a:solidFill>
                  <a:srgbClr val="4584D3"/>
                </a:solidFill>
              </a:rPr>
              <a:t>Ms. Sudo, Ms. Shioya, Mr. Imai, Ms. Inoue or Ms. Taguchi of ILCC Co., Ltd</a:t>
            </a:r>
            <a:r>
              <a:rPr lang="en-US" altLang="ja-JP" sz="2400" i="1" u="sng" dirty="0">
                <a:solidFill>
                  <a:srgbClr val="4584D3"/>
                </a:solidFill>
              </a:rPr>
              <a:t>.  </a:t>
            </a:r>
            <a:r>
              <a:rPr lang="en-US" altLang="ja-JP" sz="2400" i="1" u="sng" dirty="0" smtClean="0">
                <a:solidFill>
                  <a:srgbClr val="4584D3"/>
                </a:solidFill>
              </a:rPr>
              <a:t>at the reception desk (1F) </a:t>
            </a:r>
            <a:r>
              <a:rPr lang="en-US" altLang="ja-JP" sz="2400" i="1" dirty="0" smtClean="0">
                <a:solidFill>
                  <a:srgbClr val="4584D3"/>
                </a:solidFill>
              </a:rPr>
              <a:t>in the slide11</a:t>
            </a:r>
            <a:endParaRPr lang="en-US" altLang="ja-JP" sz="2400" i="1" dirty="0">
              <a:solidFill>
                <a:srgbClr val="4584D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8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15</a:t>
            </a:fld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Some tips for dinner</a:t>
            </a:r>
            <a:endParaRPr kumimoji="1" lang="ja-JP" altLang="en-US" dirty="0"/>
          </a:p>
        </p:txBody>
      </p:sp>
      <p:sp>
        <p:nvSpPr>
          <p:cNvPr id="6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148" y="2412479"/>
            <a:ext cx="10153128" cy="4896544"/>
          </a:xfrm>
        </p:spPr>
        <p:txBody>
          <a:bodyPr vert="horz"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Please refer to the restaurant information  in Fukuoka -&gt;</a:t>
            </a:r>
            <a:r>
              <a:rPr lang="ja-JP" altLang="en-US" sz="2400" dirty="0" smtClean="0"/>
              <a:t>　</a:t>
            </a:r>
            <a:endParaRPr lang="en-US" altLang="ja-JP" sz="2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 You can also find the restaurant information as well as tourist information</a:t>
            </a:r>
          </a:p>
          <a:p>
            <a:pPr marL="0" indent="0">
              <a:buNone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     in the web page below</a:t>
            </a:r>
          </a:p>
          <a:p>
            <a:pPr marL="0" indent="0">
              <a:buNone/>
            </a:pPr>
            <a:r>
              <a:rPr lang="en-US" altLang="ja-JP" sz="2400" dirty="0"/>
              <a:t>     </a:t>
            </a:r>
            <a:r>
              <a:rPr lang="en-US" altLang="ja-JP" sz="2400" dirty="0">
                <a:hlinkClick r:id="rId4"/>
              </a:rPr>
              <a:t>http://</a:t>
            </a:r>
            <a:r>
              <a:rPr lang="en-US" altLang="ja-JP" sz="2400" dirty="0" smtClean="0">
                <a:hlinkClick r:id="rId4"/>
              </a:rPr>
              <a:t>www.yokanavi.com/eg/gourmet/index</a:t>
            </a: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/>
              <a:t>     </a:t>
            </a:r>
            <a:r>
              <a:rPr lang="en-US" altLang="ja-JP" sz="2400" dirty="0">
                <a:hlinkClick r:id="rId5"/>
              </a:rPr>
              <a:t>http://fukuoka-now.com</a:t>
            </a:r>
            <a:r>
              <a:rPr lang="en-US" altLang="ja-JP" sz="2400" dirty="0" smtClean="0">
                <a:hlinkClick r:id="rId5"/>
              </a:rPr>
              <a:t>/</a:t>
            </a:r>
            <a:endParaRPr lang="en-US" altLang="ja-JP" sz="2000" dirty="0" smtClean="0"/>
          </a:p>
          <a:p>
            <a:pPr marL="268288" indent="0">
              <a:buNone/>
            </a:pPr>
            <a:r>
              <a:rPr lang="en-US" altLang="ja-JP" sz="1800" dirty="0" smtClean="0"/>
              <a:t>*</a:t>
            </a:r>
            <a:r>
              <a:rPr lang="en-US" altLang="ja-JP" sz="1800" dirty="0"/>
              <a:t>Most of the local restaurants nearby may be closed at around 10 pm or earlier. </a:t>
            </a:r>
            <a:r>
              <a:rPr lang="en-US" altLang="ja-JP" sz="1800" dirty="0" smtClean="0"/>
              <a:t>Many restaurants </a:t>
            </a:r>
            <a:r>
              <a:rPr lang="en-US" altLang="ja-JP" sz="1800" dirty="0"/>
              <a:t>in the down town Fukuoka (Tenjin area or Hakata station area) are opened until </a:t>
            </a:r>
            <a:r>
              <a:rPr lang="en-US" altLang="ja-JP" sz="1800" dirty="0" smtClean="0"/>
              <a:t>midnight</a:t>
            </a:r>
            <a:r>
              <a:rPr lang="en-US" altLang="ja-JP" sz="1800" dirty="0"/>
              <a:t>.</a:t>
            </a:r>
            <a:endParaRPr lang="en-US" altLang="ja-JP" sz="1800" dirty="0" smtClean="0"/>
          </a:p>
          <a:p>
            <a:pPr marL="0" indent="0">
              <a:buNone/>
            </a:pPr>
            <a:endParaRPr lang="en-US" altLang="ja-JP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Complimentary buses leave the venue </a:t>
            </a:r>
            <a:r>
              <a:rPr lang="en-US" altLang="ja-JP" sz="2400" u="sng" dirty="0" smtClean="0"/>
              <a:t>for Nisijin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(Subway station</a:t>
            </a:r>
            <a:r>
              <a:rPr lang="en-US" altLang="ja-JP" sz="2400" dirty="0" smtClean="0"/>
              <a:t>)  </a:t>
            </a:r>
            <a:r>
              <a:rPr lang="en-US" altLang="ja-JP" sz="2400" u="sng" dirty="0" smtClean="0"/>
              <a:t>at 8PM, 8:30PM, 9PM </a:t>
            </a:r>
            <a:r>
              <a:rPr lang="en-US" altLang="ja-JP" sz="2400" dirty="0" smtClean="0"/>
              <a:t>from May.25 to May.29 (Monday to Friday).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Please refer to </a:t>
            </a:r>
            <a:r>
              <a:rPr lang="en-US" altLang="ja-JP" sz="2400" u="sng" dirty="0" smtClean="0"/>
              <a:t>the bus stop of complimentary buses in the slide11.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Please refer to the train connection search in the slide 4 when you use the subway.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787980"/>
              </p:ext>
            </p:extLst>
          </p:nvPr>
        </p:nvGraphicFramePr>
        <p:xfrm>
          <a:off x="8010996" y="2340471"/>
          <a:ext cx="914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" name="Acrobat Document" showAsIcon="1" r:id="rId6" imgW="914400" imgH="857160" progId="AcroExch.Document.11">
                  <p:embed/>
                </p:oleObj>
              </mc:Choice>
              <mc:Fallback>
                <p:oleObj name="Acrobat Document" showAsIcon="1" r:id="rId6" imgW="914400" imgH="85716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10996" y="2340471"/>
                        <a:ext cx="9144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5641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Please don’t miss to check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94172" y="2916535"/>
            <a:ext cx="9721080" cy="4392488"/>
          </a:xfrm>
        </p:spPr>
        <p:txBody>
          <a:bodyPr vert="horz">
            <a:normAutofit lnSpcReduction="10000"/>
          </a:bodyPr>
          <a:lstStyle/>
          <a:p>
            <a:pPr marL="0" indent="0">
              <a:buNone/>
            </a:pPr>
            <a:r>
              <a:rPr lang="en-US" altLang="ja-JP" b="1" dirty="0" smtClean="0"/>
              <a:t>Welcome to Fukuoka (Fukuoka Convention &amp; Visitors Bureau)</a:t>
            </a:r>
          </a:p>
          <a:p>
            <a:pPr marL="0" indent="0">
              <a:buNone/>
            </a:pPr>
            <a:r>
              <a:rPr lang="en-US" altLang="ja-JP" sz="2100" dirty="0">
                <a:hlinkClick r:id="rId2"/>
              </a:rPr>
              <a:t>http://www.welcome-fukuoka.or.jp/english/</a:t>
            </a:r>
            <a:endParaRPr lang="en-US" altLang="ja-JP" sz="2100" dirty="0"/>
          </a:p>
          <a:p>
            <a:pPr marL="0" indent="0">
              <a:buNone/>
            </a:pPr>
            <a:endParaRPr lang="en-US" altLang="ja-JP" sz="1700" b="1" dirty="0" smtClean="0"/>
          </a:p>
          <a:p>
            <a:pPr marL="344426" lvl="1" indent="0">
              <a:buNone/>
            </a:pPr>
            <a:r>
              <a:rPr lang="en-US" altLang="ja-JP" b="1" dirty="0"/>
              <a:t>FUKUOKA CITY VISITOR’S GUDE</a:t>
            </a:r>
            <a:r>
              <a:rPr lang="ja-JP" altLang="en-US" b="1" dirty="0"/>
              <a:t>（</a:t>
            </a:r>
            <a:r>
              <a:rPr lang="en-US" altLang="ja-JP" b="1" dirty="0"/>
              <a:t>Digital Book</a:t>
            </a:r>
            <a:r>
              <a:rPr lang="ja-JP" altLang="en-US" b="1" dirty="0"/>
              <a:t>）</a:t>
            </a:r>
          </a:p>
          <a:p>
            <a:pPr marL="344426" lvl="1" indent="0">
              <a:buNone/>
            </a:pPr>
            <a:r>
              <a:rPr lang="en-US" altLang="ja-JP" sz="1800" dirty="0">
                <a:hlinkClick r:id="rId3"/>
              </a:rPr>
              <a:t>http://welcome-fukuoka.or.jp/digiBook-e/index.html</a:t>
            </a:r>
            <a:endParaRPr lang="en-US" altLang="ja-JP" sz="1800" dirty="0"/>
          </a:p>
          <a:p>
            <a:pPr marL="0" indent="0">
              <a:buNone/>
            </a:pPr>
            <a:endParaRPr lang="en-US" altLang="ja-JP" sz="1700" b="1" dirty="0" smtClean="0"/>
          </a:p>
          <a:p>
            <a:pPr marL="0" indent="0">
              <a:buNone/>
            </a:pPr>
            <a:r>
              <a:rPr lang="en-US" altLang="ja-JP" b="1" dirty="0" smtClean="0"/>
              <a:t>CROSSROAD FUKUOKA:</a:t>
            </a:r>
          </a:p>
          <a:p>
            <a:pPr marL="0" indent="0">
              <a:buNone/>
            </a:pPr>
            <a:r>
              <a:rPr lang="en-US" altLang="ja-JP" sz="2100" dirty="0">
                <a:hlinkClick r:id="rId4"/>
              </a:rPr>
              <a:t>http://www.crossroadfukuoka.jp/en/event/?mode=top</a:t>
            </a:r>
            <a:endParaRPr lang="en-US" altLang="ja-JP" sz="2100" dirty="0"/>
          </a:p>
          <a:p>
            <a:pPr marL="344426" lvl="1" indent="0">
              <a:buNone/>
            </a:pPr>
            <a:r>
              <a:rPr lang="en-US" altLang="ja-JP" b="1" dirty="0" smtClean="0"/>
              <a:t>Visitor’s </a:t>
            </a:r>
            <a:r>
              <a:rPr lang="en-US" altLang="ja-JP" b="1" dirty="0"/>
              <a:t>Guide:</a:t>
            </a:r>
          </a:p>
          <a:p>
            <a:pPr marL="344426" lvl="1" indent="0">
              <a:buNone/>
            </a:pPr>
            <a:r>
              <a:rPr lang="en-US" altLang="ja-JP" sz="1800" dirty="0" smtClean="0">
                <a:hlinkClick r:id="rId5"/>
              </a:rPr>
              <a:t>http</a:t>
            </a:r>
            <a:r>
              <a:rPr lang="en-US" altLang="ja-JP" sz="1800" dirty="0">
                <a:hlinkClick r:id="rId5"/>
              </a:rPr>
              <a:t>://</a:t>
            </a:r>
            <a:r>
              <a:rPr lang="en-US" altLang="ja-JP" sz="1800" dirty="0" smtClean="0">
                <a:hlinkClick r:id="rId5"/>
              </a:rPr>
              <a:t>www.crossroadfukuoka.jp/en/book/pdf/en/2010_04_28_12_36_54.pdf</a:t>
            </a:r>
            <a:endParaRPr lang="en-US" altLang="ja-JP" sz="1800" dirty="0" smtClean="0"/>
          </a:p>
          <a:p>
            <a:pPr marL="344426" lvl="1" indent="0">
              <a:buNone/>
            </a:pPr>
            <a:r>
              <a:rPr lang="en-US" altLang="ja-JP" b="1" dirty="0" smtClean="0"/>
              <a:t>Industrial </a:t>
            </a:r>
            <a:r>
              <a:rPr lang="en-US" altLang="ja-JP" b="1" dirty="0"/>
              <a:t>Tourism in </a:t>
            </a:r>
            <a:r>
              <a:rPr lang="en-US" altLang="ja-JP" b="1" dirty="0" smtClean="0"/>
              <a:t>Fukuoka:</a:t>
            </a:r>
          </a:p>
          <a:p>
            <a:pPr marL="344426" lvl="1" indent="0">
              <a:buNone/>
            </a:pPr>
            <a:r>
              <a:rPr lang="en-US" altLang="ja-JP" sz="1800" dirty="0">
                <a:hlinkClick r:id="rId6"/>
              </a:rPr>
              <a:t>http://</a:t>
            </a:r>
            <a:r>
              <a:rPr lang="en-US" altLang="ja-JP" sz="1800" dirty="0" smtClean="0">
                <a:hlinkClick r:id="rId6"/>
              </a:rPr>
              <a:t>www.crossroadfukuoka.jp/en/book/view.php?dir=2010_04_28_14_12_03&amp;lang=en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07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4132" y="373022"/>
            <a:ext cx="10225136" cy="138119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If you have a plan to visit neighboring areas over the week-end,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22755" y="2484487"/>
            <a:ext cx="10243244" cy="4485916"/>
          </a:xfrm>
        </p:spPr>
        <p:txBody>
          <a:bodyPr vert="horz">
            <a:normAutofit fontScale="92500"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Saga prefecture: </a:t>
            </a:r>
            <a:r>
              <a:rPr lang="en-US" altLang="ja-JP" sz="2400" dirty="0" smtClean="0">
                <a:hlinkClick r:id="rId2"/>
              </a:rPr>
              <a:t>http</a:t>
            </a:r>
            <a:r>
              <a:rPr lang="en-US" altLang="ja-JP" sz="2400" dirty="0">
                <a:hlinkClick r:id="rId2"/>
              </a:rPr>
              <a:t>://www.asobo-saga.jp/lang/english</a:t>
            </a:r>
            <a:r>
              <a:rPr lang="en-US" altLang="ja-JP" sz="2400" dirty="0" smtClean="0">
                <a:hlinkClick r:id="rId2"/>
              </a:rPr>
              <a:t>/</a:t>
            </a:r>
            <a:endParaRPr lang="en-US" altLang="ja-JP" sz="2400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Nagasaki prefecture: </a:t>
            </a:r>
            <a:r>
              <a:rPr lang="en-US" altLang="ja-JP" sz="2400" dirty="0" smtClean="0">
                <a:hlinkClick r:id="rId3"/>
              </a:rPr>
              <a:t>http</a:t>
            </a:r>
            <a:r>
              <a:rPr lang="en-US" altLang="ja-JP" sz="2400" dirty="0">
                <a:hlinkClick r:id="rId3"/>
              </a:rPr>
              <a:t>://www.nagasaki-tabinet.com/mlang/english</a:t>
            </a:r>
            <a:r>
              <a:rPr lang="en-US" altLang="ja-JP" dirty="0" smtClean="0">
                <a:hlinkClick r:id="rId3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Oita prefecture: </a:t>
            </a:r>
            <a:r>
              <a:rPr lang="en-US" altLang="ja-JP" dirty="0" smtClean="0">
                <a:hlinkClick r:id="rId4"/>
              </a:rPr>
              <a:t>http</a:t>
            </a:r>
            <a:r>
              <a:rPr lang="en-US" altLang="ja-JP" dirty="0">
                <a:hlinkClick r:id="rId4"/>
              </a:rPr>
              <a:t>://</a:t>
            </a:r>
            <a:r>
              <a:rPr lang="en-US" altLang="ja-JP" dirty="0" smtClean="0">
                <a:hlinkClick r:id="rId4"/>
              </a:rPr>
              <a:t>www.visit-oita.jp/index.e.html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Kumamoto prefecture: </a:t>
            </a:r>
            <a:r>
              <a:rPr lang="en-US" altLang="ja-JP" dirty="0" smtClean="0">
                <a:hlinkClick r:id="rId5"/>
              </a:rPr>
              <a:t>http</a:t>
            </a:r>
            <a:r>
              <a:rPr lang="en-US" altLang="ja-JP" dirty="0">
                <a:hlinkClick r:id="rId5"/>
              </a:rPr>
              <a:t>://kumanago.jp/en</a:t>
            </a:r>
            <a:r>
              <a:rPr lang="en-US" altLang="ja-JP" dirty="0" smtClean="0">
                <a:hlinkClick r:id="rId5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Kagoshima Prefecture: </a:t>
            </a:r>
            <a:r>
              <a:rPr lang="en-US" altLang="ja-JP" dirty="0" smtClean="0">
                <a:hlinkClick r:id="rId6"/>
              </a:rPr>
              <a:t>http</a:t>
            </a:r>
            <a:r>
              <a:rPr lang="en-US" altLang="ja-JP" dirty="0">
                <a:hlinkClick r:id="rId6"/>
              </a:rPr>
              <a:t>://www.kagoshima-kankou.com/for</a:t>
            </a:r>
            <a:r>
              <a:rPr lang="en-US" altLang="ja-JP" dirty="0" smtClean="0">
                <a:hlinkClick r:id="rId6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Miyazaki </a:t>
            </a:r>
            <a:r>
              <a:rPr lang="en-US" altLang="ja-JP" dirty="0"/>
              <a:t>prefecture: </a:t>
            </a:r>
            <a:r>
              <a:rPr lang="en-US" altLang="ja-JP" sz="2400" dirty="0">
                <a:hlinkClick r:id="rId7"/>
              </a:rPr>
              <a:t>http://</a:t>
            </a:r>
            <a:r>
              <a:rPr lang="en-US" altLang="ja-JP" sz="2400" dirty="0" smtClean="0">
                <a:hlinkClick r:id="rId7"/>
              </a:rPr>
              <a:t>www.kanko-miyazaki.jp/english/index.html</a:t>
            </a:r>
            <a:endParaRPr lang="en-US" altLang="ja-JP" sz="2400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Yamaguchi prefecture: </a:t>
            </a:r>
            <a:r>
              <a:rPr lang="en-US" altLang="ja-JP" dirty="0" smtClean="0">
                <a:hlinkClick r:id="rId8"/>
              </a:rPr>
              <a:t>http</a:t>
            </a:r>
            <a:r>
              <a:rPr lang="en-US" altLang="ja-JP" dirty="0">
                <a:hlinkClick r:id="rId8"/>
              </a:rPr>
              <a:t>://www.visit-jy.com/english</a:t>
            </a:r>
            <a:r>
              <a:rPr lang="en-US" altLang="ja-JP" dirty="0" smtClean="0">
                <a:hlinkClick r:id="rId8"/>
              </a:rPr>
              <a:t>/</a:t>
            </a:r>
            <a:endParaRPr lang="en-US" altLang="ja-JP" dirty="0" smtClean="0"/>
          </a:p>
          <a:p>
            <a:r>
              <a:rPr lang="en-US" altLang="ja-JP" sz="2400" dirty="0"/>
              <a:t>Please </a:t>
            </a:r>
            <a:r>
              <a:rPr lang="en-US" altLang="ja-JP" sz="2400" dirty="0" smtClean="0"/>
              <a:t>consult with your </a:t>
            </a:r>
            <a:r>
              <a:rPr lang="en-US" altLang="ja-JP" sz="2400" dirty="0"/>
              <a:t>hotel concierge </a:t>
            </a:r>
            <a:r>
              <a:rPr lang="en-US" altLang="ja-JP" sz="2400" dirty="0" smtClean="0"/>
              <a:t>or travel agents in advance since some </a:t>
            </a:r>
            <a:r>
              <a:rPr lang="en-US" altLang="ja-JP" sz="2400" dirty="0"/>
              <a:t>of the above mentioned </a:t>
            </a:r>
            <a:r>
              <a:rPr lang="en-US" altLang="ja-JP" sz="2400" dirty="0" smtClean="0"/>
              <a:t>areas </a:t>
            </a:r>
            <a:r>
              <a:rPr lang="en-US" altLang="ja-JP" sz="2400" dirty="0"/>
              <a:t>would be </a:t>
            </a:r>
            <a:r>
              <a:rPr lang="en-US" altLang="ja-JP" sz="2400" dirty="0" smtClean="0"/>
              <a:t>not convenient or far from your hotel. </a:t>
            </a:r>
          </a:p>
          <a:p>
            <a:r>
              <a:rPr lang="en-US" altLang="ja-JP" sz="2400" dirty="0" smtClean="0"/>
              <a:t>Information written in Korean and Chinese are also available in most of the sites above.</a:t>
            </a:r>
            <a:endParaRPr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548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</p:spPr>
        <p:txBody>
          <a:bodyPr/>
          <a:lstStyle/>
          <a:p>
            <a:r>
              <a:rPr kumimoji="1" lang="en-US" altLang="ja-JP" dirty="0" smtClean="0"/>
              <a:t>Acknowledgement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8148" y="2772519"/>
            <a:ext cx="99371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/>
              <a:t>Special Thanks to FCVB (Fukuoka Convention &amp; Visitors  Bureau)</a:t>
            </a:r>
          </a:p>
          <a:p>
            <a:r>
              <a:rPr lang="en-US" altLang="ja-JP" sz="2800" dirty="0" smtClean="0"/>
              <a:t>and Fukuoka-City</a:t>
            </a:r>
            <a:endParaRPr lang="ja-JP" altLang="en-US" sz="2800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44" y="4596024"/>
            <a:ext cx="2033761" cy="59816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96" y="4662699"/>
            <a:ext cx="5049155" cy="53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753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54212" y="2052439"/>
            <a:ext cx="8663634" cy="3804552"/>
          </a:xfrm>
        </p:spPr>
        <p:txBody>
          <a:bodyPr vert="horz">
            <a:normAutofit/>
          </a:bodyPr>
          <a:lstStyle/>
          <a:p>
            <a:pPr marL="0" indent="0" algn="ctr">
              <a:buNone/>
            </a:pPr>
            <a:r>
              <a:rPr kumimoji="1" lang="en-US" altLang="ja-JP" sz="4800" dirty="0" smtClean="0"/>
              <a:t>Enjoy </a:t>
            </a:r>
            <a:r>
              <a:rPr lang="en-US" altLang="ja-JP" sz="4800" dirty="0" smtClean="0"/>
              <a:t>your</a:t>
            </a:r>
            <a:r>
              <a:rPr kumimoji="1" lang="en-US" altLang="ja-JP" sz="4800" dirty="0" smtClean="0"/>
              <a:t> stay</a:t>
            </a:r>
          </a:p>
          <a:p>
            <a:pPr marL="0" indent="0" algn="ctr">
              <a:buNone/>
            </a:pPr>
            <a:r>
              <a:rPr kumimoji="1" lang="en-US" altLang="ja-JP" sz="4800" dirty="0" smtClean="0"/>
              <a:t>and</a:t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 have a successful meeting!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22493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sz="4800" b="1" dirty="0"/>
              <a:t>Welcome to Fukuoka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842644" y="3132559"/>
            <a:ext cx="504056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solidFill>
                  <a:schemeClr val="tx2">
                    <a:lumMod val="50000"/>
                  </a:schemeClr>
                </a:solidFill>
              </a:rPr>
              <a:t>The Japanese Friends of 3GPP warmly welcomes all of you to Fukuoka, Japan where one of the main cities in western part of Japan and could provide you Japanese traditions , </a:t>
            </a:r>
            <a:r>
              <a:rPr lang="en-US" altLang="ja-JP" dirty="0">
                <a:solidFill>
                  <a:schemeClr val="tx2">
                    <a:lumMod val="50000"/>
                  </a:schemeClr>
                </a:solidFill>
              </a:rPr>
              <a:t>exquisite arts or heritages </a:t>
            </a:r>
            <a:r>
              <a:rPr lang="en-US" altLang="ja-JP" dirty="0" smtClean="0">
                <a:solidFill>
                  <a:schemeClr val="tx2">
                    <a:lumMod val="50000"/>
                  </a:schemeClr>
                </a:solidFill>
              </a:rPr>
              <a:t>from ancient eras as well as leading trends in the areas as the capital of Kyusyu Region. You can also expect fresh and delicious food in the area.  </a:t>
            </a:r>
          </a:p>
          <a:p>
            <a:pPr algn="ctr"/>
            <a:r>
              <a:rPr lang="en-US" altLang="ja-JP" dirty="0" smtClean="0">
                <a:solidFill>
                  <a:schemeClr val="tx2">
                    <a:lumMod val="50000"/>
                  </a:schemeClr>
                </a:solidFill>
              </a:rPr>
              <a:t>Enjoy your stay in Fukuoka and have a successful meeting! </a:t>
            </a:r>
            <a:endParaRPr lang="ja-JP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8" y="1980431"/>
            <a:ext cx="2719196" cy="552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4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About </a:t>
            </a:r>
            <a:r>
              <a:rPr kumimoji="1" lang="en-US" altLang="ja-JP" b="1" dirty="0" smtClean="0"/>
              <a:t>the area</a:t>
            </a:r>
            <a:endParaRPr kumimoji="1" lang="ja-JP" altLang="en-US" b="1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altLang="ja-JP" dirty="0" smtClean="0"/>
              <a:t>Fukuoka is one </a:t>
            </a:r>
            <a:r>
              <a:rPr lang="en-US" altLang="ja-JP" dirty="0"/>
              <a:t>of the </a:t>
            </a:r>
            <a:r>
              <a:rPr lang="en-US" altLang="ja-JP" dirty="0" smtClean="0"/>
              <a:t>major </a:t>
            </a:r>
            <a:r>
              <a:rPr lang="en-US" altLang="ja-JP" dirty="0"/>
              <a:t>cities in western part of </a:t>
            </a:r>
            <a:r>
              <a:rPr lang="en-US" altLang="ja-JP" dirty="0" smtClean="0"/>
              <a:t>Japan, is located at the center of Fukuoka plain and faces to Hakata bay</a:t>
            </a:r>
            <a:r>
              <a:rPr lang="en-US" altLang="ja-JP" dirty="0"/>
              <a:t>. You will see the latest trends in the </a:t>
            </a:r>
            <a:r>
              <a:rPr lang="en-US" altLang="ja-JP" dirty="0" smtClean="0"/>
              <a:t>area and can visit picturesque beaches or islands near by. </a:t>
            </a:r>
          </a:p>
          <a:p>
            <a:pPr marL="0" indent="0" algn="just">
              <a:buNone/>
            </a:pPr>
            <a:r>
              <a:rPr lang="en-US" altLang="ja-JP" dirty="0" smtClean="0"/>
              <a:t>As </a:t>
            </a:r>
            <a:r>
              <a:rPr lang="en-US" altLang="ja-JP" dirty="0"/>
              <a:t>the city has been one of the </a:t>
            </a:r>
            <a:r>
              <a:rPr lang="en-US" altLang="ja-JP" dirty="0" smtClean="0"/>
              <a:t>main gateways to/from </a:t>
            </a:r>
            <a:r>
              <a:rPr lang="en-US" altLang="ja-JP" dirty="0"/>
              <a:t>Korean peninsula </a:t>
            </a:r>
            <a:r>
              <a:rPr lang="en-US" altLang="ja-JP" dirty="0" smtClean="0"/>
              <a:t>or China continent since the predawn </a:t>
            </a:r>
            <a:r>
              <a:rPr lang="en-US" altLang="ja-JP" dirty="0"/>
              <a:t>of Japanese history, </a:t>
            </a:r>
            <a:r>
              <a:rPr lang="en-US" altLang="ja-JP" dirty="0" smtClean="0"/>
              <a:t>you will  also see plenty of exquisite art </a:t>
            </a:r>
            <a:r>
              <a:rPr lang="en-US" altLang="ja-JP" dirty="0"/>
              <a:t>or </a:t>
            </a:r>
            <a:r>
              <a:rPr lang="en-US" altLang="ja-JP" dirty="0" smtClean="0"/>
              <a:t>heritage </a:t>
            </a:r>
            <a:r>
              <a:rPr lang="en-US" altLang="ja-JP" dirty="0"/>
              <a:t>from its ancient </a:t>
            </a:r>
            <a:r>
              <a:rPr lang="en-US" altLang="ja-JP" dirty="0" smtClean="0"/>
              <a:t>eras together with Japanese traditions.</a:t>
            </a:r>
            <a:endParaRPr lang="en-US" altLang="ja-JP" dirty="0"/>
          </a:p>
          <a:p>
            <a:pPr marL="0" indent="0" algn="just">
              <a:buNone/>
            </a:pPr>
            <a:r>
              <a:rPr lang="en-US" altLang="ja-JP" dirty="0" smtClean="0"/>
              <a:t>See also:</a:t>
            </a:r>
            <a:endParaRPr lang="en-US" altLang="ja-JP" dirty="0"/>
          </a:p>
          <a:p>
            <a:pPr marL="0" indent="0" algn="r">
              <a:buNone/>
            </a:pPr>
            <a:r>
              <a:rPr lang="en-US" altLang="ja-JP" dirty="0">
                <a:hlinkClick r:id="rId2"/>
              </a:rPr>
              <a:t>http://</a:t>
            </a:r>
            <a:r>
              <a:rPr lang="en-US" altLang="ja-JP" dirty="0" smtClean="0">
                <a:hlinkClick r:id="rId2"/>
              </a:rPr>
              <a:t>www.welcome-fukuoka.or.jp/english/396.html</a:t>
            </a:r>
            <a:endParaRPr lang="en-US" altLang="ja-JP" dirty="0" smtClean="0"/>
          </a:p>
          <a:p>
            <a:pPr marL="0" indent="0" algn="r">
              <a:buNone/>
            </a:pPr>
            <a:r>
              <a:rPr lang="en-US" altLang="ja-JP" sz="2400" dirty="0">
                <a:hlinkClick r:id="rId3"/>
              </a:rPr>
              <a:t>http://kyushu.com/fukuoka/info/history_of_fukuoka</a:t>
            </a:r>
            <a:r>
              <a:rPr lang="en-US" altLang="ja-JP" dirty="0" smtClean="0">
                <a:hlinkClick r:id="rId3"/>
              </a:rPr>
              <a:t>/</a:t>
            </a:r>
            <a:endParaRPr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4667356" y="6891095"/>
            <a:ext cx="1358691" cy="402567"/>
          </a:xfrm>
        </p:spPr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3</a:t>
            </a:fld>
            <a:endParaRPr lang="ja-JP" alt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3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on the local area 1</a:t>
            </a:r>
            <a:br>
              <a:rPr kumimoji="1" lang="en-US" altLang="ja-JP" dirty="0" smtClean="0"/>
            </a:br>
            <a:r>
              <a:rPr lang="en-US" altLang="ja-JP" dirty="0" smtClean="0"/>
              <a:t>(Transportation)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148" y="1980431"/>
            <a:ext cx="10225136" cy="5472608"/>
          </a:xfrm>
        </p:spPr>
        <p:txBody>
          <a:bodyPr vert="horz">
            <a:normAutofit fontScale="55000" lnSpcReduction="20000"/>
          </a:bodyPr>
          <a:lstStyle/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sz="3600" dirty="0" smtClean="0"/>
              <a:t>Fukuoka </a:t>
            </a:r>
            <a:r>
              <a:rPr lang="en-US" altLang="ja-JP" sz="3600" dirty="0"/>
              <a:t>Yahoo </a:t>
            </a:r>
            <a:r>
              <a:rPr lang="en-US" altLang="ja-JP" sz="3600" dirty="0" smtClean="0"/>
              <a:t>Dome (How to reach the dome next to the meeting venue):</a:t>
            </a:r>
            <a:endParaRPr lang="en-US" altLang="ja-JP" sz="3600" dirty="0" smtClean="0">
              <a:hlinkClick r:id="rId3"/>
            </a:endParaRPr>
          </a:p>
          <a:p>
            <a:pPr marL="0" indent="0">
              <a:buNone/>
            </a:pPr>
            <a:r>
              <a:rPr lang="en-US" altLang="ja-JP" sz="2500" dirty="0" smtClean="0">
                <a:hlinkClick r:id="rId3"/>
              </a:rPr>
              <a:t>http</a:t>
            </a:r>
            <a:r>
              <a:rPr lang="en-US" altLang="ja-JP" sz="2500" dirty="0">
                <a:hlinkClick r:id="rId3"/>
              </a:rPr>
              <a:t>://</a:t>
            </a:r>
            <a:r>
              <a:rPr lang="en-US" altLang="ja-JP" sz="2500" dirty="0" smtClean="0">
                <a:hlinkClick r:id="rId3"/>
              </a:rPr>
              <a:t>www.softbankhawks.co.jp/global/english/index.php#access</a:t>
            </a:r>
            <a:endParaRPr lang="en-US" altLang="ja-JP" sz="2500" dirty="0" smtClean="0"/>
          </a:p>
          <a:p>
            <a:pPr marL="0" indent="0">
              <a:buNone/>
            </a:pPr>
            <a:endParaRPr lang="en-US" altLang="ja-JP" sz="1500" dirty="0"/>
          </a:p>
          <a:p>
            <a:pPr marL="0" indent="0">
              <a:buNone/>
            </a:pPr>
            <a:r>
              <a:rPr lang="en-US" altLang="ja-JP" sz="3600" dirty="0" smtClean="0"/>
              <a:t>Busses  Connection Search (Nishitetsu bus) </a:t>
            </a:r>
          </a:p>
          <a:p>
            <a:pPr marL="0" indent="0">
              <a:buNone/>
            </a:pPr>
            <a:r>
              <a:rPr lang="en-US" altLang="ja-JP" sz="2500" dirty="0" smtClean="0">
                <a:hlinkClick r:id="rId4"/>
              </a:rPr>
              <a:t>http</a:t>
            </a:r>
            <a:r>
              <a:rPr lang="en-US" altLang="ja-JP" sz="2500" dirty="0">
                <a:hlinkClick r:id="rId4"/>
              </a:rPr>
              <a:t>://jik.nishitetsu.jp/?</a:t>
            </a:r>
            <a:r>
              <a:rPr lang="en-US" altLang="ja-JP" sz="2500" dirty="0" smtClean="0">
                <a:hlinkClick r:id="rId4"/>
              </a:rPr>
              <a:t>lang=en</a:t>
            </a:r>
            <a:endParaRPr lang="en-US" altLang="ja-JP" sz="2500" dirty="0" smtClean="0"/>
          </a:p>
          <a:p>
            <a:pPr marL="0" indent="0">
              <a:buNone/>
            </a:pPr>
            <a:r>
              <a:rPr lang="en-US" altLang="ja-JP" sz="2900" dirty="0"/>
              <a:t>*The nearest bus stop of the venue is “Hilton Fukuoka Sea Hawk Hotel-</a:t>
            </a:r>
            <a:r>
              <a:rPr lang="en-US" altLang="ja-JP" sz="2900" dirty="0" err="1"/>
              <a:t>mae</a:t>
            </a:r>
            <a:r>
              <a:rPr lang="en-US" altLang="ja-JP" sz="2900" dirty="0"/>
              <a:t> ” </a:t>
            </a:r>
            <a:r>
              <a:rPr lang="en-US" altLang="ja-JP" sz="2900" dirty="0" smtClean="0"/>
              <a:t>or “</a:t>
            </a:r>
            <a:r>
              <a:rPr lang="en-US" altLang="ja-JP" sz="2900" dirty="0" err="1" smtClean="0"/>
              <a:t>Kokuritsu</a:t>
            </a:r>
            <a:r>
              <a:rPr lang="en-US" altLang="ja-JP" sz="2900" dirty="0" smtClean="0"/>
              <a:t> </a:t>
            </a:r>
            <a:r>
              <a:rPr lang="en-US" altLang="ja-JP" sz="2900" dirty="0" err="1"/>
              <a:t>Iryo</a:t>
            </a:r>
            <a:r>
              <a:rPr lang="en-US" altLang="ja-JP" sz="2900" dirty="0"/>
              <a:t> </a:t>
            </a:r>
            <a:r>
              <a:rPr lang="en-US" altLang="ja-JP" sz="2900" dirty="0" smtClean="0"/>
              <a:t>Center” depending on the buses you get on.</a:t>
            </a:r>
          </a:p>
          <a:p>
            <a:pPr marL="0" indent="0">
              <a:buNone/>
            </a:pPr>
            <a:r>
              <a:rPr lang="en-US" altLang="ja-JP" sz="2900" dirty="0"/>
              <a:t>*</a:t>
            </a:r>
            <a:r>
              <a:rPr lang="en-US" altLang="ja-JP" sz="2900" dirty="0" smtClean="0"/>
              <a:t> The bus stops to the venue are  "</a:t>
            </a:r>
            <a:r>
              <a:rPr lang="en-US" altLang="ja-JP" sz="2900" dirty="0" err="1"/>
              <a:t>Tenjin</a:t>
            </a:r>
            <a:r>
              <a:rPr lang="en-US" altLang="ja-JP" sz="2900" dirty="0"/>
              <a:t> Bus Terminal-</a:t>
            </a:r>
            <a:r>
              <a:rPr lang="en-US" altLang="ja-JP" sz="2900" dirty="0" err="1"/>
              <a:t>mae</a:t>
            </a:r>
            <a:r>
              <a:rPr lang="en-US" altLang="ja-JP" sz="2900" dirty="0"/>
              <a:t>", " </a:t>
            </a:r>
            <a:r>
              <a:rPr lang="en-US" altLang="ja-JP" sz="2900" dirty="0" err="1"/>
              <a:t>Tenjin</a:t>
            </a:r>
            <a:r>
              <a:rPr lang="en-US" altLang="ja-JP" sz="2900" dirty="0"/>
              <a:t> </a:t>
            </a:r>
            <a:r>
              <a:rPr lang="en-US" altLang="ja-JP" sz="2900" dirty="0" err="1"/>
              <a:t>Shinten-cho</a:t>
            </a:r>
            <a:r>
              <a:rPr lang="en-US" altLang="ja-JP" sz="2900" dirty="0"/>
              <a:t> </a:t>
            </a:r>
            <a:r>
              <a:rPr lang="en-US" altLang="ja-JP" sz="2900" dirty="0" err="1"/>
              <a:t>Iriguchi</a:t>
            </a:r>
            <a:r>
              <a:rPr lang="en-US" altLang="ja-JP" sz="2900" dirty="0"/>
              <a:t> ", </a:t>
            </a:r>
            <a:r>
              <a:rPr lang="en-US" altLang="ja-JP" sz="2900" dirty="0" smtClean="0"/>
              <a:t>"</a:t>
            </a:r>
            <a:r>
              <a:rPr lang="en-US" altLang="ja-JP" sz="2900" dirty="0"/>
              <a:t>Hakata-</a:t>
            </a:r>
            <a:r>
              <a:rPr lang="en-US" altLang="ja-JP" sz="2900" dirty="0" err="1"/>
              <a:t>ekimae</a:t>
            </a:r>
            <a:r>
              <a:rPr lang="en-US" altLang="ja-JP" sz="2900" dirty="0"/>
              <a:t> A" or "Hakata Bus Terminal </a:t>
            </a:r>
            <a:r>
              <a:rPr lang="en-US" altLang="ja-JP" sz="2900" dirty="0" smtClean="0"/>
              <a:t>1F</a:t>
            </a:r>
            <a:r>
              <a:rPr lang="en-US" altLang="ja-JP" sz="2900" dirty="0"/>
              <a:t>“, Fukuoka Airport Terminal 1,2(Domestic Terminal) </a:t>
            </a:r>
            <a:endParaRPr lang="en-US" altLang="ja-JP" sz="2900" dirty="0" smtClean="0"/>
          </a:p>
          <a:p>
            <a:pPr marL="0" indent="0">
              <a:buNone/>
            </a:pPr>
            <a:endParaRPr lang="en-US" altLang="ja-JP" sz="1500" dirty="0" smtClean="0"/>
          </a:p>
          <a:p>
            <a:pPr marL="0" indent="0">
              <a:buNone/>
            </a:pPr>
            <a:r>
              <a:rPr lang="en-US" altLang="ja-JP" sz="3600" dirty="0" smtClean="0"/>
              <a:t>Trains Connection Search:  </a:t>
            </a:r>
            <a:endParaRPr lang="en-US" altLang="ja-JP" sz="3600" dirty="0"/>
          </a:p>
          <a:p>
            <a:pPr marL="0" indent="0">
              <a:buNone/>
            </a:pPr>
            <a:r>
              <a:rPr lang="en-US" altLang="ja-JP" sz="2500" dirty="0">
                <a:hlinkClick r:id="rId5"/>
              </a:rPr>
              <a:t>http://www.jorudan.co.jp/english</a:t>
            </a:r>
            <a:r>
              <a:rPr lang="en-US" altLang="ja-JP" sz="2500" dirty="0" smtClean="0">
                <a:hlinkClick r:id="rId5"/>
              </a:rPr>
              <a:t>/</a:t>
            </a:r>
            <a:endParaRPr lang="en-US" altLang="ja-JP" sz="2500" dirty="0" smtClean="0"/>
          </a:p>
          <a:p>
            <a:pPr marL="0" indent="0">
              <a:buNone/>
            </a:pPr>
            <a:r>
              <a:rPr lang="en-US" altLang="ja-JP" sz="2500" dirty="0">
                <a:hlinkClick r:id="rId6"/>
              </a:rPr>
              <a:t>http://www.hyperdia.com/en</a:t>
            </a:r>
            <a:r>
              <a:rPr lang="en-US" altLang="ja-JP" sz="2500" dirty="0" smtClean="0">
                <a:hlinkClick r:id="rId6"/>
              </a:rPr>
              <a:t>/</a:t>
            </a:r>
            <a:endParaRPr lang="en-US" altLang="ja-JP" sz="2500" dirty="0" smtClean="0"/>
          </a:p>
          <a:p>
            <a:pPr marL="0" indent="0">
              <a:buNone/>
            </a:pPr>
            <a:r>
              <a:rPr lang="en-US" altLang="ja-JP" sz="2900" dirty="0"/>
              <a:t>*The nearest </a:t>
            </a:r>
            <a:r>
              <a:rPr lang="en-US" altLang="ja-JP" sz="2900" dirty="0" smtClean="0"/>
              <a:t>station of </a:t>
            </a:r>
            <a:r>
              <a:rPr lang="en-US" altLang="ja-JP" sz="2900" dirty="0"/>
              <a:t>the </a:t>
            </a:r>
            <a:r>
              <a:rPr lang="en-US" altLang="ja-JP" sz="2900" dirty="0" smtClean="0"/>
              <a:t>airport </a:t>
            </a:r>
            <a:r>
              <a:rPr lang="en-US" altLang="ja-JP" sz="2900" dirty="0"/>
              <a:t>is  “Fukuoka-Airport”. The nearest </a:t>
            </a:r>
            <a:r>
              <a:rPr lang="en-US" altLang="ja-JP" sz="2900" dirty="0" smtClean="0"/>
              <a:t>station of venue </a:t>
            </a:r>
            <a:r>
              <a:rPr lang="en-US" altLang="ja-JP" sz="2900" dirty="0"/>
              <a:t>is “</a:t>
            </a:r>
            <a:r>
              <a:rPr lang="en-US" altLang="ja-JP" sz="2900" dirty="0" err="1" smtClean="0"/>
              <a:t>Tojinmachi</a:t>
            </a:r>
            <a:r>
              <a:rPr lang="en-US" altLang="ja-JP" sz="2900" dirty="0" smtClean="0"/>
              <a:t>” or “</a:t>
            </a:r>
            <a:r>
              <a:rPr lang="en-US" altLang="ja-JP" sz="2900" dirty="0" err="1" smtClean="0"/>
              <a:t>Nishijin</a:t>
            </a:r>
            <a:r>
              <a:rPr lang="en-US" altLang="ja-JP" sz="2900" dirty="0" smtClean="0"/>
              <a:t>”, and it is 15 minutes’ walk to the venue. The transfer station to JR line is “Hakata”</a:t>
            </a:r>
          </a:p>
          <a:p>
            <a:pPr marL="0" indent="0">
              <a:buNone/>
            </a:pPr>
            <a:endParaRPr kumimoji="1" lang="en-US" altLang="ja-JP" sz="1500" dirty="0" smtClean="0"/>
          </a:p>
          <a:p>
            <a:pPr marL="0" indent="0">
              <a:buNone/>
            </a:pPr>
            <a:r>
              <a:rPr lang="en-US" altLang="ja-JP" sz="3600" dirty="0" smtClean="0"/>
              <a:t>Fukuoka City Subway: </a:t>
            </a:r>
          </a:p>
          <a:p>
            <a:pPr marL="0" indent="0">
              <a:buNone/>
            </a:pPr>
            <a:r>
              <a:rPr lang="en-US" altLang="ja-JP" sz="2500" dirty="0" smtClean="0">
                <a:hlinkClick r:id="rId7"/>
              </a:rPr>
              <a:t>http</a:t>
            </a:r>
            <a:r>
              <a:rPr lang="en-US" altLang="ja-JP" sz="2500" dirty="0">
                <a:hlinkClick r:id="rId7"/>
              </a:rPr>
              <a:t>://</a:t>
            </a:r>
            <a:r>
              <a:rPr lang="en-US" altLang="ja-JP" sz="2500" dirty="0" smtClean="0">
                <a:hlinkClick r:id="rId7"/>
              </a:rPr>
              <a:t>subway.city.fukuoka.lg.jp/eng/index.html</a:t>
            </a:r>
          </a:p>
          <a:p>
            <a:pPr marL="0" indent="0">
              <a:buNone/>
            </a:pPr>
            <a:endParaRPr lang="en-US" altLang="ja-JP" sz="1500" dirty="0"/>
          </a:p>
          <a:p>
            <a:pPr marL="0" indent="0">
              <a:buNone/>
            </a:pPr>
            <a:r>
              <a:rPr lang="en-US" altLang="ja-JP" sz="3600" dirty="0"/>
              <a:t>JR Kyushu trains</a:t>
            </a:r>
            <a:r>
              <a:rPr lang="en-US" altLang="ja-JP" sz="3600" dirty="0" smtClean="0"/>
              <a:t>: </a:t>
            </a:r>
            <a:endParaRPr lang="en-US" altLang="ja-JP" sz="3600" dirty="0"/>
          </a:p>
          <a:p>
            <a:pPr marL="0" indent="0">
              <a:buNone/>
            </a:pPr>
            <a:r>
              <a:rPr lang="en-US" altLang="ja-JP" sz="2500" dirty="0">
                <a:hlinkClick r:id="rId8"/>
              </a:rPr>
              <a:t>http://</a:t>
            </a:r>
            <a:r>
              <a:rPr lang="en-US" altLang="ja-JP" sz="2500" dirty="0" smtClean="0">
                <a:hlinkClick r:id="rId8"/>
              </a:rPr>
              <a:t>www.jrkyushu.co.jp/english/index.html</a:t>
            </a:r>
            <a:endParaRPr lang="en-US" altLang="ja-JP" sz="25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8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on the local area 2</a:t>
            </a:r>
            <a:br>
              <a:rPr kumimoji="1" lang="en-US" altLang="ja-JP" dirty="0" smtClean="0"/>
            </a:br>
            <a:r>
              <a:rPr lang="en-US" altLang="ja-JP" dirty="0" smtClean="0"/>
              <a:t>(Transportation2)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86" y="2314337"/>
            <a:ext cx="10116566" cy="4545396"/>
          </a:xfrm>
          <a:prstGeom prst="rect">
            <a:avLst/>
          </a:prstGeom>
        </p:spPr>
      </p:pic>
      <p:sp>
        <p:nvSpPr>
          <p:cNvPr id="8" name="線吹き出し 1 (枠付き) 7"/>
          <p:cNvSpPr/>
          <p:nvPr/>
        </p:nvSpPr>
        <p:spPr>
          <a:xfrm>
            <a:off x="1026220" y="1744446"/>
            <a:ext cx="2232248" cy="1008112"/>
          </a:xfrm>
          <a:prstGeom prst="borderCallout1">
            <a:avLst>
              <a:gd name="adj1" fmla="val 94858"/>
              <a:gd name="adj2" fmla="val -1741"/>
              <a:gd name="adj3" fmla="val 261174"/>
              <a:gd name="adj4" fmla="val -284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altLang="ja-JP" sz="2400" dirty="0" smtClean="0">
                <a:solidFill>
                  <a:schemeClr val="tx2">
                    <a:lumMod val="50000"/>
                  </a:schemeClr>
                </a:solidFill>
              </a:rPr>
              <a:t>Hilton Fukuoka</a:t>
            </a:r>
          </a:p>
          <a:p>
            <a:pPr algn="ctr">
              <a:lnSpc>
                <a:spcPts val="2400"/>
              </a:lnSpc>
            </a:pPr>
            <a:r>
              <a:rPr lang="en-US" altLang="ja-JP" sz="2400" dirty="0" smtClean="0">
                <a:solidFill>
                  <a:schemeClr val="tx2">
                    <a:lumMod val="50000"/>
                  </a:schemeClr>
                </a:solidFill>
              </a:rPr>
              <a:t>Sea Hawk Hotel</a:t>
            </a:r>
          </a:p>
          <a:p>
            <a:pPr algn="ctr">
              <a:lnSpc>
                <a:spcPts val="2400"/>
              </a:lnSpc>
            </a:pPr>
            <a:r>
              <a:rPr kumimoji="1" lang="en-US" altLang="ja-JP" sz="2400" dirty="0" smtClean="0">
                <a:solidFill>
                  <a:schemeClr val="tx2">
                    <a:lumMod val="50000"/>
                  </a:schemeClr>
                </a:solidFill>
              </a:rPr>
              <a:t>(The venue)</a:t>
            </a:r>
            <a:endParaRPr kumimoji="1" lang="ja-JP" altLang="en-US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線吹き出し 1 (枠付き) 8"/>
          <p:cNvSpPr/>
          <p:nvPr/>
        </p:nvSpPr>
        <p:spPr>
          <a:xfrm>
            <a:off x="1890316" y="3204567"/>
            <a:ext cx="1737784" cy="432048"/>
          </a:xfrm>
          <a:prstGeom prst="borderCallout1">
            <a:avLst>
              <a:gd name="adj1" fmla="val 1803"/>
              <a:gd name="adj2" fmla="val 134"/>
              <a:gd name="adj3" fmla="val 283927"/>
              <a:gd name="adj4" fmla="val -84268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u="sng" dirty="0">
                <a:solidFill>
                  <a:srgbClr val="00B050"/>
                </a:solidFill>
              </a:rPr>
              <a:t>Hilton Fukuoka Sea Hawk </a:t>
            </a:r>
            <a:r>
              <a:rPr lang="en-US" altLang="ja-JP" sz="1400" b="1" u="sng" dirty="0" smtClean="0">
                <a:solidFill>
                  <a:srgbClr val="00B050"/>
                </a:solidFill>
              </a:rPr>
              <a:t>Hotel-</a:t>
            </a:r>
            <a:r>
              <a:rPr lang="en-US" altLang="ja-JP" sz="1400" b="1" u="sng" dirty="0" err="1" smtClean="0">
                <a:solidFill>
                  <a:srgbClr val="00B050"/>
                </a:solidFill>
              </a:rPr>
              <a:t>mae</a:t>
            </a:r>
            <a:endParaRPr lang="en-US" altLang="ja-JP" sz="1400" dirty="0" smtClean="0">
              <a:solidFill>
                <a:srgbClr val="00B050"/>
              </a:solidFill>
            </a:endParaRPr>
          </a:p>
        </p:txBody>
      </p:sp>
      <p:sp>
        <p:nvSpPr>
          <p:cNvPr id="10" name="線吹き出し 1 (枠付き) 9"/>
          <p:cNvSpPr/>
          <p:nvPr/>
        </p:nvSpPr>
        <p:spPr>
          <a:xfrm>
            <a:off x="1025253" y="6158276"/>
            <a:ext cx="1996947" cy="1300181"/>
          </a:xfrm>
          <a:prstGeom prst="borderCallout1">
            <a:avLst>
              <a:gd name="adj1" fmla="val -1871"/>
              <a:gd name="adj2" fmla="val 1141"/>
              <a:gd name="adj3" fmla="val -26490"/>
              <a:gd name="adj4" fmla="val -3045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u="sng" dirty="0" err="1" smtClean="0">
                <a:solidFill>
                  <a:schemeClr val="accent5">
                    <a:lumMod val="75000"/>
                  </a:schemeClr>
                </a:solidFill>
              </a:rPr>
              <a:t>Nisijin</a:t>
            </a:r>
            <a:endParaRPr lang="en-US" altLang="ja-JP" sz="1600" b="1" u="sng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One of the near subway station</a:t>
            </a:r>
            <a:r>
              <a:rPr lang="ja-JP" altLang="en-US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of the venue</a:t>
            </a:r>
          </a:p>
          <a:p>
            <a:pPr algn="ctr"/>
            <a:r>
              <a:rPr lang="en-US" altLang="ja-JP" sz="1200" dirty="0" smtClean="0">
                <a:solidFill>
                  <a:schemeClr val="accent5">
                    <a:lumMod val="75000"/>
                  </a:schemeClr>
                </a:solidFill>
              </a:rPr>
              <a:t>*Several Complimentary buses (at night) goes to the station from the venue</a:t>
            </a:r>
          </a:p>
        </p:txBody>
      </p:sp>
      <p:sp>
        <p:nvSpPr>
          <p:cNvPr id="13" name="線吹き出し 1 (枠付き) 12"/>
          <p:cNvSpPr/>
          <p:nvPr/>
        </p:nvSpPr>
        <p:spPr>
          <a:xfrm>
            <a:off x="8326190" y="1870908"/>
            <a:ext cx="1996947" cy="820486"/>
          </a:xfrm>
          <a:prstGeom prst="borderCallout1">
            <a:avLst>
              <a:gd name="adj1" fmla="val 107138"/>
              <a:gd name="adj2" fmla="val 97457"/>
              <a:gd name="adj3" fmla="val 258673"/>
              <a:gd name="adj4" fmla="val 9128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u="sng" dirty="0" smtClean="0">
                <a:solidFill>
                  <a:schemeClr val="accent5">
                    <a:lumMod val="75000"/>
                  </a:schemeClr>
                </a:solidFill>
              </a:rPr>
              <a:t>Fukuoka-Airport</a:t>
            </a:r>
          </a:p>
          <a:p>
            <a:pPr algn="ctr"/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The nearest subway Station</a:t>
            </a:r>
            <a:r>
              <a:rPr lang="ja-JP" altLang="en-US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of the airport</a:t>
            </a:r>
          </a:p>
        </p:txBody>
      </p:sp>
      <p:sp>
        <p:nvSpPr>
          <p:cNvPr id="14" name="線吹き出し 1 (枠付き) 13"/>
          <p:cNvSpPr/>
          <p:nvPr/>
        </p:nvSpPr>
        <p:spPr>
          <a:xfrm>
            <a:off x="5513028" y="6700736"/>
            <a:ext cx="1620022" cy="481275"/>
          </a:xfrm>
          <a:prstGeom prst="borderCallout1">
            <a:avLst>
              <a:gd name="adj1" fmla="val -658"/>
              <a:gd name="adj2" fmla="val 8380"/>
              <a:gd name="adj3" fmla="val -339958"/>
              <a:gd name="adj4" fmla="val -45857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altLang="ja-JP" sz="1600" b="1" u="sng" dirty="0" smtClean="0">
                <a:solidFill>
                  <a:srgbClr val="00B050"/>
                </a:solidFill>
              </a:rPr>
              <a:t>Tenjin </a:t>
            </a:r>
            <a:r>
              <a:rPr lang="en-US" altLang="ja-JP" sz="1600" b="1" u="sng" dirty="0">
                <a:solidFill>
                  <a:srgbClr val="00B050"/>
                </a:solidFill>
              </a:rPr>
              <a:t>Bus </a:t>
            </a:r>
            <a:r>
              <a:rPr lang="en-US" altLang="ja-JP" sz="1600" b="1" u="sng" dirty="0" smtClean="0">
                <a:solidFill>
                  <a:srgbClr val="00B050"/>
                </a:solidFill>
              </a:rPr>
              <a:t>Terminal-</a:t>
            </a:r>
            <a:r>
              <a:rPr lang="en-US" altLang="ja-JP" sz="1600" b="1" u="sng" dirty="0" err="1" smtClean="0">
                <a:solidFill>
                  <a:srgbClr val="00B050"/>
                </a:solidFill>
              </a:rPr>
              <a:t>mae</a:t>
            </a:r>
            <a:endParaRPr lang="en-US" altLang="ja-JP" sz="1400" dirty="0" smtClean="0">
              <a:solidFill>
                <a:srgbClr val="00B050"/>
              </a:solidFill>
            </a:endParaRPr>
          </a:p>
        </p:txBody>
      </p:sp>
      <p:sp>
        <p:nvSpPr>
          <p:cNvPr id="15" name="線吹き出し 1 (枠付き) 14"/>
          <p:cNvSpPr/>
          <p:nvPr/>
        </p:nvSpPr>
        <p:spPr>
          <a:xfrm>
            <a:off x="3781801" y="2314337"/>
            <a:ext cx="1996947" cy="890230"/>
          </a:xfrm>
          <a:prstGeom prst="borderCallout1">
            <a:avLst>
              <a:gd name="adj1" fmla="val 103653"/>
              <a:gd name="adj2" fmla="val 779"/>
              <a:gd name="adj3" fmla="val 283735"/>
              <a:gd name="adj4" fmla="val 46924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u="sng" dirty="0" smtClean="0">
                <a:solidFill>
                  <a:schemeClr val="accent5">
                    <a:lumMod val="75000"/>
                  </a:schemeClr>
                </a:solidFill>
              </a:rPr>
              <a:t>Tenjin</a:t>
            </a:r>
          </a:p>
          <a:p>
            <a:pPr algn="ctr">
              <a:lnSpc>
                <a:spcPts val="1400"/>
              </a:lnSpc>
            </a:pPr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One of the major transfer station</a:t>
            </a:r>
            <a:r>
              <a:rPr lang="ja-JP" altLang="en-US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to the bus for the venue</a:t>
            </a:r>
          </a:p>
        </p:txBody>
      </p:sp>
      <p:sp>
        <p:nvSpPr>
          <p:cNvPr id="17" name="線吹き出し 1 (枠付き) 16"/>
          <p:cNvSpPr/>
          <p:nvPr/>
        </p:nvSpPr>
        <p:spPr>
          <a:xfrm>
            <a:off x="7724248" y="6896437"/>
            <a:ext cx="2591004" cy="633296"/>
          </a:xfrm>
          <a:prstGeom prst="borderCallout1">
            <a:avLst>
              <a:gd name="adj1" fmla="val 2304"/>
              <a:gd name="adj2" fmla="val 2244"/>
              <a:gd name="adj3" fmla="val -286615"/>
              <a:gd name="adj4" fmla="val -24285"/>
            </a:avLst>
          </a:prstGeom>
          <a:solidFill>
            <a:srgbClr val="FFCCCC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u="sng" dirty="0" smtClean="0">
                <a:solidFill>
                  <a:srgbClr val="FF00FF"/>
                </a:solidFill>
              </a:rPr>
              <a:t>Hakata </a:t>
            </a:r>
          </a:p>
          <a:p>
            <a:pPr algn="ctr"/>
            <a:r>
              <a:rPr lang="en-US" altLang="ja-JP" sz="1400" dirty="0" smtClean="0">
                <a:solidFill>
                  <a:srgbClr val="FF00FF"/>
                </a:solidFill>
              </a:rPr>
              <a:t>The Transfer station between JR and the subway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256" y="6700737"/>
            <a:ext cx="1258173" cy="151587"/>
          </a:xfrm>
          <a:prstGeom prst="rect">
            <a:avLst/>
          </a:prstGeom>
        </p:spPr>
      </p:pic>
      <p:sp>
        <p:nvSpPr>
          <p:cNvPr id="19" name="線吹き出し 1 (枠付き) 18"/>
          <p:cNvSpPr/>
          <p:nvPr/>
        </p:nvSpPr>
        <p:spPr>
          <a:xfrm>
            <a:off x="6855356" y="3391437"/>
            <a:ext cx="1737784" cy="468264"/>
          </a:xfrm>
          <a:prstGeom prst="borderCallout1">
            <a:avLst>
              <a:gd name="adj1" fmla="val 104006"/>
              <a:gd name="adj2" fmla="val 23727"/>
              <a:gd name="adj3" fmla="val 317757"/>
              <a:gd name="adj4" fmla="val 9182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altLang="ja-JP" sz="1600" b="1" u="sng" dirty="0">
                <a:solidFill>
                  <a:srgbClr val="00B050"/>
                </a:solidFill>
              </a:rPr>
              <a:t>Hakata Bus Terminal 1F </a:t>
            </a:r>
          </a:p>
        </p:txBody>
      </p:sp>
      <p:sp>
        <p:nvSpPr>
          <p:cNvPr id="20" name="線吹き出し 1 (枠付き) 19"/>
          <p:cNvSpPr/>
          <p:nvPr/>
        </p:nvSpPr>
        <p:spPr>
          <a:xfrm>
            <a:off x="5936842" y="2498475"/>
            <a:ext cx="1737784" cy="374029"/>
          </a:xfrm>
          <a:prstGeom prst="borderCallout1">
            <a:avLst>
              <a:gd name="adj1" fmla="val 104006"/>
              <a:gd name="adj2" fmla="val 23727"/>
              <a:gd name="adj3" fmla="val 710410"/>
              <a:gd name="adj4" fmla="val 55179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u="sng" dirty="0">
                <a:solidFill>
                  <a:srgbClr val="00B050"/>
                </a:solidFill>
              </a:rPr>
              <a:t>Hakata-</a:t>
            </a:r>
            <a:r>
              <a:rPr lang="en-US" altLang="ja-JP" sz="1600" b="1" u="sng" dirty="0" err="1">
                <a:solidFill>
                  <a:srgbClr val="00B050"/>
                </a:solidFill>
              </a:rPr>
              <a:t>ekimae</a:t>
            </a:r>
            <a:r>
              <a:rPr lang="en-US" altLang="ja-JP" sz="1600" b="1" u="sng" dirty="0">
                <a:solidFill>
                  <a:srgbClr val="00B050"/>
                </a:solidFill>
              </a:rPr>
              <a:t> </a:t>
            </a:r>
            <a:r>
              <a:rPr lang="en-US" altLang="ja-JP" sz="1600" b="1" u="sng" dirty="0" smtClean="0">
                <a:solidFill>
                  <a:srgbClr val="00B050"/>
                </a:solidFill>
              </a:rPr>
              <a:t>A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" y="5737638"/>
            <a:ext cx="306140" cy="185108"/>
          </a:xfrm>
          <a:prstGeom prst="rect">
            <a:avLst/>
          </a:prstGeom>
        </p:spPr>
      </p:pic>
      <p:sp>
        <p:nvSpPr>
          <p:cNvPr id="21" name="線吹き出し 1 (枠付き) 20"/>
          <p:cNvSpPr/>
          <p:nvPr/>
        </p:nvSpPr>
        <p:spPr>
          <a:xfrm>
            <a:off x="3265901" y="6158276"/>
            <a:ext cx="1996947" cy="1084921"/>
          </a:xfrm>
          <a:prstGeom prst="borderCallout1">
            <a:avLst>
              <a:gd name="adj1" fmla="val -1871"/>
              <a:gd name="adj2" fmla="val 1141"/>
              <a:gd name="adj3" fmla="val -105535"/>
              <a:gd name="adj4" fmla="val -8530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u="sng" dirty="0" err="1" smtClean="0">
                <a:solidFill>
                  <a:schemeClr val="accent5">
                    <a:lumMod val="75000"/>
                  </a:schemeClr>
                </a:solidFill>
              </a:rPr>
              <a:t>Tojinmachi</a:t>
            </a:r>
            <a:endParaRPr lang="en-US" altLang="ja-JP" sz="1600" b="1" u="sng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The nearest subway station</a:t>
            </a:r>
            <a:r>
              <a:rPr lang="ja-JP" altLang="en-US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ja-JP" sz="1400" dirty="0" smtClean="0">
                <a:solidFill>
                  <a:schemeClr val="accent5">
                    <a:lumMod val="75000"/>
                  </a:schemeClr>
                </a:solidFill>
              </a:rPr>
              <a:t>of the venue</a:t>
            </a:r>
          </a:p>
          <a:p>
            <a:pPr algn="ctr"/>
            <a:r>
              <a:rPr lang="en-US" altLang="ja-JP" sz="1200" dirty="0" smtClean="0">
                <a:solidFill>
                  <a:schemeClr val="accent5">
                    <a:lumMod val="75000"/>
                  </a:schemeClr>
                </a:solidFill>
              </a:rPr>
              <a:t>*15min’s walk to the venue</a:t>
            </a:r>
            <a:endParaRPr lang="en-US" altLang="ja-JP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線吹き出し 1 (枠付き) 23"/>
          <p:cNvSpPr/>
          <p:nvPr/>
        </p:nvSpPr>
        <p:spPr>
          <a:xfrm>
            <a:off x="5418708" y="5516005"/>
            <a:ext cx="1557922" cy="628374"/>
          </a:xfrm>
          <a:prstGeom prst="borderCallout1">
            <a:avLst>
              <a:gd name="adj1" fmla="val 791"/>
              <a:gd name="adj2" fmla="val -791"/>
              <a:gd name="adj3" fmla="val -110340"/>
              <a:gd name="adj4" fmla="val -51376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altLang="ja-JP" sz="1600" b="1" u="sng" dirty="0" err="1">
                <a:solidFill>
                  <a:srgbClr val="00B050"/>
                </a:solidFill>
              </a:rPr>
              <a:t>Tenjin</a:t>
            </a:r>
            <a:r>
              <a:rPr lang="en-US" altLang="ja-JP" sz="1600" b="1" u="sng" dirty="0">
                <a:solidFill>
                  <a:srgbClr val="00B050"/>
                </a:solidFill>
              </a:rPr>
              <a:t> </a:t>
            </a:r>
            <a:r>
              <a:rPr lang="en-US" altLang="ja-JP" sz="1600" b="1" u="sng" dirty="0" err="1">
                <a:solidFill>
                  <a:srgbClr val="00B050"/>
                </a:solidFill>
              </a:rPr>
              <a:t>Shinten-cho</a:t>
            </a:r>
            <a:r>
              <a:rPr lang="en-US" altLang="ja-JP" sz="1600" b="1" u="sng" dirty="0">
                <a:solidFill>
                  <a:srgbClr val="00B050"/>
                </a:solidFill>
              </a:rPr>
              <a:t> </a:t>
            </a:r>
            <a:r>
              <a:rPr lang="en-US" altLang="ja-JP" sz="1600" b="1" u="sng" dirty="0" err="1">
                <a:solidFill>
                  <a:srgbClr val="00B050"/>
                </a:solidFill>
              </a:rPr>
              <a:t>Iriguchi</a:t>
            </a:r>
            <a:endParaRPr lang="en-US" altLang="ja-JP" sz="1400" dirty="0" smtClean="0">
              <a:solidFill>
                <a:srgbClr val="00B050"/>
              </a:solidFill>
            </a:endParaRPr>
          </a:p>
        </p:txBody>
      </p:sp>
      <p:sp>
        <p:nvSpPr>
          <p:cNvPr id="25" name="線吹き出し 1 (枠付き) 24"/>
          <p:cNvSpPr/>
          <p:nvPr/>
        </p:nvSpPr>
        <p:spPr>
          <a:xfrm>
            <a:off x="1858864" y="3870747"/>
            <a:ext cx="1399604" cy="432048"/>
          </a:xfrm>
          <a:prstGeom prst="borderCallout1">
            <a:avLst>
              <a:gd name="adj1" fmla="val 1803"/>
              <a:gd name="adj2" fmla="val 134"/>
              <a:gd name="adj3" fmla="val 137144"/>
              <a:gd name="adj4" fmla="val -89720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u="sng" dirty="0" err="1">
                <a:solidFill>
                  <a:srgbClr val="00B050"/>
                </a:solidFill>
              </a:rPr>
              <a:t>Kokuritsu</a:t>
            </a:r>
            <a:r>
              <a:rPr lang="en-US" altLang="ja-JP" sz="1400" b="1" u="sng" dirty="0">
                <a:solidFill>
                  <a:srgbClr val="00B050"/>
                </a:solidFill>
              </a:rPr>
              <a:t> </a:t>
            </a:r>
            <a:r>
              <a:rPr lang="en-US" altLang="ja-JP" sz="1400" b="1" u="sng" dirty="0" err="1">
                <a:solidFill>
                  <a:srgbClr val="00B050"/>
                </a:solidFill>
              </a:rPr>
              <a:t>Iryo</a:t>
            </a:r>
            <a:r>
              <a:rPr lang="en-US" altLang="ja-JP" sz="1400" b="1" u="sng" dirty="0">
                <a:solidFill>
                  <a:srgbClr val="00B050"/>
                </a:solidFill>
              </a:rPr>
              <a:t> Center</a:t>
            </a:r>
            <a:endParaRPr lang="en-US" altLang="ja-JP" sz="1400" dirty="0" smtClean="0">
              <a:solidFill>
                <a:srgbClr val="00B05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682413" y="1756737"/>
            <a:ext cx="314397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9049" y="1667452"/>
            <a:ext cx="449514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b="1" u="sng" dirty="0" smtClean="0">
                <a:solidFill>
                  <a:srgbClr val="FF0000"/>
                </a:solidFill>
              </a:rPr>
              <a:t>The bus stop for the venue</a:t>
            </a:r>
          </a:p>
          <a:p>
            <a:r>
              <a:rPr kumimoji="1" lang="en-US" altLang="ja-JP" sz="1100" b="1" dirty="0" smtClean="0">
                <a:solidFill>
                  <a:srgbClr val="FF0000"/>
                </a:solidFill>
              </a:rPr>
              <a:t>*</a:t>
            </a:r>
            <a:r>
              <a:rPr lang="en-US" altLang="ja-JP" sz="1100" b="1" dirty="0">
                <a:solidFill>
                  <a:srgbClr val="FF0000"/>
                </a:solidFill>
              </a:rPr>
              <a:t>The bus Connection </a:t>
            </a:r>
            <a:r>
              <a:rPr lang="en-US" altLang="ja-JP" sz="1100" b="1" dirty="0" smtClean="0">
                <a:solidFill>
                  <a:srgbClr val="FF0000"/>
                </a:solidFill>
              </a:rPr>
              <a:t>Search</a:t>
            </a:r>
            <a:r>
              <a:rPr lang="ja-JP" altLang="en-US" sz="1100" b="1" dirty="0">
                <a:solidFill>
                  <a:srgbClr val="FF0000"/>
                </a:solidFill>
              </a:rPr>
              <a:t> </a:t>
            </a:r>
            <a:r>
              <a:rPr lang="en-US" altLang="ja-JP" sz="1100" b="1" dirty="0" smtClean="0">
                <a:solidFill>
                  <a:srgbClr val="FF0000"/>
                </a:solidFill>
              </a:rPr>
              <a:t>(slide4)  is available </a:t>
            </a:r>
            <a:r>
              <a:rPr kumimoji="1" lang="en-US" altLang="ja-JP" sz="1100" b="1" dirty="0" smtClean="0">
                <a:solidFill>
                  <a:srgbClr val="FF0000"/>
                </a:solidFill>
              </a:rPr>
              <a:t>by these </a:t>
            </a:r>
            <a:r>
              <a:rPr lang="en-US" altLang="ja-JP" sz="1100" b="1" dirty="0" smtClean="0">
                <a:solidFill>
                  <a:srgbClr val="FF0000"/>
                </a:solidFill>
              </a:rPr>
              <a:t>names below.</a:t>
            </a:r>
            <a:endParaRPr kumimoji="1" lang="ja-JP" altLang="en-US" sz="1100" b="1" dirty="0">
              <a:solidFill>
                <a:srgbClr val="FF0000"/>
              </a:solidFill>
            </a:endParaRPr>
          </a:p>
        </p:txBody>
      </p:sp>
      <p:sp>
        <p:nvSpPr>
          <p:cNvPr id="22" name="線吹き出し 1 (枠付き) 21"/>
          <p:cNvSpPr/>
          <p:nvPr/>
        </p:nvSpPr>
        <p:spPr>
          <a:xfrm>
            <a:off x="8150858" y="5250037"/>
            <a:ext cx="2092386" cy="468264"/>
          </a:xfrm>
          <a:prstGeom prst="borderCallout1">
            <a:avLst>
              <a:gd name="adj1" fmla="val 2124"/>
              <a:gd name="adj2" fmla="val 57192"/>
              <a:gd name="adj3" fmla="val -212880"/>
              <a:gd name="adj4" fmla="val 95936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altLang="ja-JP" sz="1200" b="1" u="sng" dirty="0">
                <a:solidFill>
                  <a:srgbClr val="00B050"/>
                </a:solidFill>
              </a:rPr>
              <a:t>Fukuoka Airport Terminal 1,2(Domestic Terminal) </a:t>
            </a:r>
          </a:p>
        </p:txBody>
      </p:sp>
      <p:sp>
        <p:nvSpPr>
          <p:cNvPr id="12" name="線吹き出し 1 (枠付き) 11"/>
          <p:cNvSpPr/>
          <p:nvPr/>
        </p:nvSpPr>
        <p:spPr>
          <a:xfrm>
            <a:off x="9197051" y="5750486"/>
            <a:ext cx="1274440" cy="936104"/>
          </a:xfrm>
          <a:prstGeom prst="borderCallout1">
            <a:avLst>
              <a:gd name="adj1" fmla="val 7522"/>
              <a:gd name="adj2" fmla="val 98878"/>
              <a:gd name="adj3" fmla="val -93642"/>
              <a:gd name="adj4" fmla="val 732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altLang="ja-JP" sz="2000" dirty="0" smtClean="0">
                <a:solidFill>
                  <a:schemeClr val="tx2">
                    <a:lumMod val="50000"/>
                  </a:schemeClr>
                </a:solidFill>
              </a:rPr>
              <a:t>Fukuoka</a:t>
            </a:r>
          </a:p>
          <a:p>
            <a:pPr algn="ctr">
              <a:lnSpc>
                <a:spcPts val="2400"/>
              </a:lnSpc>
            </a:pPr>
            <a:r>
              <a:rPr lang="en-US" altLang="ja-JP" sz="2000" dirty="0" smtClean="0">
                <a:solidFill>
                  <a:schemeClr val="tx2">
                    <a:lumMod val="50000"/>
                  </a:schemeClr>
                </a:solidFill>
              </a:rPr>
              <a:t>Airport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3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for lunch 1</a:t>
            </a:r>
            <a:br>
              <a:rPr kumimoji="1" lang="en-US" altLang="ja-JP" dirty="0" smtClean="0"/>
            </a:br>
            <a:r>
              <a:rPr lang="en-US" altLang="ja-JP" dirty="0" smtClean="0"/>
              <a:t>(Restaurant in the hotel for lunch)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6</a:t>
            </a:fld>
            <a:endParaRPr lang="ja-JP" altLang="en-US">
              <a:solidFill>
                <a:srgbClr val="073E87"/>
              </a:solidFill>
            </a:endParaRPr>
          </a:p>
        </p:txBody>
      </p:sp>
      <p:sp>
        <p:nvSpPr>
          <p:cNvPr id="8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63949" y="1764407"/>
            <a:ext cx="10339336" cy="5802529"/>
          </a:xfrm>
        </p:spPr>
        <p:txBody>
          <a:bodyPr vert="horz"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sz="3200" dirty="0" smtClean="0"/>
              <a:t>[The restaurant in the hotel]</a:t>
            </a:r>
          </a:p>
          <a:p>
            <a:pPr marL="0" indent="0">
              <a:buNone/>
            </a:pPr>
            <a:r>
              <a:rPr lang="en-US" altLang="ja-JP" sz="2800" dirty="0" smtClean="0"/>
              <a:t>There </a:t>
            </a:r>
            <a:r>
              <a:rPr lang="en-US" altLang="ja-JP" sz="2800" dirty="0"/>
              <a:t>are </a:t>
            </a:r>
            <a:r>
              <a:rPr lang="en-US" altLang="ja-JP" sz="2800" dirty="0" smtClean="0"/>
              <a:t>5 </a:t>
            </a:r>
            <a:r>
              <a:rPr lang="en-US" altLang="ja-JP" sz="2800" dirty="0"/>
              <a:t>restaurants open around noon in the </a:t>
            </a:r>
            <a:r>
              <a:rPr lang="en-US" altLang="ja-JP" sz="2800" dirty="0" smtClean="0"/>
              <a:t>venue as you see in the web page below.</a:t>
            </a:r>
            <a:endParaRPr lang="en-US" altLang="ja-JP" dirty="0" smtClean="0">
              <a:hlinkClick r:id="rId3"/>
            </a:endParaRPr>
          </a:p>
          <a:p>
            <a:pPr marL="0" indent="0">
              <a:buNone/>
            </a:pPr>
            <a:r>
              <a:rPr lang="en-US" altLang="ja-JP" dirty="0" smtClean="0">
                <a:hlinkClick r:id="rId3"/>
              </a:rPr>
              <a:t>http://www3.hilton.com/en/hotels/japan/hilton-fukuoka-sea-hawk-FUKHIHI/dining/index.html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sz="2600" dirty="0" smtClean="0"/>
              <a:t>The </a:t>
            </a:r>
            <a:r>
              <a:rPr lang="en-US" altLang="ja-JP" sz="2600" dirty="0"/>
              <a:t>following is the detail information of the 5</a:t>
            </a:r>
            <a:r>
              <a:rPr lang="en-US" altLang="ja-JP" sz="2600" dirty="0" smtClean="0"/>
              <a:t> </a:t>
            </a:r>
            <a:r>
              <a:rPr lang="en-US" altLang="ja-JP" sz="2600" dirty="0"/>
              <a:t>restaurants:</a:t>
            </a:r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3200" b="1" dirty="0"/>
              <a:t>-</a:t>
            </a:r>
            <a:r>
              <a:rPr lang="en-US" altLang="ja-JP" sz="3200" b="1" dirty="0" err="1"/>
              <a:t>Seala</a:t>
            </a:r>
            <a:r>
              <a:rPr lang="en-US" altLang="ja-JP" sz="3200" b="1" dirty="0"/>
              <a:t> Brasserie and Lounge</a:t>
            </a:r>
            <a:r>
              <a:rPr lang="ja-JP" altLang="en-US" sz="2600" dirty="0"/>
              <a:t>　</a:t>
            </a:r>
            <a:r>
              <a:rPr lang="en-US" altLang="ja-JP" sz="2600" dirty="0"/>
              <a:t>@</a:t>
            </a:r>
            <a:r>
              <a:rPr lang="en-US" altLang="ja-JP" sz="3200" b="1" dirty="0"/>
              <a:t>4th floor  </a:t>
            </a:r>
            <a:r>
              <a:rPr lang="en-US" altLang="ja-JP" sz="2600" dirty="0"/>
              <a:t>*all-you-can-eat </a:t>
            </a:r>
            <a:r>
              <a:rPr lang="en-US" altLang="ja-JP" sz="2600" dirty="0" smtClean="0"/>
              <a:t>buffet (</a:t>
            </a:r>
            <a:r>
              <a:rPr lang="en-US" altLang="ja-JP" sz="2600" dirty="0"/>
              <a:t>from </a:t>
            </a:r>
            <a:r>
              <a:rPr lang="en-US" altLang="ja-JP" sz="2600" dirty="0" smtClean="0"/>
              <a:t>2376yen </a:t>
            </a:r>
            <a:r>
              <a:rPr lang="en-US" altLang="ja-JP" sz="2000" dirty="0" smtClean="0"/>
              <a:t>incl</a:t>
            </a:r>
            <a:r>
              <a:rPr lang="en-US" altLang="ja-JP" sz="2000" dirty="0" smtClean="0"/>
              <a:t>. Tax and Service charge</a:t>
            </a:r>
            <a:r>
              <a:rPr lang="en-US" altLang="ja-JP" sz="2600" dirty="0" smtClean="0"/>
              <a:t>)</a:t>
            </a: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Open noon-2:30PM for lunch</a:t>
            </a:r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2200" dirty="0"/>
              <a:t>http://www.hiltonfukuokaseahawk.jp/restaurant/seala *Japanese web </a:t>
            </a:r>
            <a:r>
              <a:rPr lang="en-US" altLang="ja-JP" sz="2200" dirty="0" smtClean="0"/>
              <a:t>page</a:t>
            </a:r>
          </a:p>
          <a:p>
            <a:pPr marL="0" indent="0">
              <a:buNone/>
            </a:pPr>
            <a:endParaRPr lang="en-US" altLang="ja-JP" sz="2600" dirty="0" smtClean="0"/>
          </a:p>
          <a:p>
            <a:pPr marL="0" indent="0">
              <a:buNone/>
            </a:pPr>
            <a:r>
              <a:rPr lang="en-US" altLang="ja-JP" sz="2600" dirty="0"/>
              <a:t> </a:t>
            </a:r>
            <a:r>
              <a:rPr lang="en-US" altLang="ja-JP" sz="2600" dirty="0" smtClean="0"/>
              <a:t>                   </a:t>
            </a:r>
            <a:r>
              <a:rPr lang="en-US" altLang="ja-JP" sz="3200" b="1" dirty="0" smtClean="0"/>
              <a:t>-</a:t>
            </a:r>
            <a:r>
              <a:rPr lang="en-US" altLang="ja-JP" sz="3200" b="1" dirty="0" err="1" smtClean="0"/>
              <a:t>Boukairou</a:t>
            </a:r>
            <a:r>
              <a:rPr lang="ja-JP" altLang="en-US" sz="2600" dirty="0"/>
              <a:t>　</a:t>
            </a:r>
            <a:r>
              <a:rPr lang="en-US" altLang="ja-JP" sz="2600" dirty="0" smtClean="0"/>
              <a:t>@</a:t>
            </a:r>
            <a:r>
              <a:rPr lang="en-US" altLang="ja-JP" sz="3200" b="1" dirty="0" smtClean="0"/>
              <a:t>5th </a:t>
            </a:r>
            <a:r>
              <a:rPr lang="en-US" altLang="ja-JP" sz="3200" b="1" dirty="0"/>
              <a:t>floor  </a:t>
            </a:r>
            <a:r>
              <a:rPr lang="en-US" altLang="ja-JP" sz="2600" dirty="0" smtClean="0"/>
              <a:t>*Chinese dishes &amp; noodles </a:t>
            </a:r>
            <a:r>
              <a:rPr lang="en-US" altLang="ja-JP" sz="2600" dirty="0"/>
              <a:t>(from </a:t>
            </a:r>
            <a:r>
              <a:rPr lang="en-US" altLang="ja-JP" sz="2600" dirty="0" smtClean="0"/>
              <a:t>1544yen</a:t>
            </a:r>
            <a:r>
              <a:rPr lang="en-US" altLang="ja-JP" sz="2500" dirty="0" smtClean="0">
                <a:solidFill>
                  <a:srgbClr val="073E87"/>
                </a:solidFill>
              </a:rPr>
              <a:t> </a:t>
            </a:r>
            <a:r>
              <a:rPr lang="en-US" altLang="ja-JP" sz="2000" dirty="0">
                <a:solidFill>
                  <a:srgbClr val="073E87"/>
                </a:solidFill>
              </a:rPr>
              <a:t>incl. Tax and Service charge</a:t>
            </a:r>
            <a:r>
              <a:rPr lang="en-US" altLang="ja-JP" sz="2600" dirty="0" smtClean="0"/>
              <a:t>)</a:t>
            </a: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Open noon-2:30PM for </a:t>
            </a:r>
            <a:r>
              <a:rPr lang="en-US" altLang="ja-JP" sz="2600" dirty="0" smtClean="0"/>
              <a:t>lunch   </a:t>
            </a:r>
            <a:r>
              <a:rPr lang="en-US" altLang="ja-JP" sz="2000" dirty="0" smtClean="0"/>
              <a:t>*Originally it’s closed on Monday and Tuesday, </a:t>
            </a:r>
            <a:r>
              <a:rPr lang="en-US" altLang="ja-JP" sz="2000" dirty="0" smtClean="0">
                <a:solidFill>
                  <a:srgbClr val="FF0000"/>
                </a:solidFill>
              </a:rPr>
              <a:t>but  it will be open on May.25 (Mon) and May.26(Tue).</a:t>
            </a:r>
            <a:endParaRPr lang="en-US" altLang="ja-JP" sz="2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ja-JP" sz="2200" dirty="0" smtClean="0"/>
              <a:t>                        http</a:t>
            </a:r>
            <a:r>
              <a:rPr lang="en-US" altLang="ja-JP" sz="2200" dirty="0"/>
              <a:t>://</a:t>
            </a:r>
            <a:r>
              <a:rPr lang="en-US" altLang="ja-JP" sz="2200" dirty="0" smtClean="0"/>
              <a:t>www.hiltonfukuokaseahawk.jp/restaurant/boukairou</a:t>
            </a:r>
            <a:r>
              <a:rPr lang="en-US" altLang="ja-JP" sz="2200" dirty="0"/>
              <a:t> *Japanese web page</a:t>
            </a:r>
            <a:endParaRPr lang="en-US" altLang="ja-JP" sz="2200" dirty="0" smtClean="0"/>
          </a:p>
          <a:p>
            <a:pPr marL="0" indent="0">
              <a:buNone/>
            </a:pPr>
            <a:endParaRPr lang="en-US" altLang="ja-JP" sz="2600" dirty="0" smtClean="0"/>
          </a:p>
          <a:p>
            <a:pPr marL="0" indent="0">
              <a:buNone/>
            </a:pPr>
            <a:r>
              <a:rPr lang="en-US" altLang="ja-JP" sz="2600" dirty="0" smtClean="0"/>
              <a:t>                   </a:t>
            </a:r>
            <a:r>
              <a:rPr lang="en-US" altLang="ja-JP" sz="3200" b="1" dirty="0"/>
              <a:t>-</a:t>
            </a:r>
            <a:r>
              <a:rPr lang="en-US" altLang="ja-JP" sz="3200" b="1" dirty="0" err="1"/>
              <a:t>Kinyohtei</a:t>
            </a:r>
            <a:r>
              <a:rPr lang="en-US" altLang="ja-JP" sz="3200" b="1" dirty="0"/>
              <a:t> </a:t>
            </a:r>
            <a:r>
              <a:rPr lang="en-US" altLang="ja-JP" sz="2600" dirty="0"/>
              <a:t>@</a:t>
            </a:r>
            <a:r>
              <a:rPr lang="en-US" altLang="ja-JP" sz="3200" b="1" dirty="0"/>
              <a:t>35th floor  </a:t>
            </a:r>
            <a:r>
              <a:rPr lang="en-US" altLang="ja-JP" sz="2600" dirty="0"/>
              <a:t>*</a:t>
            </a:r>
            <a:r>
              <a:rPr lang="en-US" altLang="ja-JP" sz="2600" dirty="0" err="1"/>
              <a:t>Teppan-Yaki</a:t>
            </a:r>
            <a:r>
              <a:rPr lang="en-US" altLang="ja-JP" sz="2600" dirty="0"/>
              <a:t> (from </a:t>
            </a:r>
            <a:r>
              <a:rPr lang="en-US" altLang="ja-JP" sz="2600" dirty="0" smtClean="0"/>
              <a:t>3801yen</a:t>
            </a:r>
            <a:r>
              <a:rPr lang="en-US" altLang="ja-JP" sz="2500" dirty="0" smtClean="0">
                <a:solidFill>
                  <a:srgbClr val="073E87"/>
                </a:solidFill>
              </a:rPr>
              <a:t> </a:t>
            </a:r>
            <a:r>
              <a:rPr lang="en-US" altLang="ja-JP" sz="2000" dirty="0">
                <a:solidFill>
                  <a:srgbClr val="073E87"/>
                </a:solidFill>
              </a:rPr>
              <a:t>incl. Tax and Service charge</a:t>
            </a:r>
            <a:r>
              <a:rPr lang="en-US" altLang="ja-JP" sz="2600" dirty="0" smtClean="0"/>
              <a:t>)</a:t>
            </a: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Open noon-2:30PM for lunch</a:t>
            </a:r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2200" dirty="0"/>
              <a:t>http://www.hiltonfukuokaseahawk.jp/restaurant/kinyoutei *Japanese web page</a:t>
            </a:r>
          </a:p>
          <a:p>
            <a:pPr marL="0" indent="0">
              <a:buNone/>
            </a:pP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3200" b="1" dirty="0"/>
              <a:t>-</a:t>
            </a:r>
            <a:r>
              <a:rPr lang="en-US" altLang="ja-JP" sz="3200" b="1" dirty="0" err="1"/>
              <a:t>Tomozuna</a:t>
            </a:r>
            <a:r>
              <a:rPr lang="en-US" altLang="ja-JP" sz="2600" dirty="0"/>
              <a:t> @</a:t>
            </a:r>
            <a:r>
              <a:rPr lang="en-US" altLang="ja-JP" sz="3200" b="1" dirty="0"/>
              <a:t>35th floor </a:t>
            </a:r>
            <a:r>
              <a:rPr lang="en-US" altLang="ja-JP" sz="2600" dirty="0"/>
              <a:t>*Sushi (from </a:t>
            </a:r>
            <a:r>
              <a:rPr lang="en-US" altLang="ja-JP" sz="2600" dirty="0" smtClean="0"/>
              <a:t>2970yen</a:t>
            </a:r>
            <a:r>
              <a:rPr lang="en-US" altLang="ja-JP" sz="2500" dirty="0">
                <a:solidFill>
                  <a:srgbClr val="073E87"/>
                </a:solidFill>
              </a:rPr>
              <a:t> </a:t>
            </a:r>
            <a:r>
              <a:rPr lang="en-US" altLang="ja-JP" sz="2000" dirty="0">
                <a:solidFill>
                  <a:srgbClr val="073E87"/>
                </a:solidFill>
              </a:rPr>
              <a:t>incl. Tax and Service charge</a:t>
            </a:r>
            <a:r>
              <a:rPr lang="en-US" altLang="ja-JP" sz="2600" dirty="0" smtClean="0"/>
              <a:t>)</a:t>
            </a: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Open noon-2:30PM for lunch</a:t>
            </a:r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2200" dirty="0"/>
              <a:t>http://www.hiltonfukuokaseahawk.jp/restaurant/tomozuna *Japanese web page</a:t>
            </a:r>
          </a:p>
          <a:p>
            <a:pPr marL="0" indent="0">
              <a:buNone/>
            </a:pP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</a:t>
            </a:r>
            <a:r>
              <a:rPr lang="en-US" altLang="ja-JP" sz="3200" b="1" dirty="0"/>
              <a:t> -Clouds </a:t>
            </a:r>
            <a:r>
              <a:rPr lang="en-US" altLang="ja-JP" sz="2600" dirty="0"/>
              <a:t>@</a:t>
            </a:r>
            <a:r>
              <a:rPr lang="en-US" altLang="ja-JP" sz="3200" b="1" dirty="0"/>
              <a:t>35th floor</a:t>
            </a:r>
            <a:r>
              <a:rPr lang="en-US" altLang="ja-JP" sz="2600" dirty="0"/>
              <a:t> *Western </a:t>
            </a:r>
            <a:r>
              <a:rPr lang="en-US" altLang="ja-JP" sz="2600" dirty="0" smtClean="0"/>
              <a:t>dishes (</a:t>
            </a:r>
            <a:r>
              <a:rPr lang="en-US" altLang="ja-JP" sz="2600" dirty="0"/>
              <a:t>from </a:t>
            </a:r>
            <a:r>
              <a:rPr lang="en-US" altLang="ja-JP" sz="2600" dirty="0" smtClean="0"/>
              <a:t>2376yen</a:t>
            </a:r>
            <a:r>
              <a:rPr lang="en-US" altLang="ja-JP" sz="2500" dirty="0" smtClean="0">
                <a:solidFill>
                  <a:srgbClr val="073E87"/>
                </a:solidFill>
              </a:rPr>
              <a:t> </a:t>
            </a:r>
            <a:r>
              <a:rPr lang="en-US" altLang="ja-JP" sz="2000" dirty="0">
                <a:solidFill>
                  <a:srgbClr val="073E87"/>
                </a:solidFill>
              </a:rPr>
              <a:t>incl. Tax and Service charge</a:t>
            </a:r>
            <a:r>
              <a:rPr lang="en-US" altLang="ja-JP" sz="2600" dirty="0" smtClean="0"/>
              <a:t>)</a:t>
            </a:r>
            <a:endParaRPr lang="en-US" altLang="ja-JP" sz="2600" dirty="0"/>
          </a:p>
          <a:p>
            <a:pPr marL="0" indent="0">
              <a:buNone/>
            </a:pPr>
            <a:r>
              <a:rPr lang="en-US" altLang="ja-JP" sz="2600" dirty="0"/>
              <a:t>                   Open noon-6:00PM for lunch</a:t>
            </a:r>
          </a:p>
          <a:p>
            <a:pPr marL="0" indent="0">
              <a:buNone/>
            </a:pPr>
            <a:r>
              <a:rPr lang="en-US" altLang="ja-JP" sz="2600" dirty="0"/>
              <a:t>                   </a:t>
            </a:r>
            <a:r>
              <a:rPr lang="en-US" altLang="ja-JP" sz="2200" dirty="0"/>
              <a:t>http://www.hiltonfukuokaseahawk.jp/restaurant/clouds *Japanese web </a:t>
            </a:r>
            <a:r>
              <a:rPr lang="en-US" altLang="ja-JP" sz="2200" dirty="0" smtClean="0"/>
              <a:t>page</a:t>
            </a:r>
          </a:p>
        </p:txBody>
      </p:sp>
      <p:sp>
        <p:nvSpPr>
          <p:cNvPr id="9" name="円/楕円 8"/>
          <p:cNvSpPr/>
          <p:nvPr/>
        </p:nvSpPr>
        <p:spPr>
          <a:xfrm>
            <a:off x="5274692" y="7020991"/>
            <a:ext cx="216024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657097" y="2641529"/>
            <a:ext cx="6954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FF0000"/>
                </a:solidFill>
              </a:rPr>
              <a:t>10% </a:t>
            </a:r>
            <a:r>
              <a:rPr kumimoji="1" lang="en-US" altLang="ja-JP" sz="1800" dirty="0" smtClean="0">
                <a:solidFill>
                  <a:srgbClr val="FF0000"/>
                </a:solidFill>
              </a:rPr>
              <a:t>discount 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coupon 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(from the price below) will</a:t>
            </a:r>
            <a:r>
              <a:rPr lang="ja-JP" altLang="en-US" sz="1600" dirty="0">
                <a:solidFill>
                  <a:srgbClr val="FF0000"/>
                </a:solidFill>
              </a:rPr>
              <a:t> </a:t>
            </a:r>
            <a:r>
              <a:rPr lang="en-US" altLang="ja-JP" sz="1600" dirty="0" smtClean="0">
                <a:solidFill>
                  <a:srgbClr val="FF0000"/>
                </a:solidFill>
              </a:rPr>
              <a:t>be 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available at 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the reception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888262" y="2558670"/>
            <a:ext cx="830677" cy="415498"/>
          </a:xfrm>
          <a:prstGeom prst="rect">
            <a:avLst/>
          </a:prstGeom>
          <a:solidFill>
            <a:srgbClr val="FFFFCC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TBC-&gt;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789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for lunch 2 </a:t>
            </a:r>
            <a:br>
              <a:rPr kumimoji="1" lang="en-US" altLang="ja-JP" dirty="0" smtClean="0"/>
            </a:br>
            <a:r>
              <a:rPr lang="en-US" altLang="ja-JP" dirty="0" smtClean="0"/>
              <a:t>(</a:t>
            </a:r>
            <a:r>
              <a:rPr lang="en-US" altLang="ja-JP" dirty="0"/>
              <a:t>R</a:t>
            </a:r>
            <a:r>
              <a:rPr lang="en-US" altLang="ja-JP" dirty="0" smtClean="0"/>
              <a:t>estaurant around the hotel)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7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8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148" y="2412479"/>
            <a:ext cx="10153128" cy="4896544"/>
          </a:xfrm>
        </p:spPr>
        <p:txBody>
          <a:bodyPr vert="horz">
            <a:normAutofit lnSpcReduction="10000"/>
          </a:bodyPr>
          <a:lstStyle/>
          <a:p>
            <a:pPr marL="0" indent="0">
              <a:buNone/>
            </a:pPr>
            <a:r>
              <a:rPr lang="en-US" altLang="ja-JP" dirty="0" smtClean="0"/>
              <a:t>[The </a:t>
            </a:r>
            <a:r>
              <a:rPr lang="en-US" altLang="ja-JP" dirty="0"/>
              <a:t>restaurant around the </a:t>
            </a:r>
            <a:r>
              <a:rPr lang="en-US" altLang="ja-JP" dirty="0" smtClean="0"/>
              <a:t>Hilton]</a:t>
            </a:r>
          </a:p>
          <a:p>
            <a:pPr marL="0" indent="0">
              <a:buNone/>
            </a:pPr>
            <a:r>
              <a:rPr lang="en-US" altLang="ja-JP" sz="2000" dirty="0" smtClean="0"/>
              <a:t>There are more than 10 restaurant in the Hawks </a:t>
            </a:r>
            <a:r>
              <a:rPr lang="en-US" altLang="ja-JP" sz="2000" dirty="0"/>
              <a:t>Town </a:t>
            </a:r>
            <a:r>
              <a:rPr lang="en-US" altLang="ja-JP" sz="2000" dirty="0" smtClean="0"/>
              <a:t>Mall (just 4min from the venue)</a:t>
            </a:r>
          </a:p>
          <a:p>
            <a:pPr marL="0" indent="0">
              <a:buNone/>
            </a:pPr>
            <a:r>
              <a:rPr lang="en-US" altLang="ja-JP" sz="2000" dirty="0"/>
              <a:t>a</a:t>
            </a:r>
            <a:r>
              <a:rPr lang="en-US" altLang="ja-JP" sz="2000" dirty="0" smtClean="0"/>
              <a:t>s show in the Japanese page below.</a:t>
            </a:r>
          </a:p>
          <a:p>
            <a:pPr marL="0" indent="0">
              <a:buNone/>
            </a:pPr>
            <a:r>
              <a:rPr lang="en-US" altLang="ja-JP" sz="2000" dirty="0">
                <a:hlinkClick r:id="rId3"/>
              </a:rPr>
              <a:t>http://</a:t>
            </a:r>
            <a:r>
              <a:rPr lang="en-US" altLang="ja-JP" sz="2000" dirty="0" smtClean="0">
                <a:hlinkClick r:id="rId3"/>
              </a:rPr>
              <a:t>www.hawkstown.com/mall/kaibou/eat.html</a:t>
            </a:r>
            <a:endParaRPr lang="en-US" altLang="ja-JP" sz="2000" dirty="0" smtClean="0"/>
          </a:p>
          <a:p>
            <a:pPr marL="0" indent="0">
              <a:buNone/>
            </a:pPr>
            <a:r>
              <a:rPr lang="en-US" altLang="ja-JP" sz="2000" dirty="0" smtClean="0"/>
              <a:t>*The restaurants’ name were shown in the next side (translated by Google translation).        </a:t>
            </a:r>
            <a:r>
              <a:rPr lang="ja-JP" altLang="en-US" sz="2000" dirty="0" smtClean="0"/>
              <a:t>　</a:t>
            </a:r>
            <a:endParaRPr lang="en-US" altLang="ja-JP" sz="2000" dirty="0" smtClean="0"/>
          </a:p>
          <a:p>
            <a:pPr marL="0" indent="0">
              <a:buNone/>
            </a:pPr>
            <a:r>
              <a:rPr lang="ja-JP" altLang="en-US" sz="2000" dirty="0" smtClean="0"/>
              <a:t>　</a:t>
            </a:r>
            <a:r>
              <a:rPr lang="en-US" altLang="ja-JP" sz="2000" dirty="0" smtClean="0"/>
              <a:t>You can find the location of the Hawks Town Mall in the silde9.</a:t>
            </a:r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sz="2000" dirty="0" smtClean="0"/>
              <a:t>Besides Hawks Town Mall ,there </a:t>
            </a:r>
            <a:r>
              <a:rPr lang="en-US" altLang="ja-JP" sz="2000" dirty="0"/>
              <a:t>are </a:t>
            </a:r>
            <a:r>
              <a:rPr lang="en-US" altLang="ja-JP" sz="2000" dirty="0" smtClean="0"/>
              <a:t>also 6 </a:t>
            </a:r>
            <a:r>
              <a:rPr lang="en-US" altLang="ja-JP" sz="2000" dirty="0"/>
              <a:t>restaurants including </a:t>
            </a:r>
            <a:r>
              <a:rPr lang="en-US" altLang="ja-JP" sz="2000" dirty="0" smtClean="0"/>
              <a:t>fast </a:t>
            </a:r>
            <a:r>
              <a:rPr lang="en-US" altLang="ja-JP" sz="2000" dirty="0"/>
              <a:t>food restaurants </a:t>
            </a:r>
            <a:r>
              <a:rPr lang="en-US" altLang="ja-JP" sz="2000" dirty="0" smtClean="0"/>
              <a:t>within </a:t>
            </a:r>
            <a:r>
              <a:rPr lang="en-US" altLang="ja-JP" sz="2000" dirty="0"/>
              <a:t>10 minutes from </a:t>
            </a:r>
            <a:r>
              <a:rPr lang="en-US" altLang="ja-JP" sz="2000" dirty="0" smtClean="0"/>
              <a:t>the venue as shown in the page below.</a:t>
            </a:r>
          </a:p>
          <a:p>
            <a:pPr marL="0" indent="0">
              <a:buNone/>
            </a:pPr>
            <a:r>
              <a:rPr lang="en-US" altLang="ja-JP" sz="2000" dirty="0" smtClean="0">
                <a:hlinkClick r:id="rId4"/>
              </a:rPr>
              <a:t>http</a:t>
            </a:r>
            <a:r>
              <a:rPr lang="en-US" altLang="ja-JP" sz="2000" dirty="0">
                <a:hlinkClick r:id="rId4"/>
              </a:rPr>
              <a:t>://r.gnavi.co.jp/lang/en/aream5092</a:t>
            </a:r>
            <a:r>
              <a:rPr lang="en-US" altLang="ja-JP" sz="2000" dirty="0" smtClean="0">
                <a:hlinkClick r:id="rId4"/>
              </a:rPr>
              <a:t>/</a:t>
            </a:r>
            <a:endParaRPr lang="en-US" altLang="ja-JP" sz="2000" dirty="0" smtClean="0"/>
          </a:p>
          <a:p>
            <a:pPr marL="0" indent="0">
              <a:buNone/>
            </a:pPr>
            <a:r>
              <a:rPr lang="en-US" altLang="ja-JP" sz="2000" dirty="0" smtClean="0"/>
              <a:t>*The 6 </a:t>
            </a:r>
            <a:r>
              <a:rPr lang="en-US" altLang="ja-JP" sz="2000" dirty="0"/>
              <a:t>restaurants </a:t>
            </a:r>
            <a:r>
              <a:rPr lang="en-US" altLang="ja-JP" sz="2000" dirty="0" smtClean="0"/>
              <a:t>are numbered by 1 to 6 in </a:t>
            </a:r>
            <a:r>
              <a:rPr lang="en-US" altLang="ja-JP" sz="2000" dirty="0"/>
              <a:t>the </a:t>
            </a:r>
            <a:r>
              <a:rPr lang="en-US" altLang="ja-JP" sz="2000" dirty="0" smtClean="0"/>
              <a:t>slide9.</a:t>
            </a:r>
            <a:endParaRPr lang="en-US" altLang="ja-JP" sz="2000" dirty="0">
              <a:hlinkClick r:id="rId4"/>
            </a:endParaRPr>
          </a:p>
          <a:p>
            <a:pPr marL="0" indent="0">
              <a:buNone/>
            </a:pPr>
            <a:endParaRPr lang="en-US" altLang="ja-JP" sz="2000" i="1" dirty="0">
              <a:solidFill>
                <a:srgbClr val="FF0000"/>
              </a:solidFill>
            </a:endParaRPr>
          </a:p>
          <a:p>
            <a:pPr marL="0" lvl="1" indent="0">
              <a:buNone/>
            </a:pPr>
            <a:r>
              <a:rPr lang="en-US" altLang="ja-JP" sz="2000" i="1" dirty="0" smtClean="0">
                <a:solidFill>
                  <a:srgbClr val="FF0000"/>
                </a:solidFill>
              </a:rPr>
              <a:t>Note</a:t>
            </a:r>
            <a:r>
              <a:rPr lang="en-US" altLang="ja-JP" sz="2000" i="1" dirty="0">
                <a:solidFill>
                  <a:srgbClr val="FF0000"/>
                </a:solidFill>
              </a:rPr>
              <a:t>; Most</a:t>
            </a:r>
            <a:r>
              <a:rPr lang="ja-JP" altLang="en-US" sz="2000" i="1" dirty="0">
                <a:solidFill>
                  <a:srgbClr val="FF0000"/>
                </a:solidFill>
              </a:rPr>
              <a:t> </a:t>
            </a:r>
            <a:r>
              <a:rPr lang="en-US" altLang="ja-JP" sz="2000" i="1" dirty="0">
                <a:solidFill>
                  <a:srgbClr val="FF0000"/>
                </a:solidFill>
              </a:rPr>
              <a:t>of</a:t>
            </a:r>
            <a:r>
              <a:rPr lang="ja-JP" altLang="en-US" sz="2000" i="1" dirty="0">
                <a:solidFill>
                  <a:srgbClr val="FF0000"/>
                </a:solidFill>
              </a:rPr>
              <a:t> </a:t>
            </a:r>
            <a:r>
              <a:rPr lang="en-US" altLang="ja-JP" sz="2000" i="1" dirty="0">
                <a:solidFill>
                  <a:srgbClr val="FF0000"/>
                </a:solidFill>
              </a:rPr>
              <a:t>the restaurants in the shopping mall do not accept credit cards. </a:t>
            </a:r>
          </a:p>
        </p:txBody>
      </p:sp>
    </p:spTree>
    <p:extLst>
      <p:ext uri="{BB962C8B-B14F-4D97-AF65-F5344CB8AC3E}">
        <p14:creationId xmlns:p14="http://schemas.microsoft.com/office/powerpoint/2010/main" val="258771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for lunch 3</a:t>
            </a:r>
            <a:br>
              <a:rPr kumimoji="1" lang="en-US" altLang="ja-JP" dirty="0" smtClean="0"/>
            </a:br>
            <a:r>
              <a:rPr lang="en-US" altLang="ja-JP" dirty="0" smtClean="0"/>
              <a:t>(Restaurant in </a:t>
            </a:r>
            <a:r>
              <a:rPr lang="en-US" altLang="ja-JP" dirty="0"/>
              <a:t>the Hawks Town Mall )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6" y="2826323"/>
            <a:ext cx="5409274" cy="4204193"/>
          </a:xfrm>
          <a:prstGeom prst="rect">
            <a:avLst/>
          </a:prstGeom>
        </p:spPr>
      </p:pic>
      <p:sp>
        <p:nvSpPr>
          <p:cNvPr id="9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2458896"/>
            <a:ext cx="2016224" cy="370015"/>
          </a:xfrm>
        </p:spPr>
        <p:txBody>
          <a:bodyPr vert="horz"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[Mall1  1</a:t>
            </a:r>
            <a:r>
              <a:rPr lang="en-US" altLang="ja-JP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 floor]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537896" y="4609378"/>
            <a:ext cx="857575" cy="14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Shokudou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896031" y="5210207"/>
            <a:ext cx="612000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Fubi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07708" y="5674258"/>
            <a:ext cx="936000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Nanndeyanen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457282" y="3324747"/>
            <a:ext cx="558000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600"/>
              </a:lnSpc>
            </a:pPr>
            <a:r>
              <a:rPr kumimoji="1" lang="en-US" altLang="ja-JP" sz="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Shokudou</a:t>
            </a:r>
            <a:endParaRPr kumimoji="1" lang="ja-JP" altLang="en-US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533691" y="6604647"/>
            <a:ext cx="385200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800"/>
              </a:lnSpc>
            </a:pPr>
            <a:r>
              <a:rPr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Hachi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915248" y="6611046"/>
            <a:ext cx="1433406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800"/>
              </a:lnSpc>
            </a:pPr>
            <a:r>
              <a:rPr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&lt; Bakery Restaurants&gt;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縦書きテキスト プレースホルダー 2"/>
          <p:cNvSpPr txBox="1">
            <a:spLocks/>
          </p:cNvSpPr>
          <p:nvPr/>
        </p:nvSpPr>
        <p:spPr>
          <a:xfrm>
            <a:off x="5542846" y="2892280"/>
            <a:ext cx="2016224" cy="37001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 fontScale="77500" lnSpcReduction="20000"/>
          </a:bodyPr>
          <a:lstStyle>
            <a:lvl1pPr marL="312917" indent="-312917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7343" indent="-312917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76055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03820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68890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03395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39902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76409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129168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[Mall2  1</a:t>
            </a:r>
            <a:r>
              <a:rPr lang="en-US" altLang="ja-JP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 floor]</a:t>
            </a: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724" y="3274213"/>
            <a:ext cx="5017603" cy="475089"/>
          </a:xfrm>
          <a:prstGeom prst="rect">
            <a:avLst/>
          </a:prstGeom>
        </p:spPr>
      </p:pic>
      <p:sp>
        <p:nvSpPr>
          <p:cNvPr id="18" name="縦書きテキスト プレースホルダー 2"/>
          <p:cNvSpPr txBox="1">
            <a:spLocks/>
          </p:cNvSpPr>
          <p:nvPr/>
        </p:nvSpPr>
        <p:spPr>
          <a:xfrm>
            <a:off x="5542846" y="3894352"/>
            <a:ext cx="2016224" cy="37001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 fontScale="77500" lnSpcReduction="20000"/>
          </a:bodyPr>
          <a:lstStyle>
            <a:lvl1pPr marL="312917" indent="-312917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7343" indent="-312917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76055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03820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68890" indent="-260764" algn="l" defTabSz="1043056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03395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39902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764099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129168" indent="-260764" algn="l" defTabSz="1043056" rtl="0" eaLnBrk="1" latinLnBrk="0" hangingPunct="1">
              <a:spcBef>
                <a:spcPts val="438"/>
              </a:spcBef>
              <a:buClr>
                <a:schemeClr val="accent1"/>
              </a:buClr>
              <a:buFont typeface="Symbol" pitchFamily="18" charset="2"/>
              <a:buChar char="*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[Mall1  2</a:t>
            </a:r>
            <a:r>
              <a:rPr lang="en-US" altLang="ja-JP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 floor]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724" y="4235792"/>
            <a:ext cx="5005848" cy="2065119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6617444" y="4303144"/>
            <a:ext cx="1627369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800"/>
              </a:lnSpc>
            </a:pPr>
            <a:r>
              <a:rPr kumimoji="1"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Gochikatsu &lt;Pork Cutlet &gt;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169494" y="4610947"/>
            <a:ext cx="486000" cy="12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r">
              <a:lnSpc>
                <a:spcPts val="800"/>
              </a:lnSpc>
            </a:pPr>
            <a:r>
              <a:rPr lang="en-US" altLang="ja-JP" sz="105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Don-</a:t>
            </a:r>
            <a:r>
              <a:rPr kumimoji="1" lang="en-US" altLang="ja-JP" sz="105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Ya</a:t>
            </a:r>
            <a:endParaRPr kumimoji="1" lang="ja-JP" altLang="en-US" sz="10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49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928" y="1825305"/>
            <a:ext cx="8164272" cy="5431168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5058109" y="6891095"/>
            <a:ext cx="1358691" cy="402567"/>
          </a:xfrm>
        </p:spPr>
        <p:txBody>
          <a:bodyPr/>
          <a:lstStyle/>
          <a:p>
            <a:fld id="{42B882FD-D4AF-408D-92CF-3B44AFA55D63}" type="slidenum">
              <a:rPr lang="ja-JP" altLang="en-US" smtClean="0">
                <a:solidFill>
                  <a:srgbClr val="073E87"/>
                </a:solidFill>
              </a:rPr>
              <a:pPr/>
              <a:t>9</a:t>
            </a:fld>
            <a:endParaRPr lang="ja-JP" altLang="en-US" dirty="0">
              <a:solidFill>
                <a:srgbClr val="073E87"/>
              </a:solidFill>
            </a:endParaRPr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Some tips for lunch 4 </a:t>
            </a:r>
            <a:br>
              <a:rPr kumimoji="1" lang="en-US" altLang="ja-JP" dirty="0" smtClean="0"/>
            </a:br>
            <a:r>
              <a:rPr lang="en-US" altLang="ja-JP" sz="4400" dirty="0" smtClean="0"/>
              <a:t>(Maps for the restaurant around the hotel)</a:t>
            </a:r>
            <a:endParaRPr kumimoji="1" lang="ja-JP" altLang="en-US" dirty="0"/>
          </a:p>
        </p:txBody>
      </p:sp>
      <p:sp>
        <p:nvSpPr>
          <p:cNvPr id="7" name="線吹き出し 1 (枠付き) 6"/>
          <p:cNvSpPr/>
          <p:nvPr/>
        </p:nvSpPr>
        <p:spPr>
          <a:xfrm>
            <a:off x="2281069" y="1473251"/>
            <a:ext cx="1944216" cy="864096"/>
          </a:xfrm>
          <a:prstGeom prst="borderCallout1">
            <a:avLst>
              <a:gd name="adj1" fmla="val 82041"/>
              <a:gd name="adj2" fmla="val 98886"/>
              <a:gd name="adj3" fmla="val 136456"/>
              <a:gd name="adj4" fmla="val 1572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altLang="ja-JP" sz="2000" dirty="0" smtClean="0">
                <a:solidFill>
                  <a:srgbClr val="073E87">
                    <a:lumMod val="50000"/>
                  </a:srgbClr>
                </a:solidFill>
              </a:rPr>
              <a:t>Hilton Fukuoka</a:t>
            </a:r>
          </a:p>
          <a:p>
            <a:pPr algn="ctr">
              <a:lnSpc>
                <a:spcPts val="2400"/>
              </a:lnSpc>
            </a:pPr>
            <a:r>
              <a:rPr lang="en-US" altLang="ja-JP" sz="2000" dirty="0" smtClean="0">
                <a:solidFill>
                  <a:srgbClr val="073E87">
                    <a:lumMod val="50000"/>
                  </a:srgbClr>
                </a:solidFill>
              </a:rPr>
              <a:t>Sea Hawk Hotel</a:t>
            </a:r>
          </a:p>
          <a:p>
            <a:pPr algn="ctr">
              <a:lnSpc>
                <a:spcPts val="2400"/>
              </a:lnSpc>
            </a:pPr>
            <a:r>
              <a:rPr lang="en-US" altLang="ja-JP" sz="2000" dirty="0" smtClean="0">
                <a:solidFill>
                  <a:srgbClr val="073E87">
                    <a:lumMod val="50000"/>
                  </a:srgbClr>
                </a:solidFill>
              </a:rPr>
              <a:t>(The venue)</a:t>
            </a:r>
            <a:endParaRPr lang="ja-JP" altLang="en-US" sz="2000" dirty="0">
              <a:solidFill>
                <a:srgbClr val="073E87">
                  <a:lumMod val="50000"/>
                </a:srgbClr>
              </a:solidFill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3550939" y="4453897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</a:rPr>
              <a:t>1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874894" y="3405776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ja-JP" alt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110007" y="3391737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ja-JP" alt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2893983" y="3633491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ja-JP" alt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135472" y="3633491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ja-JP" alt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4078962" y="4302583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</a:rPr>
              <a:t>6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10604" y="4743116"/>
            <a:ext cx="4536504" cy="284400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1 UMENOHANA MOMOCHITEN </a:t>
            </a:r>
            <a:endParaRPr lang="en-US" altLang="ja-JP" sz="1800" dirty="0" smtClean="0">
              <a:solidFill>
                <a:srgbClr val="073E87"/>
              </a:solidFill>
            </a:endParaRP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 </a:t>
            </a:r>
            <a:r>
              <a:rPr lang="en-US" altLang="ja-JP" sz="1800" dirty="0" smtClean="0">
                <a:solidFill>
                  <a:srgbClr val="073E87"/>
                </a:solidFill>
              </a:rPr>
              <a:t>  </a:t>
            </a:r>
            <a:r>
              <a:rPr lang="en-US" altLang="ja-JP" sz="1400" dirty="0" smtClean="0">
                <a:solidFill>
                  <a:srgbClr val="073E87"/>
                </a:solidFill>
              </a:rPr>
              <a:t>*</a:t>
            </a:r>
            <a:r>
              <a:rPr lang="en-US" altLang="ja-JP" sz="1400" dirty="0">
                <a:solidFill>
                  <a:srgbClr val="073E87"/>
                </a:solidFill>
              </a:rPr>
              <a:t>Traditional Japanese called "Kaiseki"</a:t>
            </a: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2 RAMANIHNA MOMOCHITEN </a:t>
            </a:r>
            <a:endParaRPr lang="en-US" altLang="ja-JP" sz="1800" dirty="0" smtClean="0">
              <a:solidFill>
                <a:srgbClr val="073E87"/>
              </a:solidFill>
            </a:endParaRP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 </a:t>
            </a:r>
            <a:r>
              <a:rPr lang="en-US" altLang="ja-JP" sz="1800" dirty="0" smtClean="0">
                <a:solidFill>
                  <a:srgbClr val="073E87"/>
                </a:solidFill>
              </a:rPr>
              <a:t>  </a:t>
            </a:r>
            <a:r>
              <a:rPr lang="en-US" altLang="ja-JP" sz="1400" dirty="0" smtClean="0">
                <a:solidFill>
                  <a:srgbClr val="073E87"/>
                </a:solidFill>
              </a:rPr>
              <a:t>*</a:t>
            </a:r>
            <a:r>
              <a:rPr lang="en-US" altLang="ja-JP" sz="1400" dirty="0">
                <a:solidFill>
                  <a:srgbClr val="073E87"/>
                </a:solidFill>
              </a:rPr>
              <a:t>Italian Cuisine</a:t>
            </a: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3 SUBWAY </a:t>
            </a: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4 TOMETEBA MOMOCHIHAMATEN </a:t>
            </a:r>
            <a:endParaRPr lang="en-US" altLang="ja-JP" sz="1800" dirty="0" smtClean="0">
              <a:solidFill>
                <a:srgbClr val="073E87"/>
              </a:solidFill>
            </a:endParaRP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 </a:t>
            </a:r>
            <a:r>
              <a:rPr lang="en-US" altLang="ja-JP" sz="1800" dirty="0" smtClean="0">
                <a:solidFill>
                  <a:srgbClr val="073E87"/>
                </a:solidFill>
              </a:rPr>
              <a:t>   </a:t>
            </a:r>
            <a:r>
              <a:rPr lang="en-US" altLang="ja-JP" sz="1400" dirty="0" smtClean="0">
                <a:solidFill>
                  <a:srgbClr val="073E87"/>
                </a:solidFill>
              </a:rPr>
              <a:t>*</a:t>
            </a:r>
            <a:r>
              <a:rPr lang="en-US" altLang="ja-JP" sz="1400" dirty="0">
                <a:solidFill>
                  <a:srgbClr val="073E87"/>
                </a:solidFill>
              </a:rPr>
              <a:t>Regional Chicken Cuisine</a:t>
            </a: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5 McDonald's</a:t>
            </a: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6 Tonkatsu HAMAKATSU  </a:t>
            </a:r>
            <a:endParaRPr lang="en-US" altLang="ja-JP" sz="1800" dirty="0" smtClean="0">
              <a:solidFill>
                <a:srgbClr val="073E87"/>
              </a:solidFill>
            </a:endParaRPr>
          </a:p>
          <a:p>
            <a:pPr>
              <a:lnSpc>
                <a:spcPts val="2000"/>
              </a:lnSpc>
            </a:pPr>
            <a:r>
              <a:rPr lang="en-US" altLang="ja-JP" sz="1800" dirty="0">
                <a:solidFill>
                  <a:srgbClr val="073E87"/>
                </a:solidFill>
              </a:rPr>
              <a:t> </a:t>
            </a:r>
            <a:r>
              <a:rPr lang="en-US" altLang="ja-JP" sz="1800" dirty="0" smtClean="0">
                <a:solidFill>
                  <a:srgbClr val="073E87"/>
                </a:solidFill>
              </a:rPr>
              <a:t>  </a:t>
            </a:r>
            <a:r>
              <a:rPr lang="en-US" altLang="ja-JP" sz="1400" dirty="0" smtClean="0">
                <a:solidFill>
                  <a:srgbClr val="073E87"/>
                </a:solidFill>
              </a:rPr>
              <a:t>*</a:t>
            </a:r>
            <a:r>
              <a:rPr lang="en-US" altLang="ja-JP" sz="1400" dirty="0">
                <a:solidFill>
                  <a:srgbClr val="073E87"/>
                </a:solidFill>
              </a:rPr>
              <a:t>Pork </a:t>
            </a:r>
            <a:r>
              <a:rPr lang="en-US" altLang="ja-JP" sz="1400" dirty="0" smtClean="0">
                <a:solidFill>
                  <a:srgbClr val="073E87"/>
                </a:solidFill>
              </a:rPr>
              <a:t>Cutlets</a:t>
            </a:r>
          </a:p>
          <a:p>
            <a:pPr>
              <a:lnSpc>
                <a:spcPts val="1600"/>
              </a:lnSpc>
            </a:pPr>
            <a:r>
              <a:rPr lang="en-US" altLang="ja-JP" sz="1400" dirty="0" smtClean="0">
                <a:solidFill>
                  <a:srgbClr val="073E87"/>
                </a:solidFill>
              </a:rPr>
              <a:t>(Note) MOMOCHI </a:t>
            </a:r>
            <a:r>
              <a:rPr lang="en-US" altLang="ja-JP" sz="1400" dirty="0">
                <a:solidFill>
                  <a:srgbClr val="073E87"/>
                </a:solidFill>
              </a:rPr>
              <a:t>or MOMOCHIHAMA is the area's name</a:t>
            </a:r>
            <a:r>
              <a:rPr lang="en-US" altLang="ja-JP" sz="1400" dirty="0">
                <a:solidFill>
                  <a:prstClr val="black"/>
                </a:solidFill>
              </a:rPr>
              <a:t>.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176109" y="3970114"/>
            <a:ext cx="2166106" cy="41549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Hawks Town Mall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 rot="19783459">
            <a:off x="6772867" y="3090223"/>
            <a:ext cx="435928" cy="710919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altLang="ja-JP" sz="1050" dirty="0" smtClean="0">
                <a:solidFill>
                  <a:srgbClr val="FF0000"/>
                </a:solidFill>
              </a:rPr>
              <a:t>mall</a:t>
            </a:r>
            <a:r>
              <a:rPr lang="en-US" altLang="ja-JP" sz="1800" dirty="0" smtClean="0">
                <a:solidFill>
                  <a:srgbClr val="FF0000"/>
                </a:solidFill>
              </a:rPr>
              <a:t>2</a:t>
            </a:r>
            <a:endParaRPr lang="ja-JP" altLang="en-US" sz="1800" dirty="0">
              <a:solidFill>
                <a:srgbClr val="FF0000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 rot="19783459">
            <a:off x="6429877" y="3184310"/>
            <a:ext cx="435928" cy="82024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altLang="ja-JP" sz="1050" dirty="0" smtClean="0">
                <a:solidFill>
                  <a:srgbClr val="FF0000"/>
                </a:solidFill>
              </a:rPr>
              <a:t>mall</a:t>
            </a:r>
            <a:r>
              <a:rPr lang="en-US" altLang="ja-JP" sz="1800" dirty="0" smtClean="0">
                <a:solidFill>
                  <a:srgbClr val="FF0000"/>
                </a:solidFill>
              </a:rPr>
              <a:t>1</a:t>
            </a:r>
            <a:endParaRPr lang="ja-JP" altLang="en-US" sz="1800" dirty="0">
              <a:solidFill>
                <a:srgbClr val="FF0000"/>
              </a:solidFill>
            </a:endParaRPr>
          </a:p>
        </p:txBody>
      </p:sp>
      <p:cxnSp>
        <p:nvCxnSpPr>
          <p:cNvPr id="18" name="直線矢印コネクタ 17"/>
          <p:cNvCxnSpPr>
            <a:stCxn id="16" idx="1"/>
          </p:cNvCxnSpPr>
          <p:nvPr/>
        </p:nvCxnSpPr>
        <p:spPr>
          <a:xfrm flipH="1" flipV="1">
            <a:off x="6966264" y="3666387"/>
            <a:ext cx="209845" cy="51147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8969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70EA8B4-EFB9-4AA0-97F7-8F50BCA514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1310</Words>
  <Application>Microsoft Office PowerPoint</Application>
  <PresentationFormat>ユーザー設定</PresentationFormat>
  <Paragraphs>261</Paragraphs>
  <Slides>19</Slides>
  <Notes>6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2" baseType="lpstr">
      <vt:lpstr>ウェーブ</vt:lpstr>
      <vt:lpstr>1_ウェーブ</vt:lpstr>
      <vt:lpstr>Acrobat Document</vt:lpstr>
      <vt:lpstr>Welcome to Fukuoka</vt:lpstr>
      <vt:lpstr>Welcome to Fukuoka</vt:lpstr>
      <vt:lpstr>About the area</vt:lpstr>
      <vt:lpstr>Some tips on the local area 1 (Transportation)</vt:lpstr>
      <vt:lpstr>Some tips on the local area 2 (Transportation2)</vt:lpstr>
      <vt:lpstr>Some tips for lunch 1 (Restaurant in the hotel for lunch)</vt:lpstr>
      <vt:lpstr>Some tips for lunch 2  (Restaurant around the hotel)</vt:lpstr>
      <vt:lpstr>Some tips for lunch 3 (Restaurant in the Hawks Town Mall )</vt:lpstr>
      <vt:lpstr>Some tips for lunch 4  (Maps for the restaurant around the hotel)</vt:lpstr>
      <vt:lpstr>Meeting rooms arrangement</vt:lpstr>
      <vt:lpstr>Meeting rooms (RAN1-4, secretariat) </vt:lpstr>
      <vt:lpstr>Meeting rooms (SA2, 6) </vt:lpstr>
      <vt:lpstr>Meeting rooms (RAN5) </vt:lpstr>
      <vt:lpstr>Attention, please!</vt:lpstr>
      <vt:lpstr>Some tips for dinner</vt:lpstr>
      <vt:lpstr>Please don’t miss to check</vt:lpstr>
      <vt:lpstr>If you have a plan to visit neighboring areas over the week-end,</vt:lpstr>
      <vt:lpstr>Acknowledgement</vt:lpstr>
      <vt:lpstr>PowerPoint プレゼンテーション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2013-01-28T16:11:02Z</dcterms:created>
  <dcterms:modified xsi:type="dcterms:W3CDTF">2015-05-18T11:20:28Z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TC102866339990</vt:lpwstr>
  </property>
</Properties>
</file>