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9"/>
  </p:notesMasterIdLst>
  <p:sldIdLst>
    <p:sldId id="424" r:id="rId2"/>
    <p:sldId id="425" r:id="rId3"/>
    <p:sldId id="429" r:id="rId4"/>
    <p:sldId id="426" r:id="rId5"/>
    <p:sldId id="430" r:id="rId6"/>
    <p:sldId id="431" r:id="rId7"/>
    <p:sldId id="42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 userDrawn="1">
          <p15:clr>
            <a:srgbClr val="A4A3A4"/>
          </p15:clr>
        </p15:guide>
        <p15:guide id="3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E2E9E9"/>
    <a:srgbClr val="0072BB"/>
    <a:srgbClr val="9F0E0E"/>
    <a:srgbClr val="666666"/>
    <a:srgbClr val="8E8E8E"/>
    <a:srgbClr val="314865"/>
    <a:srgbClr val="4D8FB7"/>
    <a:srgbClr val="82B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74" autoAdjust="0"/>
    <p:restoredTop sz="96318" autoAdjust="0"/>
  </p:normalViewPr>
  <p:slideViewPr>
    <p:cSldViewPr snapToGrid="0">
      <p:cViewPr varScale="1">
        <p:scale>
          <a:sx n="81" d="100"/>
          <a:sy n="81" d="100"/>
        </p:scale>
        <p:origin x="165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B4E15-79C3-4B39-AAB3-B75779B01D59}" type="datetimeFigureOut">
              <a:rPr lang="zh-CN" altLang="en-US" smtClean="0"/>
              <a:pPr/>
              <a:t>2015/5/19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CD0426-B340-4D9D-8B88-ECBF654922B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86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CD0426-B340-4D9D-8B88-ECBF654922B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224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0540-8592-4DD7-A6EF-2CA2C41BF6F4}" type="datetimeFigureOut">
              <a:rPr lang="zh-CN" altLang="en-US" smtClean="0"/>
              <a:pPr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CF0F-5DD5-4B0A-8C26-69D92E7163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9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0540-8592-4DD7-A6EF-2CA2C41BF6F4}" type="datetimeFigureOut">
              <a:rPr lang="zh-CN" altLang="en-US" smtClean="0"/>
              <a:pPr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CF0F-5DD5-4B0A-8C26-69D92E7163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3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0540-8592-4DD7-A6EF-2CA2C41BF6F4}" type="datetimeFigureOut">
              <a:rPr lang="zh-CN" altLang="en-US" smtClean="0"/>
              <a:pPr/>
              <a:t>2015/5/19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CF0F-5DD5-4B0A-8C26-69D92E7163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01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0540-8592-4DD7-A6EF-2CA2C41BF6F4}" type="datetimeFigureOut">
              <a:rPr lang="zh-CN" altLang="en-US" smtClean="0"/>
              <a:pPr/>
              <a:t>2015/5/19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CF0F-5DD5-4B0A-8C26-69D92E7163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838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0540-8592-4DD7-A6EF-2CA2C41BF6F4}" type="datetimeFigureOut">
              <a:rPr lang="zh-CN" altLang="en-US" smtClean="0"/>
              <a:pPr/>
              <a:t>2015/5/19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ACF0F-5DD5-4B0A-8C26-69D92E7163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791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10540-8592-4DD7-A6EF-2CA2C41BF6F4}" type="datetimeFigureOut">
              <a:rPr lang="zh-CN" altLang="en-US" smtClean="0"/>
              <a:pPr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ACF0F-5DD5-4B0A-8C26-69D92E7163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94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1" r:id="rId3"/>
    <p:sldLayoutId id="2147483672" r:id="rId4"/>
    <p:sldLayoutId id="2147483677" r:id="rId5"/>
  </p:sldLayoutIdLs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FMSS Solution Evaluation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China Mobile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1398" y="212594"/>
            <a:ext cx="8351822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SA WG2 Meeting #109	S2-15xxxx</a:t>
            </a:r>
            <a:endParaRPr lang="zh-CN" altLang="zh-CN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25 - 29 May 2015, Fukuoka, Japan</a:t>
            </a:r>
            <a:r>
              <a:rPr lang="en-GB" altLang="zh-CN" sz="1200" b="1" dirty="0">
                <a:solidFill>
                  <a:srgbClr val="000000"/>
                </a:solidFill>
                <a:latin typeface="Arial" panose="020B0604020202020204" pitchFamily="34" charset="0"/>
              </a:rPr>
              <a:t>	(</a:t>
            </a:r>
            <a:r>
              <a:rPr lang="en-GB" altLang="zh-CN" sz="1200" b="1" dirty="0">
                <a:solidFill>
                  <a:srgbClr val="0000FF"/>
                </a:solidFill>
                <a:latin typeface="Arial" panose="020B0604020202020204" pitchFamily="34" charset="0"/>
              </a:rPr>
              <a:t>revision of S2-15xxxx</a:t>
            </a:r>
            <a:r>
              <a:rPr lang="en-GB" altLang="zh-CN" sz="1200" b="1" dirty="0">
                <a:solidFill>
                  <a:srgbClr val="000000"/>
                </a:solidFill>
                <a:latin typeface="Arial" panose="020B0604020202020204" pitchFamily="34" charset="0"/>
              </a:rPr>
              <a:t>)</a:t>
            </a:r>
            <a:endParaRPr lang="zh-CN" altLang="zh-CN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345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Candidate Solutions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1600" dirty="0"/>
              <a:t>There are 4 candidate solutions</a:t>
            </a:r>
          </a:p>
          <a:p>
            <a:pPr lvl="1"/>
            <a:r>
              <a:rPr lang="en-US" altLang="zh-CN" sz="1400" dirty="0" smtClean="0"/>
              <a:t>Solution 1 (</a:t>
            </a:r>
            <a:r>
              <a:rPr lang="en-US" altLang="zh-CN" sz="1400" dirty="0" err="1" smtClean="0"/>
              <a:t>Sd</a:t>
            </a:r>
            <a:r>
              <a:rPr lang="en-US" altLang="zh-CN" sz="1400" dirty="0" smtClean="0"/>
              <a:t>) and 2 (</a:t>
            </a:r>
            <a:r>
              <a:rPr lang="en-US" altLang="zh-CN" sz="1400" dirty="0" err="1" smtClean="0"/>
              <a:t>Gx</a:t>
            </a:r>
            <a:r>
              <a:rPr lang="en-US" altLang="zh-CN" sz="1400" dirty="0" smtClean="0"/>
              <a:t>) need to work together addressing different scenarios</a:t>
            </a:r>
          </a:p>
          <a:p>
            <a:pPr lvl="1"/>
            <a:r>
              <a:rPr lang="en-US" altLang="zh-CN" sz="1400" dirty="0" smtClean="0"/>
              <a:t>Three types of solutions: </a:t>
            </a:r>
            <a:r>
              <a:rPr lang="en-US" altLang="zh-CN" sz="1400" dirty="0" err="1" smtClean="0"/>
              <a:t>Sd&amp;Gx</a:t>
            </a:r>
            <a:r>
              <a:rPr lang="en-US" altLang="zh-CN" sz="1400" dirty="0" smtClean="0"/>
              <a:t>, Dual Classifier, St</a:t>
            </a:r>
          </a:p>
          <a:p>
            <a:r>
              <a:rPr lang="en-US" altLang="zh-CN" sz="1600" dirty="0" smtClean="0"/>
              <a:t>Commonalities</a:t>
            </a:r>
          </a:p>
          <a:p>
            <a:pPr lvl="1"/>
            <a:r>
              <a:rPr lang="en-US" altLang="zh-CN" sz="1400" dirty="0" smtClean="0"/>
              <a:t>PCRF provides traffic steering policy through semantics</a:t>
            </a:r>
          </a:p>
          <a:p>
            <a:pPr lvl="1"/>
            <a:r>
              <a:rPr lang="en-US" altLang="zh-CN" sz="1400" dirty="0" smtClean="0"/>
              <a:t>Traffic classifiers are needed</a:t>
            </a:r>
          </a:p>
          <a:p>
            <a:r>
              <a:rPr lang="en-US" altLang="zh-CN" sz="1600" dirty="0" err="1" smtClean="0"/>
              <a:t>Sd&amp;Gx</a:t>
            </a:r>
            <a:endParaRPr lang="en-US" altLang="zh-CN" sz="1600" dirty="0" smtClean="0"/>
          </a:p>
          <a:p>
            <a:pPr lvl="1"/>
            <a:r>
              <a:rPr lang="en-US" altLang="zh-CN" sz="1400" dirty="0" smtClean="0"/>
              <a:t>PCRF provides </a:t>
            </a:r>
            <a:r>
              <a:rPr lang="en-US" altLang="zh-CN" sz="1400" dirty="0"/>
              <a:t>steering policies </a:t>
            </a:r>
            <a:r>
              <a:rPr lang="en-US" altLang="zh-CN" sz="1400" dirty="0" smtClean="0"/>
              <a:t>to TDF/PCEF</a:t>
            </a:r>
          </a:p>
          <a:p>
            <a:pPr lvl="1"/>
            <a:r>
              <a:rPr lang="en-US" altLang="zh-CN" sz="1400" dirty="0" smtClean="0"/>
              <a:t>TDF/PCEF performs classification based on the policy</a:t>
            </a:r>
          </a:p>
          <a:p>
            <a:r>
              <a:rPr lang="en-US" altLang="zh-CN" sz="1600" dirty="0" smtClean="0"/>
              <a:t>Dual Classifier</a:t>
            </a:r>
          </a:p>
          <a:p>
            <a:pPr lvl="1"/>
            <a:r>
              <a:rPr lang="en-US" altLang="zh-CN" sz="1400" dirty="0" smtClean="0"/>
              <a:t>PCRF provides steering policies to TDF/PCEF &amp; </a:t>
            </a:r>
            <a:r>
              <a:rPr lang="en-US" altLang="zh-CN" sz="1400" dirty="0" err="1" smtClean="0"/>
              <a:t>TCFd</a:t>
            </a:r>
            <a:endParaRPr lang="en-US" altLang="zh-CN" sz="1400" dirty="0" smtClean="0"/>
          </a:p>
          <a:p>
            <a:pPr lvl="1"/>
            <a:r>
              <a:rPr lang="en-US" altLang="zh-CN" sz="1400" dirty="0" smtClean="0"/>
              <a:t>TDF/PCEF &amp; </a:t>
            </a:r>
            <a:r>
              <a:rPr lang="en-US" altLang="zh-CN" sz="1400" dirty="0" err="1" smtClean="0"/>
              <a:t>TCFd</a:t>
            </a:r>
            <a:r>
              <a:rPr lang="en-US" altLang="zh-CN" sz="1400" dirty="0" smtClean="0"/>
              <a:t> performs classification based on the policy</a:t>
            </a:r>
          </a:p>
          <a:p>
            <a:r>
              <a:rPr lang="en-US" altLang="zh-CN" sz="1600" dirty="0" smtClean="0"/>
              <a:t>St</a:t>
            </a:r>
          </a:p>
          <a:p>
            <a:pPr lvl="1"/>
            <a:r>
              <a:rPr lang="en-US" altLang="zh-CN" sz="1400" dirty="0" smtClean="0"/>
              <a:t>PCRF provides steering policies to SCTCF</a:t>
            </a:r>
            <a:endParaRPr lang="en-US" altLang="zh-CN" sz="1400" dirty="0"/>
          </a:p>
          <a:p>
            <a:pPr lvl="1"/>
            <a:r>
              <a:rPr lang="en-US" altLang="zh-CN" sz="1400" dirty="0" smtClean="0"/>
              <a:t>Classifiers performs classification based on </a:t>
            </a:r>
            <a:r>
              <a:rPr lang="en-US" altLang="zh-CN" sz="1400" dirty="0"/>
              <a:t>steering </a:t>
            </a:r>
            <a:r>
              <a:rPr lang="en-US" altLang="zh-CN" sz="1400" dirty="0" smtClean="0"/>
              <a:t>policies</a:t>
            </a:r>
          </a:p>
          <a:p>
            <a:pPr lvl="2"/>
            <a:r>
              <a:rPr lang="en-US" altLang="zh-CN" sz="1200" dirty="0" smtClean="0"/>
              <a:t>TDF/PCEF traffic marking based on </a:t>
            </a:r>
            <a:r>
              <a:rPr lang="en-GB" altLang="zh-CN" sz="1200" dirty="0" smtClean="0"/>
              <a:t>active PCC/ADC rules</a:t>
            </a:r>
          </a:p>
          <a:p>
            <a:pPr lvl="2"/>
            <a:r>
              <a:rPr lang="en-GB" altLang="zh-CN" sz="1200" dirty="0" smtClean="0">
                <a:solidFill>
                  <a:srgbClr val="FF0000"/>
                </a:solidFill>
              </a:rPr>
              <a:t>Classifier in </a:t>
            </a:r>
            <a:r>
              <a:rPr lang="en-GB" altLang="zh-CN" sz="1200" dirty="0" err="1" smtClean="0">
                <a:solidFill>
                  <a:srgbClr val="FF0000"/>
                </a:solidFill>
              </a:rPr>
              <a:t>Gi</a:t>
            </a:r>
            <a:r>
              <a:rPr lang="en-GB" altLang="zh-CN" sz="1200" dirty="0" smtClean="0">
                <a:solidFill>
                  <a:srgbClr val="FF0000"/>
                </a:solidFill>
              </a:rPr>
              <a:t>-LAN performs further classification based on SCTCF policies (out of 3GPP scope)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pPr lvl="1"/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3505986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Signaling Load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err="1" smtClean="0"/>
              <a:t>Sd&amp;Gx</a:t>
            </a:r>
            <a:endParaRPr lang="en-US" altLang="zh-CN" dirty="0"/>
          </a:p>
          <a:p>
            <a:pPr lvl="1"/>
            <a:r>
              <a:rPr lang="en-US" altLang="zh-CN" dirty="0" smtClean="0">
                <a:solidFill>
                  <a:srgbClr val="0000FF"/>
                </a:solidFill>
              </a:rPr>
              <a:t>PCRF need to send steering policy to PCEF/TDF</a:t>
            </a:r>
          </a:p>
          <a:p>
            <a:r>
              <a:rPr lang="en-US" altLang="zh-CN" dirty="0"/>
              <a:t>Dual classifier solution</a:t>
            </a:r>
          </a:p>
          <a:p>
            <a:pPr marL="800100" lvl="1" indent="-457200">
              <a:buFont typeface="+mj-lt"/>
              <a:buAutoNum type="arabicPeriod"/>
            </a:pPr>
            <a:r>
              <a:rPr lang="en-US" altLang="zh-CN" dirty="0">
                <a:solidFill>
                  <a:srgbClr val="0000FF"/>
                </a:solidFill>
              </a:rPr>
              <a:t>PCRF need to send steering policy to </a:t>
            </a:r>
            <a:r>
              <a:rPr lang="en-US" altLang="zh-CN" dirty="0" smtClean="0">
                <a:solidFill>
                  <a:srgbClr val="0000FF"/>
                </a:solidFill>
              </a:rPr>
              <a:t>TCF</a:t>
            </a:r>
            <a:endParaRPr lang="en-US" altLang="zh-CN" dirty="0">
              <a:solidFill>
                <a:srgbClr val="0000FF"/>
              </a:solidFill>
            </a:endParaRPr>
          </a:p>
          <a:p>
            <a:pPr marL="800100" lvl="1" indent="-457200">
              <a:buFont typeface="+mj-lt"/>
              <a:buAutoNum type="arabicPeriod"/>
            </a:pPr>
            <a:r>
              <a:rPr lang="en-US" altLang="zh-CN" dirty="0"/>
              <a:t>When downlink classifier is used:</a:t>
            </a:r>
          </a:p>
          <a:p>
            <a:pPr marL="1100137" lvl="2" indent="-457200">
              <a:buFont typeface="+mj-ea"/>
              <a:buAutoNum type="circleNumDbPlain"/>
            </a:pPr>
            <a:r>
              <a:rPr lang="en-GB" altLang="zh-CN" dirty="0">
                <a:solidFill>
                  <a:srgbClr val="00B050"/>
                </a:solidFill>
              </a:rPr>
              <a:t>The </a:t>
            </a:r>
            <a:r>
              <a:rPr lang="en-GB" altLang="zh-CN" dirty="0" smtClean="0">
                <a:solidFill>
                  <a:srgbClr val="00B050"/>
                </a:solidFill>
              </a:rPr>
              <a:t>TCF </a:t>
            </a:r>
            <a:r>
              <a:rPr lang="en-GB" altLang="zh-CN" dirty="0">
                <a:solidFill>
                  <a:srgbClr val="00B050"/>
                </a:solidFill>
              </a:rPr>
              <a:t>send application reporting to </a:t>
            </a:r>
            <a:r>
              <a:rPr lang="en-GB" altLang="zh-CN" dirty="0" smtClean="0">
                <a:solidFill>
                  <a:srgbClr val="00B050"/>
                </a:solidFill>
              </a:rPr>
              <a:t>PCRF </a:t>
            </a:r>
            <a:r>
              <a:rPr lang="en-US" altLang="zh-CN" dirty="0" smtClean="0">
                <a:solidFill>
                  <a:srgbClr val="00B050"/>
                </a:solidFill>
              </a:rPr>
              <a:t>and PCRF </a:t>
            </a:r>
            <a:r>
              <a:rPr lang="en-US" altLang="zh-CN" dirty="0">
                <a:solidFill>
                  <a:srgbClr val="00B050"/>
                </a:solidFill>
              </a:rPr>
              <a:t>send downlink steering policy rule to </a:t>
            </a:r>
            <a:r>
              <a:rPr lang="en-US" altLang="zh-CN" dirty="0" err="1" smtClean="0">
                <a:solidFill>
                  <a:srgbClr val="00B050"/>
                </a:solidFill>
              </a:rPr>
              <a:t>TCFd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marL="1100137" lvl="2" indent="-457200">
              <a:buFont typeface="+mj-ea"/>
              <a:buAutoNum type="circleNumDbPlain"/>
            </a:pPr>
            <a:r>
              <a:rPr lang="en-US" altLang="zh-CN" dirty="0" smtClean="0">
                <a:solidFill>
                  <a:srgbClr val="00B050"/>
                </a:solidFill>
              </a:rPr>
              <a:t>TCF send downlink chain ID to </a:t>
            </a:r>
            <a:r>
              <a:rPr lang="en-US" altLang="zh-CN" dirty="0" err="1" smtClean="0">
                <a:solidFill>
                  <a:srgbClr val="00B050"/>
                </a:solidFill>
              </a:rPr>
              <a:t>TCFd</a:t>
            </a:r>
            <a:r>
              <a:rPr lang="en-US" altLang="zh-CN" dirty="0" smtClean="0">
                <a:solidFill>
                  <a:srgbClr val="00B050"/>
                </a:solidFill>
              </a:rPr>
              <a:t> leverage packet forwarding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pPr marL="1100137" lvl="2" indent="-457200">
              <a:buFont typeface="+mj-ea"/>
              <a:buAutoNum type="circleNumDbPlain"/>
            </a:pPr>
            <a:endParaRPr lang="en-US" altLang="zh-CN" dirty="0">
              <a:solidFill>
                <a:srgbClr val="00B050"/>
              </a:solidFill>
            </a:endParaRPr>
          </a:p>
          <a:p>
            <a:r>
              <a:rPr lang="en-US" altLang="zh-CN" dirty="0" smtClean="0"/>
              <a:t>St</a:t>
            </a:r>
          </a:p>
          <a:p>
            <a:pPr marL="800100" lvl="1" indent="-457200">
              <a:buFont typeface="+mj-lt"/>
              <a:buAutoNum type="arabicPeriod"/>
            </a:pPr>
            <a:r>
              <a:rPr lang="en-US" altLang="zh-CN" dirty="0">
                <a:solidFill>
                  <a:srgbClr val="0000FF"/>
                </a:solidFill>
              </a:rPr>
              <a:t>PCRF need to send steering policy to </a:t>
            </a:r>
            <a:r>
              <a:rPr lang="en-US" altLang="zh-CN" dirty="0" smtClean="0">
                <a:solidFill>
                  <a:srgbClr val="0000FF"/>
                </a:solidFill>
              </a:rPr>
              <a:t>SCTCF</a:t>
            </a:r>
          </a:p>
          <a:p>
            <a:pPr marL="800100" lvl="1" indent="-457200">
              <a:buFont typeface="+mj-lt"/>
              <a:buAutoNum type="arabicPeriod"/>
            </a:pPr>
            <a:r>
              <a:rPr lang="en-US" altLang="zh-CN" dirty="0" smtClean="0"/>
              <a:t>When leverage PCEF/TDF for packet marking:</a:t>
            </a:r>
          </a:p>
          <a:p>
            <a:pPr marL="1100137" lvl="2" indent="-457200">
              <a:buFont typeface="+mj-ea"/>
              <a:buAutoNum type="circleNumDbPlain"/>
            </a:pPr>
            <a:r>
              <a:rPr lang="en-GB" altLang="zh-CN" dirty="0">
                <a:solidFill>
                  <a:srgbClr val="FF0000"/>
                </a:solidFill>
              </a:rPr>
              <a:t>The </a:t>
            </a:r>
            <a:r>
              <a:rPr lang="en-GB" altLang="zh-CN" dirty="0" err="1">
                <a:solidFill>
                  <a:srgbClr val="FF0000"/>
                </a:solidFill>
              </a:rPr>
              <a:t>Gx</a:t>
            </a:r>
            <a:r>
              <a:rPr lang="en-GB" altLang="zh-CN" dirty="0">
                <a:solidFill>
                  <a:srgbClr val="FF0000"/>
                </a:solidFill>
              </a:rPr>
              <a:t> and </a:t>
            </a:r>
            <a:r>
              <a:rPr lang="en-GB" altLang="zh-CN" dirty="0" err="1">
                <a:solidFill>
                  <a:srgbClr val="FF0000"/>
                </a:solidFill>
              </a:rPr>
              <a:t>Sd</a:t>
            </a:r>
            <a:r>
              <a:rPr lang="en-GB" altLang="zh-CN" dirty="0">
                <a:solidFill>
                  <a:srgbClr val="FF0000"/>
                </a:solidFill>
              </a:rPr>
              <a:t> interfaces are enhanced to carry a packet marking profile </a:t>
            </a:r>
            <a:r>
              <a:rPr lang="en-GB" altLang="zh-CN" dirty="0" smtClean="0">
                <a:solidFill>
                  <a:srgbClr val="FF0000"/>
                </a:solidFill>
              </a:rPr>
              <a:t>identifier to PCRF</a:t>
            </a:r>
          </a:p>
          <a:p>
            <a:pPr marL="1100137" lvl="2" indent="-457200">
              <a:buFont typeface="+mj-ea"/>
              <a:buAutoNum type="circleNumDbPlain"/>
            </a:pPr>
            <a:r>
              <a:rPr lang="en-US" altLang="zh-CN" dirty="0" smtClean="0">
                <a:solidFill>
                  <a:srgbClr val="FF0000"/>
                </a:solidFill>
              </a:rPr>
              <a:t>PCRF using </a:t>
            </a:r>
            <a:r>
              <a:rPr lang="en-GB" altLang="zh-CN" dirty="0">
                <a:solidFill>
                  <a:srgbClr val="FF0000"/>
                </a:solidFill>
              </a:rPr>
              <a:t>packet marking profile identifier </a:t>
            </a:r>
            <a:r>
              <a:rPr lang="en-US" altLang="zh-CN" dirty="0" smtClean="0">
                <a:solidFill>
                  <a:srgbClr val="FF0000"/>
                </a:solidFill>
              </a:rPr>
              <a:t>as steering policy rule </a:t>
            </a:r>
            <a:r>
              <a:rPr lang="en-US" altLang="zh-CN" dirty="0">
                <a:solidFill>
                  <a:srgbClr val="FF0000"/>
                </a:solidFill>
              </a:rPr>
              <a:t>to SCTCF</a:t>
            </a:r>
          </a:p>
          <a:p>
            <a:r>
              <a:rPr lang="en-US" altLang="zh-CN" dirty="0" smtClean="0"/>
              <a:t>Conclusion</a:t>
            </a:r>
          </a:p>
          <a:p>
            <a:pPr lvl="1"/>
            <a:r>
              <a:rPr lang="en-US" altLang="zh-CN" dirty="0" err="1" smtClean="0"/>
              <a:t>Sd&amp;Gx</a:t>
            </a:r>
            <a:r>
              <a:rPr lang="en-US" altLang="zh-CN" dirty="0" smtClean="0"/>
              <a:t> </a:t>
            </a:r>
            <a:r>
              <a:rPr lang="en-US" altLang="zh-CN" dirty="0"/>
              <a:t> </a:t>
            </a:r>
            <a:r>
              <a:rPr lang="en-US" altLang="zh-CN" dirty="0" smtClean="0"/>
              <a:t>signaling load is less than the other two solutions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3052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34"/>
          <p:cNvSpPr txBox="1">
            <a:spLocks noChangeArrowheads="1"/>
          </p:cNvSpPr>
          <p:nvPr/>
        </p:nvSpPr>
        <p:spPr bwMode="auto">
          <a:xfrm>
            <a:off x="265101" y="2334471"/>
            <a:ext cx="2245868" cy="409867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Sd</a:t>
            </a:r>
            <a:r>
              <a:rPr kumimoji="0" lang="en-GB" altLang="ja-JP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Interface (contains steering policies)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Traffic Routing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569" y="1118052"/>
            <a:ext cx="8768862" cy="5289032"/>
          </a:xfrm>
        </p:spPr>
        <p:txBody>
          <a:bodyPr>
            <a:noAutofit/>
          </a:bodyPr>
          <a:lstStyle/>
          <a:p>
            <a:r>
              <a:rPr lang="en-US" altLang="zh-CN" sz="1800" dirty="0" err="1" smtClean="0"/>
              <a:t>Sd&amp;Gx</a:t>
            </a:r>
            <a:r>
              <a:rPr lang="en-US" altLang="zh-CN" sz="1800" dirty="0" smtClean="0"/>
              <a:t> and St causes non-optimal traffic </a:t>
            </a:r>
            <a:r>
              <a:rPr lang="en-US" altLang="zh-CN" sz="1800" dirty="0" smtClean="0"/>
              <a:t>routing</a:t>
            </a:r>
          </a:p>
          <a:p>
            <a:r>
              <a:rPr lang="en-US" altLang="zh-CN" sz="1800" dirty="0" smtClean="0"/>
              <a:t>Generally, FW and NAT are the first two service enablers that downlink traffic are handled</a:t>
            </a:r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endParaRPr lang="en-US" altLang="zh-CN" sz="1800" dirty="0" smtClean="0"/>
          </a:p>
          <a:p>
            <a:r>
              <a:rPr lang="en-US" altLang="zh-CN" sz="1800" dirty="0" smtClean="0"/>
              <a:t>Double the (S)</a:t>
            </a:r>
            <a:r>
              <a:rPr lang="en-US" altLang="zh-CN" sz="1800" dirty="0" err="1" smtClean="0"/>
              <a:t>Gi</a:t>
            </a:r>
            <a:r>
              <a:rPr lang="en-US" altLang="zh-CN" sz="1800" dirty="0" smtClean="0"/>
              <a:t>-LAN bandwidth and switch/router capacity consumption</a:t>
            </a:r>
            <a:endParaRPr lang="en-US" altLang="zh-CN" sz="1800" dirty="0" smtClean="0"/>
          </a:p>
          <a:p>
            <a:r>
              <a:rPr lang="en-US" altLang="zh-CN" sz="1800" dirty="0" smtClean="0"/>
              <a:t>Double the downlink </a:t>
            </a:r>
            <a:r>
              <a:rPr lang="en-US" altLang="zh-CN" sz="1800" dirty="0" smtClean="0"/>
              <a:t>latency</a:t>
            </a:r>
          </a:p>
          <a:p>
            <a:r>
              <a:rPr lang="en-US" altLang="zh-CN" sz="1800" dirty="0" smtClean="0"/>
              <a:t>The suffering </a:t>
            </a:r>
            <a:r>
              <a:rPr lang="en-US" altLang="zh-CN" sz="1800" dirty="0" smtClean="0"/>
              <a:t>becomes even worse if the (S)</a:t>
            </a:r>
            <a:r>
              <a:rPr lang="en-US" altLang="zh-CN" sz="1800" dirty="0" err="1" smtClean="0"/>
              <a:t>Gi</a:t>
            </a:r>
            <a:r>
              <a:rPr lang="en-US" altLang="zh-CN" sz="1800" dirty="0" smtClean="0"/>
              <a:t>-LAN belong to different sites, e.g., two data centers</a:t>
            </a:r>
            <a:endParaRPr lang="en-US" altLang="zh-CN" sz="1800" dirty="0" smtClean="0"/>
          </a:p>
          <a:p>
            <a:r>
              <a:rPr lang="en-US" altLang="zh-CN" sz="1800" dirty="0" smtClean="0"/>
              <a:t>Conclusion</a:t>
            </a:r>
            <a:endParaRPr lang="en-US" altLang="zh-CN" sz="1800" dirty="0"/>
          </a:p>
          <a:p>
            <a:pPr lvl="1"/>
            <a:r>
              <a:rPr lang="en-US" altLang="zh-CN" sz="1400" dirty="0" smtClean="0"/>
              <a:t>Dual classifier solution ca avoid traffic back and forth as much as possible</a:t>
            </a:r>
            <a:endParaRPr lang="zh-CN" altLang="en-US" sz="1400" dirty="0"/>
          </a:p>
        </p:txBody>
      </p:sp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723056" y="2826078"/>
            <a:ext cx="680430" cy="1190954"/>
          </a:xfrm>
          <a:prstGeom prst="rect">
            <a:avLst/>
          </a:prstGeom>
          <a:solidFill>
            <a:srgbClr val="92D05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5" name="Oval 23"/>
          <p:cNvSpPr>
            <a:spLocks noChangeArrowheads="1"/>
          </p:cNvSpPr>
          <p:nvPr/>
        </p:nvSpPr>
        <p:spPr bwMode="auto">
          <a:xfrm>
            <a:off x="2160348" y="2681084"/>
            <a:ext cx="1722290" cy="1347437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6" name="AutoShape 24"/>
          <p:cNvSpPr>
            <a:spLocks noChangeArrowheads="1"/>
          </p:cNvSpPr>
          <p:nvPr/>
        </p:nvSpPr>
        <p:spPr bwMode="auto">
          <a:xfrm>
            <a:off x="228862" y="3237245"/>
            <a:ext cx="483202" cy="256735"/>
          </a:xfrm>
          <a:prstGeom prst="leftRightArrow">
            <a:avLst>
              <a:gd name="adj1" fmla="val 50000"/>
              <a:gd name="adj2" fmla="val 3763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7" name="Text Box 28"/>
          <p:cNvSpPr txBox="1">
            <a:spLocks noChangeArrowheads="1"/>
          </p:cNvSpPr>
          <p:nvPr/>
        </p:nvSpPr>
        <p:spPr bwMode="auto">
          <a:xfrm>
            <a:off x="2420157" y="2355918"/>
            <a:ext cx="1725069" cy="353264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(S)</a:t>
            </a:r>
            <a:r>
              <a:rPr kumimoji="0" lang="en-GB" altLang="ja-JP" sz="11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</a:t>
            </a:r>
            <a:r>
              <a:rPr kumimoji="0" lang="en-GB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-LAN systems*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 Box 29"/>
          <p:cNvSpPr txBox="1">
            <a:spLocks noChangeArrowheads="1"/>
          </p:cNvSpPr>
          <p:nvPr/>
        </p:nvSpPr>
        <p:spPr bwMode="auto">
          <a:xfrm>
            <a:off x="1532761" y="3996434"/>
            <a:ext cx="2019742" cy="37802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* Contains service functions and infrastructure to steer traffic between them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30"/>
          <p:cNvSpPr txBox="1">
            <a:spLocks noChangeArrowheads="1"/>
          </p:cNvSpPr>
          <p:nvPr/>
        </p:nvSpPr>
        <p:spPr bwMode="auto">
          <a:xfrm>
            <a:off x="187274" y="2949490"/>
            <a:ext cx="631801" cy="326478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(S)</a:t>
            </a:r>
            <a:r>
              <a:rPr kumimoji="0" lang="en-GB" altLang="ja-JP" sz="9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Gi</a:t>
            </a:r>
            <a:r>
              <a:rPr kumimoji="0" lang="en-GB" altLang="ja-JP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Interface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 Box 32"/>
          <p:cNvSpPr txBox="1">
            <a:spLocks noChangeArrowheads="1"/>
          </p:cNvSpPr>
          <p:nvPr/>
        </p:nvSpPr>
        <p:spPr bwMode="auto">
          <a:xfrm>
            <a:off x="663264" y="3204552"/>
            <a:ext cx="810134" cy="19760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altLang="ja-JP" sz="11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PCEF/</a:t>
            </a:r>
            <a:r>
              <a:rPr kumimoji="0" lang="en-GB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TDF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AutoShape 25"/>
          <p:cNvSpPr>
            <a:spLocks noChangeArrowheads="1"/>
          </p:cNvSpPr>
          <p:nvPr/>
        </p:nvSpPr>
        <p:spPr bwMode="auto">
          <a:xfrm rot="16200000">
            <a:off x="1698919" y="2939383"/>
            <a:ext cx="216107" cy="748236"/>
          </a:xfrm>
          <a:prstGeom prst="downArrow">
            <a:avLst>
              <a:gd name="adj1" fmla="val 50000"/>
              <a:gd name="adj2" fmla="val 2838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4" name="Text Box 32"/>
          <p:cNvSpPr txBox="1">
            <a:spLocks noChangeArrowheads="1"/>
          </p:cNvSpPr>
          <p:nvPr/>
        </p:nvSpPr>
        <p:spPr bwMode="auto">
          <a:xfrm>
            <a:off x="1669401" y="3199870"/>
            <a:ext cx="197518" cy="19760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AutoShape 25"/>
          <p:cNvSpPr>
            <a:spLocks noChangeArrowheads="1"/>
          </p:cNvSpPr>
          <p:nvPr/>
        </p:nvSpPr>
        <p:spPr bwMode="auto">
          <a:xfrm rot="5400000">
            <a:off x="1681614" y="2717715"/>
            <a:ext cx="211881" cy="745586"/>
          </a:xfrm>
          <a:prstGeom prst="downArrow">
            <a:avLst>
              <a:gd name="adj1" fmla="val 50000"/>
              <a:gd name="adj2" fmla="val 28380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6" name="Text Box 32"/>
          <p:cNvSpPr txBox="1">
            <a:spLocks noChangeArrowheads="1"/>
          </p:cNvSpPr>
          <p:nvPr/>
        </p:nvSpPr>
        <p:spPr bwMode="auto">
          <a:xfrm>
            <a:off x="1651765" y="2984130"/>
            <a:ext cx="197518" cy="206692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Cloud"/>
          <p:cNvSpPr>
            <a:spLocks noChangeAspect="1" noEditPoints="1" noChangeArrowheads="1"/>
          </p:cNvSpPr>
          <p:nvPr/>
        </p:nvSpPr>
        <p:spPr bwMode="auto">
          <a:xfrm>
            <a:off x="3836850" y="3060414"/>
            <a:ext cx="1048525" cy="540850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1200" dirty="0" smtClean="0"/>
              <a:t>Internet</a:t>
            </a:r>
            <a:endParaRPr lang="zh-CN" altLang="en-US" sz="1200" dirty="0"/>
          </a:p>
        </p:txBody>
      </p:sp>
      <p:sp>
        <p:nvSpPr>
          <p:cNvPr id="18" name="Rectangle 22"/>
          <p:cNvSpPr>
            <a:spLocks noChangeArrowheads="1"/>
          </p:cNvSpPr>
          <p:nvPr/>
        </p:nvSpPr>
        <p:spPr bwMode="auto">
          <a:xfrm>
            <a:off x="3552503" y="3077233"/>
            <a:ext cx="320123" cy="5898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000" dirty="0" smtClean="0"/>
              <a:t>FW</a:t>
            </a:r>
            <a:endParaRPr lang="zh-CN" altLang="en-US" sz="1000" dirty="0"/>
          </a:p>
        </p:txBody>
      </p:sp>
      <p:sp>
        <p:nvSpPr>
          <p:cNvPr id="19" name="Rectangle 22"/>
          <p:cNvSpPr>
            <a:spLocks noChangeArrowheads="1"/>
          </p:cNvSpPr>
          <p:nvPr/>
        </p:nvSpPr>
        <p:spPr bwMode="auto">
          <a:xfrm>
            <a:off x="3107962" y="3077233"/>
            <a:ext cx="369282" cy="58986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100" dirty="0" smtClean="0">
                <a:ln>
                  <a:noFill/>
                  <a:prstDash val="dash"/>
                </a:ln>
              </a:rPr>
              <a:t>NAT</a:t>
            </a:r>
            <a:endParaRPr lang="zh-CN" altLang="en-US" sz="1100" dirty="0">
              <a:ln>
                <a:noFill/>
                <a:prstDash val="dash"/>
              </a:ln>
            </a:endParaRPr>
          </a:p>
        </p:txBody>
      </p:sp>
      <p:sp>
        <p:nvSpPr>
          <p:cNvPr id="20" name="AutoShape 26"/>
          <p:cNvSpPr>
            <a:spLocks noChangeArrowheads="1"/>
          </p:cNvSpPr>
          <p:nvPr/>
        </p:nvSpPr>
        <p:spPr bwMode="auto">
          <a:xfrm rot="16200000">
            <a:off x="2523634" y="2307653"/>
            <a:ext cx="223404" cy="2494602"/>
          </a:xfrm>
          <a:prstGeom prst="upArrow">
            <a:avLst>
              <a:gd name="adj1" fmla="val 50000"/>
              <a:gd name="adj2" fmla="val 29516"/>
            </a:avLst>
          </a:prstGeom>
          <a:solidFill>
            <a:schemeClr val="accent6">
              <a:lumMod val="75000"/>
            </a:schemeClr>
          </a:soli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 dirty="0"/>
          </a:p>
        </p:txBody>
      </p:sp>
      <p:sp>
        <p:nvSpPr>
          <p:cNvPr id="21" name="Text Box 32"/>
          <p:cNvSpPr txBox="1">
            <a:spLocks noChangeArrowheads="1"/>
          </p:cNvSpPr>
          <p:nvPr/>
        </p:nvSpPr>
        <p:spPr bwMode="auto">
          <a:xfrm>
            <a:off x="1655271" y="3434793"/>
            <a:ext cx="197518" cy="19760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2" name="Rectangle 22"/>
          <p:cNvSpPr>
            <a:spLocks noChangeArrowheads="1"/>
          </p:cNvSpPr>
          <p:nvPr/>
        </p:nvSpPr>
        <p:spPr bwMode="auto">
          <a:xfrm>
            <a:off x="697452" y="1982857"/>
            <a:ext cx="706034" cy="32039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1400" dirty="0" smtClean="0"/>
              <a:t>PCRF</a:t>
            </a:r>
            <a:endParaRPr lang="zh-CN" altLang="en-US" sz="1400" dirty="0"/>
          </a:p>
        </p:txBody>
      </p:sp>
      <p:cxnSp>
        <p:nvCxnSpPr>
          <p:cNvPr id="44" name="直接箭头连接符 43"/>
          <p:cNvCxnSpPr/>
          <p:nvPr/>
        </p:nvCxnSpPr>
        <p:spPr>
          <a:xfrm>
            <a:off x="1036249" y="2334471"/>
            <a:ext cx="0" cy="4098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5113331" y="2303248"/>
            <a:ext cx="4030669" cy="1459320"/>
            <a:chOff x="1090999" y="2764404"/>
            <a:chExt cx="5726471" cy="2073292"/>
          </a:xfrm>
        </p:grpSpPr>
        <p:sp>
          <p:nvSpPr>
            <p:cNvPr id="49" name="AutoShape 23"/>
            <p:cNvSpPr>
              <a:spLocks noChangeShapeType="1"/>
            </p:cNvSpPr>
            <p:nvPr/>
          </p:nvSpPr>
          <p:spPr bwMode="auto">
            <a:xfrm flipV="1">
              <a:off x="5636987" y="4019551"/>
              <a:ext cx="434975" cy="793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0" name="Cloud"/>
            <p:cNvSpPr>
              <a:spLocks noChangeAspect="1" noEditPoints="1" noChangeArrowheads="1"/>
            </p:cNvSpPr>
            <p:nvPr/>
          </p:nvSpPr>
          <p:spPr bwMode="auto">
            <a:xfrm>
              <a:off x="2032357" y="3391483"/>
              <a:ext cx="3638550" cy="1446213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1" name="Text Box 20"/>
            <p:cNvSpPr txBox="1">
              <a:spLocks noChangeArrowheads="1"/>
            </p:cNvSpPr>
            <p:nvPr/>
          </p:nvSpPr>
          <p:spPr bwMode="auto">
            <a:xfrm>
              <a:off x="3851632" y="2764404"/>
              <a:ext cx="1616075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altLang="ja-JP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(S)Gi-LAN(s)</a:t>
              </a:r>
              <a:endParaRPr kumimoji="0" lang="sv-S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Text Box 19"/>
            <p:cNvSpPr txBox="1">
              <a:spLocks noChangeArrowheads="1"/>
            </p:cNvSpPr>
            <p:nvPr/>
          </p:nvSpPr>
          <p:spPr bwMode="auto">
            <a:xfrm>
              <a:off x="1924409" y="2821573"/>
              <a:ext cx="728661" cy="2552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PCRF</a:t>
              </a:r>
              <a:endParaRPr kumimoji="0" lang="sv-SE" altLang="ja-JP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AutoShape 18"/>
            <p:cNvSpPr>
              <a:spLocks noChangeAspect="1" noEditPoints="1" noChangeArrowheads="1"/>
            </p:cNvSpPr>
            <p:nvPr/>
          </p:nvSpPr>
          <p:spPr bwMode="auto">
            <a:xfrm>
              <a:off x="2364144" y="3718508"/>
              <a:ext cx="2857500" cy="809625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4" name="AutoShape 17"/>
            <p:cNvSpPr>
              <a:spLocks noChangeShapeType="1"/>
            </p:cNvSpPr>
            <p:nvPr/>
          </p:nvSpPr>
          <p:spPr bwMode="auto">
            <a:xfrm>
              <a:off x="2641115" y="2982489"/>
              <a:ext cx="418354" cy="17087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5" name="Text Box 15"/>
            <p:cNvSpPr txBox="1">
              <a:spLocks noChangeArrowheads="1"/>
            </p:cNvSpPr>
            <p:nvPr/>
          </p:nvSpPr>
          <p:spPr bwMode="auto">
            <a:xfrm>
              <a:off x="3284894" y="3843921"/>
              <a:ext cx="1981200" cy="42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Service Functions, Forwarding Entities, Classifiers etc.</a:t>
              </a:r>
              <a:endParaRPr kumimoji="0" lang="en-US" altLang="ja-JP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6" name="AutoShape 12"/>
            <p:cNvSpPr>
              <a:spLocks noChangeAspect="1" noEditPoints="1" noChangeArrowheads="1"/>
            </p:cNvSpPr>
            <p:nvPr/>
          </p:nvSpPr>
          <p:spPr bwMode="auto">
            <a:xfrm>
              <a:off x="5957045" y="3662364"/>
              <a:ext cx="860425" cy="677862"/>
            </a:xfrm>
            <a:custGeom>
              <a:avLst/>
              <a:gdLst>
                <a:gd name="T0" fmla="*/ 67 w 21600"/>
                <a:gd name="T1" fmla="*/ 10800 h 21600"/>
                <a:gd name="T2" fmla="*/ 10800 w 21600"/>
                <a:gd name="T3" fmla="*/ 21577 h 21600"/>
                <a:gd name="T4" fmla="*/ 21582 w 21600"/>
                <a:gd name="T5" fmla="*/ 10800 h 21600"/>
                <a:gd name="T6" fmla="*/ 10800 w 21600"/>
                <a:gd name="T7" fmla="*/ 1235 h 21600"/>
                <a:gd name="T8" fmla="*/ 2977 w 21600"/>
                <a:gd name="T9" fmla="*/ 3262 h 21600"/>
                <a:gd name="T10" fmla="*/ 17087 w 21600"/>
                <a:gd name="T11" fmla="*/ 173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 extrusionOk="0">
                  <a:moveTo>
                    <a:pt x="1949" y="7180"/>
                  </a:moveTo>
                  <a:cubicBezTo>
                    <a:pt x="841" y="7336"/>
                    <a:pt x="0" y="8613"/>
                    <a:pt x="0" y="10137"/>
                  </a:cubicBezTo>
                  <a:cubicBezTo>
                    <a:pt x="-1" y="11192"/>
                    <a:pt x="409" y="12169"/>
                    <a:pt x="1074" y="12702"/>
                  </a:cubicBezTo>
                  <a:lnTo>
                    <a:pt x="1063" y="12668"/>
                  </a:lnTo>
                  <a:cubicBezTo>
                    <a:pt x="685" y="13217"/>
                    <a:pt x="475" y="13940"/>
                    <a:pt x="475" y="14690"/>
                  </a:cubicBezTo>
                  <a:cubicBezTo>
                    <a:pt x="475" y="16325"/>
                    <a:pt x="1451" y="17650"/>
                    <a:pt x="2655" y="17650"/>
                  </a:cubicBezTo>
                  <a:cubicBezTo>
                    <a:pt x="2739" y="17650"/>
                    <a:pt x="2824" y="17643"/>
                    <a:pt x="2909" y="17629"/>
                  </a:cubicBezTo>
                  <a:lnTo>
                    <a:pt x="2897" y="17649"/>
                  </a:lnTo>
                  <a:cubicBezTo>
                    <a:pt x="3585" y="19288"/>
                    <a:pt x="4863" y="20300"/>
                    <a:pt x="6247" y="20300"/>
                  </a:cubicBezTo>
                  <a:cubicBezTo>
                    <a:pt x="6947" y="20299"/>
                    <a:pt x="7635" y="20039"/>
                    <a:pt x="8235" y="19546"/>
                  </a:cubicBezTo>
                  <a:lnTo>
                    <a:pt x="8229" y="19550"/>
                  </a:lnTo>
                  <a:cubicBezTo>
                    <a:pt x="8855" y="20829"/>
                    <a:pt x="9908" y="21597"/>
                    <a:pt x="11036" y="21597"/>
                  </a:cubicBezTo>
                  <a:cubicBezTo>
                    <a:pt x="12523" y="21596"/>
                    <a:pt x="13836" y="20267"/>
                    <a:pt x="14267" y="18324"/>
                  </a:cubicBezTo>
                  <a:lnTo>
                    <a:pt x="14270" y="18350"/>
                  </a:lnTo>
                  <a:cubicBezTo>
                    <a:pt x="14730" y="18740"/>
                    <a:pt x="15260" y="18947"/>
                    <a:pt x="15802" y="18947"/>
                  </a:cubicBezTo>
                  <a:cubicBezTo>
                    <a:pt x="17390" y="18946"/>
                    <a:pt x="18682" y="17205"/>
                    <a:pt x="18694" y="15045"/>
                  </a:cubicBezTo>
                  <a:lnTo>
                    <a:pt x="18689" y="15035"/>
                  </a:lnTo>
                  <a:cubicBezTo>
                    <a:pt x="20357" y="14710"/>
                    <a:pt x="21597" y="12765"/>
                    <a:pt x="21597" y="10472"/>
                  </a:cubicBezTo>
                  <a:cubicBezTo>
                    <a:pt x="21597" y="9456"/>
                    <a:pt x="21350" y="8469"/>
                    <a:pt x="20896" y="7663"/>
                  </a:cubicBezTo>
                  <a:lnTo>
                    <a:pt x="20889" y="7661"/>
                  </a:lnTo>
                  <a:cubicBezTo>
                    <a:pt x="21031" y="7208"/>
                    <a:pt x="21105" y="6721"/>
                    <a:pt x="21105" y="6228"/>
                  </a:cubicBezTo>
                  <a:cubicBezTo>
                    <a:pt x="21105" y="4588"/>
                    <a:pt x="20299" y="3150"/>
                    <a:pt x="19139" y="2719"/>
                  </a:cubicBezTo>
                  <a:lnTo>
                    <a:pt x="19148" y="2712"/>
                  </a:lnTo>
                  <a:cubicBezTo>
                    <a:pt x="18940" y="1142"/>
                    <a:pt x="17933" y="0"/>
                    <a:pt x="16758" y="0"/>
                  </a:cubicBezTo>
                  <a:cubicBezTo>
                    <a:pt x="16044" y="-1"/>
                    <a:pt x="15367" y="426"/>
                    <a:pt x="14905" y="1165"/>
                  </a:cubicBezTo>
                  <a:lnTo>
                    <a:pt x="14909" y="1170"/>
                  </a:lnTo>
                  <a:cubicBezTo>
                    <a:pt x="14497" y="432"/>
                    <a:pt x="13855" y="0"/>
                    <a:pt x="13174" y="0"/>
                  </a:cubicBezTo>
                  <a:cubicBezTo>
                    <a:pt x="12347" y="-1"/>
                    <a:pt x="11590" y="637"/>
                    <a:pt x="11221" y="1645"/>
                  </a:cubicBezTo>
                  <a:lnTo>
                    <a:pt x="11229" y="1694"/>
                  </a:lnTo>
                  <a:cubicBezTo>
                    <a:pt x="10730" y="1024"/>
                    <a:pt x="10058" y="650"/>
                    <a:pt x="9358" y="650"/>
                  </a:cubicBezTo>
                  <a:cubicBezTo>
                    <a:pt x="8372" y="649"/>
                    <a:pt x="7466" y="1391"/>
                    <a:pt x="7003" y="2578"/>
                  </a:cubicBezTo>
                  <a:lnTo>
                    <a:pt x="6995" y="2602"/>
                  </a:lnTo>
                  <a:cubicBezTo>
                    <a:pt x="6477" y="2189"/>
                    <a:pt x="5888" y="1972"/>
                    <a:pt x="5288" y="1972"/>
                  </a:cubicBezTo>
                  <a:cubicBezTo>
                    <a:pt x="3423" y="1972"/>
                    <a:pt x="1912" y="4029"/>
                    <a:pt x="1912" y="6567"/>
                  </a:cubicBezTo>
                  <a:cubicBezTo>
                    <a:pt x="1911" y="6774"/>
                    <a:pt x="1922" y="6981"/>
                    <a:pt x="1942" y="7186"/>
                  </a:cubicBezTo>
                  <a:close/>
                </a:path>
                <a:path w="21600" h="21600" fill="none" extrusionOk="0">
                  <a:moveTo>
                    <a:pt x="1074" y="12702"/>
                  </a:moveTo>
                  <a:cubicBezTo>
                    <a:pt x="1407" y="12969"/>
                    <a:pt x="1786" y="13110"/>
                    <a:pt x="2172" y="13110"/>
                  </a:cubicBezTo>
                  <a:cubicBezTo>
                    <a:pt x="2228" y="13109"/>
                    <a:pt x="2285" y="13107"/>
                    <a:pt x="2341" y="13101"/>
                  </a:cubicBezTo>
                </a:path>
                <a:path w="21600" h="21600" fill="none" extrusionOk="0">
                  <a:moveTo>
                    <a:pt x="2909" y="17629"/>
                  </a:moveTo>
                  <a:cubicBezTo>
                    <a:pt x="3099" y="17599"/>
                    <a:pt x="3285" y="17535"/>
                    <a:pt x="3463" y="17439"/>
                  </a:cubicBezTo>
                </a:path>
                <a:path w="21600" h="21600" fill="none" extrusionOk="0">
                  <a:moveTo>
                    <a:pt x="7895" y="18680"/>
                  </a:moveTo>
                  <a:cubicBezTo>
                    <a:pt x="7983" y="18985"/>
                    <a:pt x="8095" y="19277"/>
                    <a:pt x="8229" y="19550"/>
                  </a:cubicBezTo>
                </a:path>
                <a:path w="21600" h="21600" fill="none" extrusionOk="0">
                  <a:moveTo>
                    <a:pt x="14267" y="18324"/>
                  </a:moveTo>
                  <a:cubicBezTo>
                    <a:pt x="14336" y="18013"/>
                    <a:pt x="14380" y="17693"/>
                    <a:pt x="14400" y="17370"/>
                  </a:cubicBezTo>
                </a:path>
                <a:path w="21600" h="21600" fill="none" extrusionOk="0">
                  <a:moveTo>
                    <a:pt x="18694" y="15045"/>
                  </a:moveTo>
                  <a:cubicBezTo>
                    <a:pt x="18694" y="15034"/>
                    <a:pt x="18695" y="15024"/>
                    <a:pt x="18695" y="15013"/>
                  </a:cubicBezTo>
                  <a:cubicBezTo>
                    <a:pt x="18695" y="13508"/>
                    <a:pt x="18063" y="12136"/>
                    <a:pt x="17069" y="11477"/>
                  </a:cubicBezTo>
                </a:path>
                <a:path w="21600" h="21600" fill="none" extrusionOk="0">
                  <a:moveTo>
                    <a:pt x="20165" y="8999"/>
                  </a:moveTo>
                  <a:cubicBezTo>
                    <a:pt x="20479" y="8635"/>
                    <a:pt x="20726" y="8177"/>
                    <a:pt x="20889" y="7661"/>
                  </a:cubicBezTo>
                </a:path>
                <a:path w="21600" h="21600" fill="none" extrusionOk="0">
                  <a:moveTo>
                    <a:pt x="19186" y="3344"/>
                  </a:moveTo>
                  <a:cubicBezTo>
                    <a:pt x="19186" y="3328"/>
                    <a:pt x="19187" y="3313"/>
                    <a:pt x="19187" y="3297"/>
                  </a:cubicBezTo>
                  <a:cubicBezTo>
                    <a:pt x="19187" y="3101"/>
                    <a:pt x="19174" y="2905"/>
                    <a:pt x="19148" y="2712"/>
                  </a:cubicBezTo>
                </a:path>
                <a:path w="21600" h="21600" fill="none" extrusionOk="0">
                  <a:moveTo>
                    <a:pt x="14905" y="1165"/>
                  </a:moveTo>
                  <a:cubicBezTo>
                    <a:pt x="14754" y="1408"/>
                    <a:pt x="14629" y="1679"/>
                    <a:pt x="14535" y="1971"/>
                  </a:cubicBezTo>
                </a:path>
                <a:path w="21600" h="21600" fill="none" extrusionOk="0">
                  <a:moveTo>
                    <a:pt x="11221" y="1645"/>
                  </a:moveTo>
                  <a:cubicBezTo>
                    <a:pt x="11140" y="1866"/>
                    <a:pt x="11080" y="2099"/>
                    <a:pt x="11041" y="2340"/>
                  </a:cubicBezTo>
                </a:path>
                <a:path w="21600" h="21600" fill="none" extrusionOk="0">
                  <a:moveTo>
                    <a:pt x="7645" y="3276"/>
                  </a:moveTo>
                  <a:cubicBezTo>
                    <a:pt x="7449" y="3016"/>
                    <a:pt x="7231" y="2790"/>
                    <a:pt x="6995" y="2602"/>
                  </a:cubicBezTo>
                </a:path>
                <a:path w="21600" h="21600" fill="none" extrusionOk="0">
                  <a:moveTo>
                    <a:pt x="1942" y="7186"/>
                  </a:moveTo>
                  <a:cubicBezTo>
                    <a:pt x="1966" y="7426"/>
                    <a:pt x="2004" y="7663"/>
                    <a:pt x="2056" y="7895"/>
                  </a:cubicBezTo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7" name="Text Box 11"/>
            <p:cNvSpPr txBox="1">
              <a:spLocks noChangeArrowheads="1"/>
            </p:cNvSpPr>
            <p:nvPr/>
          </p:nvSpPr>
          <p:spPr bwMode="auto">
            <a:xfrm>
              <a:off x="6025307" y="3822701"/>
              <a:ext cx="792163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altLang="ja-JP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PDN</a:t>
              </a:r>
              <a:endParaRPr kumimoji="0" lang="sv-SE" altLang="ja-JP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8" name="AutoShape 10"/>
            <p:cNvSpPr>
              <a:spLocks noChangeShapeType="1"/>
            </p:cNvSpPr>
            <p:nvPr/>
          </p:nvSpPr>
          <p:spPr bwMode="auto">
            <a:xfrm>
              <a:off x="3182025" y="3275597"/>
              <a:ext cx="45719" cy="519112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59" name="AutoShape 9"/>
            <p:cNvSpPr>
              <a:spLocks noChangeShapeType="1"/>
            </p:cNvSpPr>
            <p:nvPr/>
          </p:nvSpPr>
          <p:spPr bwMode="auto">
            <a:xfrm>
              <a:off x="3284894" y="3596271"/>
              <a:ext cx="184150" cy="16827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60" name="AutoShape 8"/>
            <p:cNvSpPr>
              <a:spLocks noChangeShapeType="1"/>
            </p:cNvSpPr>
            <p:nvPr/>
          </p:nvSpPr>
          <p:spPr bwMode="auto">
            <a:xfrm>
              <a:off x="3595252" y="3389896"/>
              <a:ext cx="308767" cy="35242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61" name="Oval 7"/>
            <p:cNvSpPr>
              <a:spLocks noChangeArrowheads="1"/>
            </p:cNvSpPr>
            <p:nvPr/>
          </p:nvSpPr>
          <p:spPr bwMode="auto">
            <a:xfrm>
              <a:off x="2911832" y="3107321"/>
              <a:ext cx="1165646" cy="28257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altLang="ja-JP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SCTCF</a:t>
              </a:r>
              <a:endParaRPr kumimoji="0" lang="sv-S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2" name="AutoShape 6"/>
            <p:cNvSpPr>
              <a:spLocks noChangeShapeType="1"/>
            </p:cNvSpPr>
            <p:nvPr/>
          </p:nvSpPr>
          <p:spPr bwMode="auto">
            <a:xfrm>
              <a:off x="2348269" y="3086683"/>
              <a:ext cx="563563" cy="8382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63" name="AutoShape 5"/>
            <p:cNvSpPr>
              <a:spLocks noChangeShapeType="1"/>
            </p:cNvSpPr>
            <p:nvPr/>
          </p:nvSpPr>
          <p:spPr bwMode="auto">
            <a:xfrm flipH="1">
              <a:off x="1278293" y="3086682"/>
              <a:ext cx="1069975" cy="104933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64" name="Text Box 4"/>
            <p:cNvSpPr txBox="1">
              <a:spLocks noChangeArrowheads="1"/>
            </p:cNvSpPr>
            <p:nvPr/>
          </p:nvSpPr>
          <p:spPr bwMode="auto">
            <a:xfrm>
              <a:off x="1471969" y="3223208"/>
              <a:ext cx="452438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Gx</a:t>
              </a:r>
              <a:endParaRPr kumimoji="0" lang="sv-SE" altLang="ja-JP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5" name="Text Box 3"/>
            <p:cNvSpPr txBox="1">
              <a:spLocks noChangeArrowheads="1"/>
            </p:cNvSpPr>
            <p:nvPr/>
          </p:nvSpPr>
          <p:spPr bwMode="auto">
            <a:xfrm>
              <a:off x="2200632" y="3275596"/>
              <a:ext cx="452437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Sd</a:t>
              </a:r>
              <a:endParaRPr kumimoji="0" lang="sv-SE" altLang="ja-JP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" name="Text Box 2"/>
            <p:cNvSpPr txBox="1">
              <a:spLocks noChangeArrowheads="1"/>
            </p:cNvSpPr>
            <p:nvPr/>
          </p:nvSpPr>
          <p:spPr bwMode="auto">
            <a:xfrm>
              <a:off x="2742179" y="2878397"/>
              <a:ext cx="452438" cy="320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altLang="ja-JP" sz="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St</a:t>
              </a:r>
              <a:endParaRPr kumimoji="0" lang="sv-SE" altLang="ja-JP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7" name="Rectangle 22"/>
            <p:cNvSpPr>
              <a:spLocks noChangeArrowheads="1"/>
            </p:cNvSpPr>
            <p:nvPr/>
          </p:nvSpPr>
          <p:spPr bwMode="auto">
            <a:xfrm>
              <a:off x="5381196" y="3723854"/>
              <a:ext cx="320123" cy="5898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800" dirty="0" smtClean="0"/>
                <a:t>FW</a:t>
              </a:r>
              <a:endParaRPr lang="zh-CN" altLang="en-US" sz="800" dirty="0"/>
            </a:p>
          </p:txBody>
        </p:sp>
        <p:sp>
          <p:nvSpPr>
            <p:cNvPr id="68" name="Rectangle 22"/>
            <p:cNvSpPr>
              <a:spLocks noChangeArrowheads="1"/>
            </p:cNvSpPr>
            <p:nvPr/>
          </p:nvSpPr>
          <p:spPr bwMode="auto">
            <a:xfrm>
              <a:off x="4993074" y="3731241"/>
              <a:ext cx="369282" cy="58986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prstDash val="dash"/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000" dirty="0" smtClean="0">
                  <a:ln>
                    <a:noFill/>
                    <a:prstDash val="dash"/>
                  </a:ln>
                </a:rPr>
                <a:t>NAT</a:t>
              </a:r>
              <a:endParaRPr lang="zh-CN" altLang="en-US" sz="1000" dirty="0">
                <a:ln>
                  <a:noFill/>
                  <a:prstDash val="dash"/>
                </a:ln>
              </a:endParaRPr>
            </a:p>
          </p:txBody>
        </p:sp>
        <p:cxnSp>
          <p:nvCxnSpPr>
            <p:cNvPr id="69" name="直接箭头连接符 68"/>
            <p:cNvCxnSpPr/>
            <p:nvPr/>
          </p:nvCxnSpPr>
          <p:spPr>
            <a:xfrm flipH="1">
              <a:off x="1698188" y="4293831"/>
              <a:ext cx="3266894" cy="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箭头连接符 69"/>
            <p:cNvCxnSpPr/>
            <p:nvPr/>
          </p:nvCxnSpPr>
          <p:spPr>
            <a:xfrm>
              <a:off x="1714187" y="4066465"/>
              <a:ext cx="649287" cy="1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 Box 13"/>
            <p:cNvSpPr txBox="1">
              <a:spLocks noChangeArrowheads="1"/>
            </p:cNvSpPr>
            <p:nvPr/>
          </p:nvSpPr>
          <p:spPr bwMode="auto">
            <a:xfrm>
              <a:off x="1090999" y="3613133"/>
              <a:ext cx="617496" cy="99536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altLang="ja-JP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PCEF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sv-SE" altLang="ja-JP" sz="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MS Mincho" panose="02020609040205080304" pitchFamily="49" charset="-128"/>
                  <a:cs typeface="Times New Roman" panose="02020603050405020304" pitchFamily="18" charset="0"/>
                </a:rPr>
                <a:t>/TDF</a:t>
              </a:r>
              <a:endParaRPr kumimoji="0" lang="sv-SE" altLang="ja-JP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2" name="Rectangle 22"/>
            <p:cNvSpPr>
              <a:spLocks noChangeArrowheads="1"/>
            </p:cNvSpPr>
            <p:nvPr/>
          </p:nvSpPr>
          <p:spPr bwMode="auto">
            <a:xfrm>
              <a:off x="2348268" y="3984270"/>
              <a:ext cx="833757" cy="19998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800" dirty="0" smtClean="0"/>
                <a:t>Classifier</a:t>
              </a:r>
              <a:endParaRPr lang="zh-CN" altLang="en-US" sz="800" dirty="0"/>
            </a:p>
          </p:txBody>
        </p:sp>
        <p:cxnSp>
          <p:nvCxnSpPr>
            <p:cNvPr id="73" name="直接箭头连接符 72"/>
            <p:cNvCxnSpPr/>
            <p:nvPr/>
          </p:nvCxnSpPr>
          <p:spPr>
            <a:xfrm flipH="1">
              <a:off x="1698188" y="3822701"/>
              <a:ext cx="642693" cy="0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 Box 32"/>
          <p:cNvSpPr txBox="1">
            <a:spLocks noChangeArrowheads="1"/>
          </p:cNvSpPr>
          <p:nvPr/>
        </p:nvSpPr>
        <p:spPr bwMode="auto">
          <a:xfrm>
            <a:off x="5647618" y="3335349"/>
            <a:ext cx="197518" cy="19760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5" name="Text Box 32"/>
          <p:cNvSpPr txBox="1">
            <a:spLocks noChangeArrowheads="1"/>
          </p:cNvSpPr>
          <p:nvPr/>
        </p:nvSpPr>
        <p:spPr bwMode="auto">
          <a:xfrm>
            <a:off x="5647618" y="3015635"/>
            <a:ext cx="197518" cy="197606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6" name="Text Box 32"/>
          <p:cNvSpPr txBox="1">
            <a:spLocks noChangeArrowheads="1"/>
          </p:cNvSpPr>
          <p:nvPr/>
        </p:nvSpPr>
        <p:spPr bwMode="auto">
          <a:xfrm>
            <a:off x="5658038" y="2781123"/>
            <a:ext cx="197518" cy="206692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kumimoji="0" lang="en-GB" altLang="ja-JP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592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Co-Existence with ONF/IETF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err="1" smtClean="0"/>
              <a:t>Sd&amp;Gx</a:t>
            </a:r>
            <a:r>
              <a:rPr lang="en-US" altLang="zh-CN" dirty="0" smtClean="0"/>
              <a:t> and Dual classifier solution</a:t>
            </a:r>
          </a:p>
          <a:p>
            <a:pPr lvl="1"/>
            <a:r>
              <a:rPr lang="en-US" altLang="zh-CN" dirty="0" smtClean="0"/>
              <a:t>Can work with either ONF or IETF mechanism is used for traffic steering</a:t>
            </a:r>
          </a:p>
          <a:p>
            <a:pPr lvl="1"/>
            <a:r>
              <a:rPr lang="en-US" altLang="zh-CN" dirty="0" smtClean="0"/>
              <a:t>More friendly with IETF SFC</a:t>
            </a:r>
          </a:p>
          <a:p>
            <a:r>
              <a:rPr lang="en-US" altLang="zh-CN" dirty="0" smtClean="0"/>
              <a:t>St solution </a:t>
            </a:r>
          </a:p>
          <a:p>
            <a:pPr lvl="1"/>
            <a:r>
              <a:rPr lang="en-US" altLang="zh-CN" dirty="0" smtClean="0"/>
              <a:t>More consistent with ONF defined SDN architecture</a:t>
            </a:r>
          </a:p>
          <a:p>
            <a:r>
              <a:rPr lang="en-US" altLang="zh-CN" dirty="0" smtClean="0"/>
              <a:t>All the solutions are future proof</a:t>
            </a:r>
          </a:p>
          <a:p>
            <a:pPr lvl="1"/>
            <a:r>
              <a:rPr lang="en-US" altLang="zh-CN" dirty="0" smtClean="0"/>
              <a:t>St solution is consistent with control and data plane separation and already to introduce the control concept</a:t>
            </a:r>
          </a:p>
          <a:p>
            <a:pPr lvl="1"/>
            <a:r>
              <a:rPr lang="en-US" altLang="zh-CN" dirty="0" err="1"/>
              <a:t>Sd&amp;Gx</a:t>
            </a:r>
            <a:r>
              <a:rPr lang="en-US" altLang="zh-CN" dirty="0"/>
              <a:t> and Dual </a:t>
            </a:r>
            <a:r>
              <a:rPr lang="en-US" altLang="zh-CN" dirty="0" smtClean="0"/>
              <a:t>classifier solution can also evolve to a future proof solution if e.g., PCRF is collocated with SDN controller</a:t>
            </a:r>
          </a:p>
          <a:p>
            <a:r>
              <a:rPr lang="en-US" altLang="zh-CN" dirty="0"/>
              <a:t>Conclusion</a:t>
            </a:r>
          </a:p>
          <a:p>
            <a:pPr lvl="1"/>
            <a:r>
              <a:rPr lang="en-US" altLang="zh-CN" dirty="0" smtClean="0"/>
              <a:t>No one is dominant than others</a:t>
            </a:r>
            <a:endParaRPr lang="zh-CN" altLang="en-US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3416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421554"/>
              </p:ext>
            </p:extLst>
          </p:nvPr>
        </p:nvGraphicFramePr>
        <p:xfrm>
          <a:off x="351576" y="1164142"/>
          <a:ext cx="8208476" cy="52087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2028"/>
                <a:gridCol w="1294646"/>
                <a:gridCol w="1231271"/>
                <a:gridCol w="1190531"/>
              </a:tblGrid>
              <a:tr h="250525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Criteria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Gx&amp;Sd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Dual</a:t>
                      </a:r>
                      <a:r>
                        <a:rPr lang="en-US" altLang="zh-CN" baseline="0" dirty="0" smtClean="0"/>
                        <a:t> classifier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St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97405">
                <a:tc>
                  <a:txBody>
                    <a:bodyPr/>
                    <a:lstStyle/>
                    <a:p>
                      <a:pPr lvl="0" hangingPunct="0"/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Meet requirement: the solution should meet the SA1 requirement.</a:t>
                      </a:r>
                      <a:endParaRPr lang="zh-CN" altLang="zh-CN" sz="13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775009">
                <a:tc>
                  <a:txBody>
                    <a:bodyPr/>
                    <a:lstStyle/>
                    <a:p>
                      <a:pPr lvl="0" hangingPunct="0"/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based traffic steering: the solution should support application detection functionality and application characteristics related policies to realize application based traffic steering.</a:t>
                      </a:r>
                      <a:endParaRPr lang="zh-CN" altLang="zh-CN" sz="13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en-US" altLang="zh-CN" sz="2000" baseline="0" dirty="0" smtClean="0">
                        <a:solidFill>
                          <a:srgbClr val="0000FF"/>
                        </a:solidFill>
                        <a:sym typeface="Wingdings" panose="05000000000000000000" pitchFamily="2" charset="2"/>
                      </a:endParaRPr>
                    </a:p>
                  </a:txBody>
                  <a:tcPr anchor="ctr"/>
                </a:tc>
              </a:tr>
              <a:tr h="770845">
                <a:tc>
                  <a:txBody>
                    <a:bodyPr/>
                    <a:lstStyle/>
                    <a:p>
                      <a:pPr lvl="0" hangingPunct="0"/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Co-existence with existing function: the solution should applied into the existing various 3GPP network deployments with and without ADC, with and without TDF</a:t>
                      </a:r>
                      <a:endParaRPr lang="zh-CN" altLang="zh-CN" sz="13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en-US" altLang="zh-CN" sz="2000" baseline="0" dirty="0" smtClean="0">
                        <a:solidFill>
                          <a:srgbClr val="0000FF"/>
                        </a:solidFill>
                        <a:sym typeface="Wingdings" panose="05000000000000000000" pitchFamily="2" charset="2"/>
                      </a:endParaRPr>
                    </a:p>
                  </a:txBody>
                  <a:tcPr anchor="ctr"/>
                </a:tc>
              </a:tr>
              <a:tr h="250525">
                <a:tc>
                  <a:txBody>
                    <a:bodyPr/>
                    <a:lstStyle/>
                    <a:p>
                      <a:pPr lvl="0" hangingPunct="0"/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Signalling load: the solution should avoid causing heavy signalling load.</a:t>
                      </a:r>
                      <a:endParaRPr lang="zh-CN" altLang="zh-CN" sz="13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r>
                        <a:rPr lang="en-US" altLang="zh-CN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*</a:t>
                      </a: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250525">
                <a:tc>
                  <a:txBody>
                    <a:bodyPr/>
                    <a:lstStyle/>
                    <a:p>
                      <a:pPr lvl="0" hangingPunct="0"/>
                      <a:r>
                        <a:rPr lang="en-GB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Scalability: the solution should avoid causing heavy user plane handling load and could be adopted by operator to handling large traffic load</a:t>
                      </a:r>
                      <a:endParaRPr lang="zh-CN" altLang="zh-CN" sz="13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50525">
                <a:tc>
                  <a:txBody>
                    <a:bodyPr/>
                    <a:lstStyle/>
                    <a:p>
                      <a:pPr lvl="0" hangingPunct="0"/>
                      <a:r>
                        <a:rPr lang="en-US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Efficiency: the solution should be </a:t>
                      </a:r>
                      <a:r>
                        <a:rPr lang="en-US" altLang="zh-CN" sz="135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analysed</a:t>
                      </a:r>
                      <a:r>
                        <a:rPr lang="en-US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the impact on the traffic routing to the (S)</a:t>
                      </a:r>
                      <a:r>
                        <a:rPr lang="en-US" altLang="zh-CN" sz="135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</a:t>
                      </a:r>
                      <a:r>
                        <a:rPr lang="en-US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-LAN, on the impact of the traffic forwarding latency</a:t>
                      </a:r>
                      <a:endParaRPr lang="zh-CN" altLang="zh-CN" sz="13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zh-CN" alt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</a:tr>
              <a:tr h="250525">
                <a:tc>
                  <a:txBody>
                    <a:bodyPr/>
                    <a:lstStyle/>
                    <a:p>
                      <a:pPr lvl="0" hangingPunct="0"/>
                      <a:r>
                        <a:rPr lang="en-US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Agnostic to the architecture/solution of (S)</a:t>
                      </a:r>
                      <a:r>
                        <a:rPr lang="en-US" altLang="zh-CN" sz="135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</a:t>
                      </a:r>
                      <a:r>
                        <a:rPr lang="en-US" altLang="zh-CN" sz="135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-LAN: can co-existent with the work of other SDOs (e.g., ONF, IETF), and does not causing extra dependencies of other SDOs</a:t>
                      </a:r>
                      <a:endParaRPr lang="zh-CN" altLang="zh-CN" sz="13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dirty="0" smtClean="0">
                          <a:sym typeface="Wingdings" panose="05000000000000000000" pitchFamily="2" charset="2"/>
                        </a:rPr>
                        <a:t>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dirty="0" smtClean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altLang="zh-CN" sz="1050" dirty="0" smtClean="0">
                        <a:solidFill>
                          <a:srgbClr val="FF0000"/>
                        </a:solidFill>
                        <a:sym typeface="Wingdings" panose="05000000000000000000" pitchFamily="2" charset="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72561" y="6488668"/>
            <a:ext cx="5827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en-US" altLang="zh-CN" dirty="0">
                <a:solidFill>
                  <a:srgbClr val="FF0000"/>
                </a:solidFill>
                <a:sym typeface="Wingdings" panose="05000000000000000000" pitchFamily="2" charset="2"/>
              </a:rPr>
              <a:t>can be avoid using data </a:t>
            </a:r>
            <a:r>
              <a:rPr lang="en-US" altLang="zh-CN" dirty="0" smtClean="0">
                <a:solidFill>
                  <a:srgbClr val="FF0000"/>
                </a:solidFill>
                <a:sym typeface="Wingdings" panose="05000000000000000000" pitchFamily="2" charset="2"/>
              </a:rPr>
              <a:t>plane way to transfer steering policy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8249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altLang="zh-CN" sz="2000" dirty="0" smtClean="0"/>
              <a:t>Dual classifier solution is recommended for the normative work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000" dirty="0" smtClean="0"/>
              <a:t>If </a:t>
            </a:r>
            <a:r>
              <a:rPr lang="en-US" altLang="zh-CN" sz="2000" dirty="0"/>
              <a:t>the dual classifier solution is </a:t>
            </a:r>
            <a:r>
              <a:rPr lang="en-US" altLang="zh-CN" sz="2000" dirty="0" smtClean="0"/>
              <a:t>normalized (with introducing </a:t>
            </a:r>
            <a:r>
              <a:rPr lang="en-US" altLang="zh-CN" sz="2000" dirty="0" err="1" smtClean="0"/>
              <a:t>Sts</a:t>
            </a:r>
            <a:r>
              <a:rPr lang="en-US" altLang="zh-CN" sz="2000" dirty="0" smtClean="0"/>
              <a:t> interface), </a:t>
            </a:r>
            <a:r>
              <a:rPr lang="en-US" altLang="zh-CN" sz="2000" dirty="0"/>
              <a:t>the </a:t>
            </a:r>
            <a:r>
              <a:rPr lang="en-US" altLang="zh-CN" sz="2000" dirty="0" err="1"/>
              <a:t>Sd&amp;Gx</a:t>
            </a:r>
            <a:r>
              <a:rPr lang="en-US" altLang="zh-CN" sz="2000" dirty="0"/>
              <a:t> and St solution can be </a:t>
            </a:r>
            <a:r>
              <a:rPr lang="en-US" altLang="zh-CN" sz="2000" dirty="0" smtClean="0"/>
              <a:t>implemented per operator preference based variant scenarios</a:t>
            </a:r>
            <a:endParaRPr lang="en-US" altLang="zh-CN" sz="2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1800" dirty="0"/>
              <a:t>If no downlink classifiers are used, the solution fall back to the </a:t>
            </a:r>
            <a:r>
              <a:rPr lang="en-US" altLang="zh-CN" sz="1800" dirty="0" err="1"/>
              <a:t>Gx&amp;Sd</a:t>
            </a:r>
            <a:r>
              <a:rPr lang="en-US" altLang="zh-CN" sz="1800" dirty="0"/>
              <a:t> solution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1800" dirty="0" smtClean="0"/>
              <a:t>The </a:t>
            </a:r>
            <a:r>
              <a:rPr lang="en-US" altLang="zh-CN" sz="1800" dirty="0" err="1" smtClean="0"/>
              <a:t>Sts</a:t>
            </a:r>
            <a:r>
              <a:rPr lang="en-US" altLang="zh-CN" sz="1800" dirty="0" smtClean="0"/>
              <a:t> interface can be used by the </a:t>
            </a:r>
            <a:r>
              <a:rPr lang="en-US" altLang="zh-CN" sz="1800" dirty="0"/>
              <a:t>St solution rely on a new interface from PCRF towards a new entity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000" dirty="0" smtClean="0"/>
              <a:t>If 1 cannot be agreed, the </a:t>
            </a:r>
            <a:r>
              <a:rPr lang="en-US" altLang="zh-CN" sz="2000" dirty="0"/>
              <a:t>traffic optimization for downlink shall be included in some extent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zh-CN" sz="1800" dirty="0"/>
              <a:t>Otherwise, FMSS WI loss its one of its most important goal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000" dirty="0" smtClean="0"/>
              <a:t>The GX interface shall be enhanced </a:t>
            </a:r>
            <a:r>
              <a:rPr lang="en-US" altLang="zh-CN" sz="2000" dirty="0" smtClean="0"/>
              <a:t>for traffic steering policy provision</a:t>
            </a:r>
          </a:p>
          <a:p>
            <a:pPr marL="457200" indent="-457200">
              <a:buFont typeface="+mj-lt"/>
              <a:buAutoNum type="arabicPeriod"/>
            </a:pPr>
            <a:r>
              <a:rPr lang="en-US" altLang="zh-CN" sz="2000" dirty="0" smtClean="0"/>
              <a:t>Whether the new interface will reusing </a:t>
            </a:r>
            <a:r>
              <a:rPr lang="en-US" altLang="zh-CN" sz="2000" dirty="0" err="1" smtClean="0"/>
              <a:t>Sd</a:t>
            </a:r>
            <a:r>
              <a:rPr lang="en-US" altLang="zh-CN" sz="2000" dirty="0" smtClean="0"/>
              <a:t> is per stage 3 decision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30105050"/>
      </p:ext>
    </p:extLst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8093</TotalTime>
  <Words>774</Words>
  <Application>Microsoft Office PowerPoint</Application>
  <PresentationFormat>全屏显示(4:3)</PresentationFormat>
  <Paragraphs>138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MS Mincho</vt:lpstr>
      <vt:lpstr>ＭＳ Ｐゴシック</vt:lpstr>
      <vt:lpstr>宋体</vt:lpstr>
      <vt:lpstr>Arial</vt:lpstr>
      <vt:lpstr>Calibri</vt:lpstr>
      <vt:lpstr>Times New Roman</vt:lpstr>
      <vt:lpstr>Wingdings</vt:lpstr>
      <vt:lpstr>自定义设计方案</vt:lpstr>
      <vt:lpstr>FMSS Solution Evaluation</vt:lpstr>
      <vt:lpstr>Candidate Solutions</vt:lpstr>
      <vt:lpstr>Signaling Load</vt:lpstr>
      <vt:lpstr>Traffic Routing</vt:lpstr>
      <vt:lpstr>Co-Existence with ONF/IETF</vt:lpstr>
      <vt:lpstr>Summary</vt:lpstr>
      <vt:lpstr>Conclusion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IMT-2020</dc:subject>
  <dc:creator>PPT大脑外包 125412676</dc:creator>
  <cp:lastModifiedBy>Editor</cp:lastModifiedBy>
  <cp:revision>1014</cp:revision>
  <dcterms:created xsi:type="dcterms:W3CDTF">2013-07-01T03:05:36Z</dcterms:created>
  <dcterms:modified xsi:type="dcterms:W3CDTF">2015-05-19T13:48:17Z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1412900454</vt:lpwstr>
  </property>
</Properties>
</file>